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473" r:id="rId5"/>
    <p:sldId id="485" r:id="rId6"/>
    <p:sldId id="470" r:id="rId7"/>
    <p:sldId id="551" r:id="rId8"/>
    <p:sldId id="490" r:id="rId9"/>
    <p:sldId id="471" r:id="rId10"/>
    <p:sldId id="556" r:id="rId11"/>
    <p:sldId id="580" r:id="rId12"/>
    <p:sldId id="489" r:id="rId13"/>
    <p:sldId id="584" r:id="rId14"/>
    <p:sldId id="557" r:id="rId15"/>
    <p:sldId id="512" r:id="rId16"/>
    <p:sldId id="566" r:id="rId17"/>
    <p:sldId id="559" r:id="rId18"/>
    <p:sldId id="503" r:id="rId19"/>
    <p:sldId id="500" r:id="rId20"/>
    <p:sldId id="521" r:id="rId21"/>
    <p:sldId id="561" r:id="rId22"/>
    <p:sldId id="518" r:id="rId23"/>
    <p:sldId id="519" r:id="rId24"/>
    <p:sldId id="520" r:id="rId25"/>
    <p:sldId id="574" r:id="rId26"/>
    <p:sldId id="575" r:id="rId27"/>
    <p:sldId id="481" r:id="rId28"/>
    <p:sldId id="570" r:id="rId29"/>
    <p:sldId id="505" r:id="rId30"/>
    <p:sldId id="527" r:id="rId31"/>
    <p:sldId id="526" r:id="rId32"/>
    <p:sldId id="572" r:id="rId33"/>
    <p:sldId id="510" r:id="rId34"/>
    <p:sldId id="525" r:id="rId35"/>
    <p:sldId id="483" r:id="rId36"/>
    <p:sldId id="565" r:id="rId37"/>
    <p:sldId id="563" r:id="rId38"/>
    <p:sldId id="474" r:id="rId39"/>
    <p:sldId id="466" r:id="rId40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56C8"/>
    <a:srgbClr val="2F4FC1"/>
    <a:srgbClr val="F84C1A"/>
    <a:srgbClr val="141952"/>
    <a:srgbClr val="5DEAFF"/>
    <a:srgbClr val="F5F7F9"/>
    <a:srgbClr val="F9FDFF"/>
    <a:srgbClr val="1846AC"/>
    <a:srgbClr val="1F5FB7"/>
    <a:srgbClr val="091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0" autoAdjust="0"/>
    <p:restoredTop sz="91020"/>
  </p:normalViewPr>
  <p:slideViewPr>
    <p:cSldViewPr snapToGrid="0" showGuides="1">
      <p:cViewPr varScale="1">
        <p:scale>
          <a:sx n="116" d="100"/>
          <a:sy n="116" d="100"/>
        </p:scale>
        <p:origin x="912" y="184"/>
      </p:cViewPr>
      <p:guideLst>
        <p:guide orient="horz" pos="2159"/>
        <p:guide pos="55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8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49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62F988E-9E07-426D-AFDE-8B794615B60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C0D2D55-CF41-4EE6-89DD-CF95E89B48A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D2D55-CF41-4EE6-89DD-CF95E89B4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0E760-5C97-4FCD-9D15-1D6CBDC7045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4566" y="1284246"/>
            <a:ext cx="3042868" cy="3293166"/>
          </a:xfrm>
          <a:custGeom>
            <a:avLst/>
            <a:gdLst>
              <a:gd name="connsiteX0" fmla="*/ 1521434 w 3042868"/>
              <a:gd name="connsiteY0" fmla="*/ 0 h 3293166"/>
              <a:gd name="connsiteX1" fmla="*/ 1861081 w 3042868"/>
              <a:gd name="connsiteY1" fmla="*/ 81125 h 3293166"/>
              <a:gd name="connsiteX2" fmla="*/ 2703082 w 3042868"/>
              <a:gd name="connsiteY2" fmla="*/ 568801 h 3293166"/>
              <a:gd name="connsiteX3" fmla="*/ 3042868 w 3042868"/>
              <a:gd name="connsiteY3" fmla="*/ 1157978 h 3293166"/>
              <a:gd name="connsiteX4" fmla="*/ 3042868 w 3042868"/>
              <a:gd name="connsiteY4" fmla="*/ 2135189 h 3293166"/>
              <a:gd name="connsiteX5" fmla="*/ 2703082 w 3042868"/>
              <a:gd name="connsiteY5" fmla="*/ 2724367 h 3293166"/>
              <a:gd name="connsiteX6" fmla="*/ 1861081 w 3042868"/>
              <a:gd name="connsiteY6" fmla="*/ 3212043 h 3293166"/>
              <a:gd name="connsiteX7" fmla="*/ 1181789 w 3042868"/>
              <a:gd name="connsiteY7" fmla="*/ 3212043 h 3293166"/>
              <a:gd name="connsiteX8" fmla="*/ 339788 w 3042868"/>
              <a:gd name="connsiteY8" fmla="*/ 2724367 h 3293166"/>
              <a:gd name="connsiteX9" fmla="*/ 0 w 3042868"/>
              <a:gd name="connsiteY9" fmla="*/ 2135189 h 3293166"/>
              <a:gd name="connsiteX10" fmla="*/ 0 w 3042868"/>
              <a:gd name="connsiteY10" fmla="*/ 1157978 h 3293166"/>
              <a:gd name="connsiteX11" fmla="*/ 339788 w 3042868"/>
              <a:gd name="connsiteY11" fmla="*/ 568801 h 3293166"/>
              <a:gd name="connsiteX12" fmla="*/ 1181789 w 3042868"/>
              <a:gd name="connsiteY12" fmla="*/ 81125 h 3293166"/>
              <a:gd name="connsiteX13" fmla="*/ 1521434 w 3042868"/>
              <a:gd name="connsiteY13" fmla="*/ 0 h 329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2868" h="3293166">
                <a:moveTo>
                  <a:pt x="1521434" y="0"/>
                </a:moveTo>
                <a:cubicBezTo>
                  <a:pt x="1644560" y="0"/>
                  <a:pt x="1767681" y="27042"/>
                  <a:pt x="1861081" y="81125"/>
                </a:cubicBezTo>
                <a:lnTo>
                  <a:pt x="2703082" y="568801"/>
                </a:lnTo>
                <a:cubicBezTo>
                  <a:pt x="2890021" y="676966"/>
                  <a:pt x="3042868" y="942112"/>
                  <a:pt x="3042868" y="1157978"/>
                </a:cubicBezTo>
                <a:lnTo>
                  <a:pt x="3042868" y="2135189"/>
                </a:lnTo>
                <a:cubicBezTo>
                  <a:pt x="3042868" y="2351057"/>
                  <a:pt x="2890021" y="2616200"/>
                  <a:pt x="2703082" y="2724367"/>
                </a:cubicBezTo>
                <a:lnTo>
                  <a:pt x="1861081" y="3212043"/>
                </a:lnTo>
                <a:cubicBezTo>
                  <a:pt x="1674283" y="3320208"/>
                  <a:pt x="1368587" y="3320208"/>
                  <a:pt x="1181789" y="3212043"/>
                </a:cubicBezTo>
                <a:lnTo>
                  <a:pt x="339788" y="2724367"/>
                </a:lnTo>
                <a:cubicBezTo>
                  <a:pt x="152849" y="2616200"/>
                  <a:pt x="0" y="2351057"/>
                  <a:pt x="0" y="2135189"/>
                </a:cubicBezTo>
                <a:lnTo>
                  <a:pt x="0" y="1157978"/>
                </a:lnTo>
                <a:cubicBezTo>
                  <a:pt x="0" y="942112"/>
                  <a:pt x="152849" y="676966"/>
                  <a:pt x="339788" y="568801"/>
                </a:cubicBezTo>
                <a:lnTo>
                  <a:pt x="1181789" y="81125"/>
                </a:lnTo>
                <a:cubicBezTo>
                  <a:pt x="1275189" y="27042"/>
                  <a:pt x="1398311" y="0"/>
                  <a:pt x="15214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83006" y="884459"/>
            <a:ext cx="5570795" cy="5546858"/>
          </a:xfrm>
          <a:custGeom>
            <a:avLst/>
            <a:gdLst>
              <a:gd name="connsiteX0" fmla="*/ 3781061 w 5570795"/>
              <a:gd name="connsiteY0" fmla="*/ 32 h 5546858"/>
              <a:gd name="connsiteX1" fmla="*/ 4235977 w 5570795"/>
              <a:gd name="connsiteY1" fmla="*/ 29714 h 5546858"/>
              <a:gd name="connsiteX2" fmla="*/ 4776379 w 5570795"/>
              <a:gd name="connsiteY2" fmla="*/ 183402 h 5546858"/>
              <a:gd name="connsiteX3" fmla="*/ 5354857 w 5570795"/>
              <a:gd name="connsiteY3" fmla="*/ 709537 h 5546858"/>
              <a:gd name="connsiteX4" fmla="*/ 5480137 w 5570795"/>
              <a:gd name="connsiteY4" fmla="*/ 1001498 h 5546858"/>
              <a:gd name="connsiteX5" fmla="*/ 5504233 w 5570795"/>
              <a:gd name="connsiteY5" fmla="*/ 1065118 h 5546858"/>
              <a:gd name="connsiteX6" fmla="*/ 5529141 w 5570795"/>
              <a:gd name="connsiteY6" fmla="*/ 1170754 h 5546858"/>
              <a:gd name="connsiteX7" fmla="*/ 5532428 w 5570795"/>
              <a:gd name="connsiteY7" fmla="*/ 1215312 h 5546858"/>
              <a:gd name="connsiteX8" fmla="*/ 5570282 w 5570795"/>
              <a:gd name="connsiteY8" fmla="*/ 1727459 h 5546858"/>
              <a:gd name="connsiteX9" fmla="*/ 5496841 w 5570795"/>
              <a:gd name="connsiteY9" fmla="*/ 2423212 h 5546858"/>
              <a:gd name="connsiteX10" fmla="*/ 5245233 w 5570795"/>
              <a:gd name="connsiteY10" fmla="*/ 3410313 h 5546858"/>
              <a:gd name="connsiteX11" fmla="*/ 4881349 w 5570795"/>
              <a:gd name="connsiteY11" fmla="*/ 4326186 h 5546858"/>
              <a:gd name="connsiteX12" fmla="*/ 4532362 w 5570795"/>
              <a:gd name="connsiteY12" fmla="*/ 4894640 h 5546858"/>
              <a:gd name="connsiteX13" fmla="*/ 4157440 w 5570795"/>
              <a:gd name="connsiteY13" fmla="*/ 5274848 h 5546858"/>
              <a:gd name="connsiteX14" fmla="*/ 3772741 w 5570795"/>
              <a:gd name="connsiteY14" fmla="*/ 5482022 h 5546858"/>
              <a:gd name="connsiteX15" fmla="*/ 3704166 w 5570795"/>
              <a:gd name="connsiteY15" fmla="*/ 5506529 h 5546858"/>
              <a:gd name="connsiteX16" fmla="*/ 3621567 w 5570795"/>
              <a:gd name="connsiteY16" fmla="*/ 5526006 h 5546858"/>
              <a:gd name="connsiteX17" fmla="*/ 3600424 w 5570795"/>
              <a:gd name="connsiteY17" fmla="*/ 5527084 h 5546858"/>
              <a:gd name="connsiteX18" fmla="*/ 3476481 w 5570795"/>
              <a:gd name="connsiteY18" fmla="*/ 5542501 h 5546858"/>
              <a:gd name="connsiteX19" fmla="*/ 2988425 w 5570795"/>
              <a:gd name="connsiteY19" fmla="*/ 5493972 h 5546858"/>
              <a:gd name="connsiteX20" fmla="*/ 2407692 w 5570795"/>
              <a:gd name="connsiteY20" fmla="*/ 5242973 h 5546858"/>
              <a:gd name="connsiteX21" fmla="*/ 1847086 w 5570795"/>
              <a:gd name="connsiteY21" fmla="*/ 4843673 h 5546858"/>
              <a:gd name="connsiteX22" fmla="*/ 742928 w 5570795"/>
              <a:gd name="connsiteY22" fmla="*/ 3703396 h 5546858"/>
              <a:gd name="connsiteX23" fmla="*/ 272177 w 5570795"/>
              <a:gd name="connsiteY23" fmla="*/ 2995537 h 5546858"/>
              <a:gd name="connsiteX24" fmla="*/ 66472 w 5570795"/>
              <a:gd name="connsiteY24" fmla="*/ 2487277 h 5546858"/>
              <a:gd name="connsiteX25" fmla="*/ 56328 w 5570795"/>
              <a:gd name="connsiteY25" fmla="*/ 2461270 h 5546858"/>
              <a:gd name="connsiteX26" fmla="*/ 32525 w 5570795"/>
              <a:gd name="connsiteY26" fmla="*/ 2360324 h 5546858"/>
              <a:gd name="connsiteX27" fmla="*/ 28605 w 5570795"/>
              <a:gd name="connsiteY27" fmla="*/ 2325555 h 5546858"/>
              <a:gd name="connsiteX28" fmla="*/ 375 w 5570795"/>
              <a:gd name="connsiteY28" fmla="*/ 2077668 h 5546858"/>
              <a:gd name="connsiteX29" fmla="*/ 183785 w 5570795"/>
              <a:gd name="connsiteY29" fmla="*/ 1387767 h 5546858"/>
              <a:gd name="connsiteX30" fmla="*/ 532926 w 5570795"/>
              <a:gd name="connsiteY30" fmla="*/ 991232 h 5546858"/>
              <a:gd name="connsiteX31" fmla="*/ 1071099 w 5570795"/>
              <a:gd name="connsiteY31" fmla="*/ 645478 h 5546858"/>
              <a:gd name="connsiteX32" fmla="*/ 1554023 w 5570795"/>
              <a:gd name="connsiteY32" fmla="*/ 438591 h 5546858"/>
              <a:gd name="connsiteX33" fmla="*/ 1952673 w 5570795"/>
              <a:gd name="connsiteY33" fmla="*/ 307591 h 5546858"/>
              <a:gd name="connsiteX34" fmla="*/ 2353636 w 5570795"/>
              <a:gd name="connsiteY34" fmla="*/ 200016 h 5546858"/>
              <a:gd name="connsiteX35" fmla="*/ 2373577 w 5570795"/>
              <a:gd name="connsiteY35" fmla="*/ 192708 h 5546858"/>
              <a:gd name="connsiteX36" fmla="*/ 2442494 w 5570795"/>
              <a:gd name="connsiteY36" fmla="*/ 176457 h 5546858"/>
              <a:gd name="connsiteX37" fmla="*/ 2472720 w 5570795"/>
              <a:gd name="connsiteY37" fmla="*/ 171935 h 5546858"/>
              <a:gd name="connsiteX38" fmla="*/ 2991213 w 5570795"/>
              <a:gd name="connsiteY38" fmla="*/ 70514 h 5546858"/>
              <a:gd name="connsiteX39" fmla="*/ 3628823 w 5570795"/>
              <a:gd name="connsiteY39" fmla="*/ 3535 h 5546858"/>
              <a:gd name="connsiteX40" fmla="*/ 3781061 w 5570795"/>
              <a:gd name="connsiteY40" fmla="*/ 32 h 554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570795" h="5546858">
                <a:moveTo>
                  <a:pt x="3781061" y="32"/>
                </a:moveTo>
                <a:cubicBezTo>
                  <a:pt x="3933155" y="-587"/>
                  <a:pt x="4084803" y="7912"/>
                  <a:pt x="4235977" y="29714"/>
                </a:cubicBezTo>
                <a:cubicBezTo>
                  <a:pt x="4422890" y="56764"/>
                  <a:pt x="4604250" y="103362"/>
                  <a:pt x="4776379" y="183402"/>
                </a:cubicBezTo>
                <a:cubicBezTo>
                  <a:pt x="5023663" y="298608"/>
                  <a:pt x="5219389" y="470784"/>
                  <a:pt x="5354857" y="709537"/>
                </a:cubicBezTo>
                <a:cubicBezTo>
                  <a:pt x="5407449" y="802133"/>
                  <a:pt x="5448657" y="899755"/>
                  <a:pt x="5480137" y="1001498"/>
                </a:cubicBezTo>
                <a:cubicBezTo>
                  <a:pt x="5486837" y="1023105"/>
                  <a:pt x="5496012" y="1043869"/>
                  <a:pt x="5504233" y="1065118"/>
                </a:cubicBezTo>
                <a:cubicBezTo>
                  <a:pt x="5512555" y="1100412"/>
                  <a:pt x="5520878" y="1135707"/>
                  <a:pt x="5529141" y="1170754"/>
                </a:cubicBezTo>
                <a:cubicBezTo>
                  <a:pt x="5530238" y="1185607"/>
                  <a:pt x="5529753" y="1200571"/>
                  <a:pt x="5532428" y="1215312"/>
                </a:cubicBezTo>
                <a:cubicBezTo>
                  <a:pt x="5562961" y="1384495"/>
                  <a:pt x="5573343" y="1555565"/>
                  <a:pt x="5570282" y="1727459"/>
                </a:cubicBezTo>
                <a:cubicBezTo>
                  <a:pt x="5566063" y="1961373"/>
                  <a:pt x="5538621" y="2193207"/>
                  <a:pt x="5496841" y="2423212"/>
                </a:cubicBezTo>
                <a:cubicBezTo>
                  <a:pt x="5436477" y="2758167"/>
                  <a:pt x="5348823" y="3086268"/>
                  <a:pt x="5245233" y="3410313"/>
                </a:cubicBezTo>
                <a:cubicBezTo>
                  <a:pt x="5144811" y="3723969"/>
                  <a:pt x="5028438" y="4031225"/>
                  <a:pt x="4881349" y="4326186"/>
                </a:cubicBezTo>
                <a:cubicBezTo>
                  <a:pt x="4781591" y="4525831"/>
                  <a:pt x="4668747" y="4717621"/>
                  <a:pt x="4532362" y="4894640"/>
                </a:cubicBezTo>
                <a:cubicBezTo>
                  <a:pt x="4423077" y="5036869"/>
                  <a:pt x="4300613" y="5166313"/>
                  <a:pt x="4157440" y="5274848"/>
                </a:cubicBezTo>
                <a:cubicBezTo>
                  <a:pt x="4039871" y="5363798"/>
                  <a:pt x="3912694" y="5434691"/>
                  <a:pt x="3772741" y="5482022"/>
                </a:cubicBezTo>
                <a:cubicBezTo>
                  <a:pt x="3749701" y="5489799"/>
                  <a:pt x="3727089" y="5498258"/>
                  <a:pt x="3704166" y="5506529"/>
                </a:cubicBezTo>
                <a:cubicBezTo>
                  <a:pt x="3676549" y="5513042"/>
                  <a:pt x="3649185" y="5519494"/>
                  <a:pt x="3621567" y="5526006"/>
                </a:cubicBezTo>
                <a:cubicBezTo>
                  <a:pt x="3614435" y="5526385"/>
                  <a:pt x="3607381" y="5525964"/>
                  <a:pt x="3600424" y="5527084"/>
                </a:cubicBezTo>
                <a:cubicBezTo>
                  <a:pt x="3559090" y="5532141"/>
                  <a:pt x="3517969" y="5539232"/>
                  <a:pt x="3476481" y="5542501"/>
                </a:cubicBezTo>
                <a:cubicBezTo>
                  <a:pt x="3310959" y="5556261"/>
                  <a:pt x="3148550" y="5536719"/>
                  <a:pt x="2988425" y="5493972"/>
                </a:cubicBezTo>
                <a:cubicBezTo>
                  <a:pt x="2782641" y="5439064"/>
                  <a:pt x="2591074" y="5350319"/>
                  <a:pt x="2407692" y="5242973"/>
                </a:cubicBezTo>
                <a:cubicBezTo>
                  <a:pt x="2208849" y="5126765"/>
                  <a:pt x="2023177" y="4991559"/>
                  <a:pt x="1847086" y="4843673"/>
                </a:cubicBezTo>
                <a:cubicBezTo>
                  <a:pt x="1439634" y="4501790"/>
                  <a:pt x="1074604" y="4118641"/>
                  <a:pt x="742928" y="3703396"/>
                </a:cubicBezTo>
                <a:cubicBezTo>
                  <a:pt x="565336" y="3481089"/>
                  <a:pt x="404611" y="3247511"/>
                  <a:pt x="272177" y="2995537"/>
                </a:cubicBezTo>
                <a:cubicBezTo>
                  <a:pt x="186533" y="2833096"/>
                  <a:pt x="111824" y="2665992"/>
                  <a:pt x="66472" y="2487277"/>
                </a:cubicBezTo>
                <a:cubicBezTo>
                  <a:pt x="64066" y="2478205"/>
                  <a:pt x="59690" y="2469857"/>
                  <a:pt x="56328" y="2461270"/>
                </a:cubicBezTo>
                <a:cubicBezTo>
                  <a:pt x="48413" y="2427704"/>
                  <a:pt x="40440" y="2393890"/>
                  <a:pt x="32525" y="2360324"/>
                </a:cubicBezTo>
                <a:cubicBezTo>
                  <a:pt x="31368" y="2348613"/>
                  <a:pt x="31283" y="2336909"/>
                  <a:pt x="28605" y="2325555"/>
                </a:cubicBezTo>
                <a:cubicBezTo>
                  <a:pt x="9652" y="2244047"/>
                  <a:pt x="2139" y="2161144"/>
                  <a:pt x="375" y="2077668"/>
                </a:cubicBezTo>
                <a:cubicBezTo>
                  <a:pt x="-5350" y="1829946"/>
                  <a:pt x="54534" y="1599579"/>
                  <a:pt x="183785" y="1387767"/>
                </a:cubicBezTo>
                <a:cubicBezTo>
                  <a:pt x="277005" y="1235258"/>
                  <a:pt x="396507" y="1105730"/>
                  <a:pt x="532926" y="991232"/>
                </a:cubicBezTo>
                <a:cubicBezTo>
                  <a:pt x="697739" y="853104"/>
                  <a:pt x="879614" y="741957"/>
                  <a:pt x="1071099" y="645478"/>
                </a:cubicBezTo>
                <a:cubicBezTo>
                  <a:pt x="1227998" y="566795"/>
                  <a:pt x="1389348" y="499046"/>
                  <a:pt x="1554023" y="438591"/>
                </a:cubicBezTo>
                <a:cubicBezTo>
                  <a:pt x="1685424" y="390151"/>
                  <a:pt x="1818263" y="345539"/>
                  <a:pt x="1952673" y="307591"/>
                </a:cubicBezTo>
                <a:cubicBezTo>
                  <a:pt x="2086011" y="269636"/>
                  <a:pt x="2220027" y="235690"/>
                  <a:pt x="2353636" y="200016"/>
                </a:cubicBezTo>
                <a:cubicBezTo>
                  <a:pt x="2360419" y="198155"/>
                  <a:pt x="2366911" y="195061"/>
                  <a:pt x="2373577" y="192708"/>
                </a:cubicBezTo>
                <a:cubicBezTo>
                  <a:pt x="2396634" y="187271"/>
                  <a:pt x="2419437" y="181894"/>
                  <a:pt x="2442494" y="176457"/>
                </a:cubicBezTo>
                <a:cubicBezTo>
                  <a:pt x="2452550" y="174866"/>
                  <a:pt x="2462781" y="174018"/>
                  <a:pt x="2472720" y="171935"/>
                </a:cubicBezTo>
                <a:cubicBezTo>
                  <a:pt x="2644406" y="133274"/>
                  <a:pt x="2817277" y="98502"/>
                  <a:pt x="2991213" y="70514"/>
                </a:cubicBezTo>
                <a:cubicBezTo>
                  <a:pt x="3202585" y="36825"/>
                  <a:pt x="3415099" y="12507"/>
                  <a:pt x="3628823" y="3535"/>
                </a:cubicBezTo>
                <a:cubicBezTo>
                  <a:pt x="3679617" y="1458"/>
                  <a:pt x="3730364" y="238"/>
                  <a:pt x="3781061" y="3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96701" y="355957"/>
            <a:ext cx="6495299" cy="6495299"/>
          </a:xfrm>
          <a:custGeom>
            <a:avLst/>
            <a:gdLst>
              <a:gd name="connsiteX0" fmla="*/ 6495299 w 6495299"/>
              <a:gd name="connsiteY0" fmla="*/ 0 h 6495299"/>
              <a:gd name="connsiteX1" fmla="*/ 6495299 w 6495299"/>
              <a:gd name="connsiteY1" fmla="*/ 3356640 h 6495299"/>
              <a:gd name="connsiteX2" fmla="*/ 3356639 w 6495299"/>
              <a:gd name="connsiteY2" fmla="*/ 6495299 h 6495299"/>
              <a:gd name="connsiteX3" fmla="*/ 0 w 6495299"/>
              <a:gd name="connsiteY3" fmla="*/ 6495299 h 6495299"/>
              <a:gd name="connsiteX4" fmla="*/ 6495299 w 6495299"/>
              <a:gd name="connsiteY4" fmla="*/ 0 h 649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5299" h="6495299">
                <a:moveTo>
                  <a:pt x="6495299" y="0"/>
                </a:moveTo>
                <a:lnTo>
                  <a:pt x="6495299" y="3356640"/>
                </a:lnTo>
                <a:cubicBezTo>
                  <a:pt x="4761865" y="3356640"/>
                  <a:pt x="3356639" y="4761866"/>
                  <a:pt x="3356639" y="6495299"/>
                </a:cubicBezTo>
                <a:lnTo>
                  <a:pt x="0" y="6495299"/>
                </a:lnTo>
                <a:cubicBezTo>
                  <a:pt x="0" y="2908044"/>
                  <a:pt x="2908043" y="0"/>
                  <a:pt x="64952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558771" y="1"/>
            <a:ext cx="6613988" cy="6607413"/>
          </a:xfrm>
          <a:custGeom>
            <a:avLst/>
            <a:gdLst>
              <a:gd name="connsiteX0" fmla="*/ 0 w 6613988"/>
              <a:gd name="connsiteY0" fmla="*/ 0 h 6607413"/>
              <a:gd name="connsiteX1" fmla="*/ 3418234 w 6613988"/>
              <a:gd name="connsiteY1" fmla="*/ 0 h 6607413"/>
              <a:gd name="connsiteX2" fmla="*/ 3434394 w 6613988"/>
              <a:gd name="connsiteY2" fmla="*/ 320036 h 6607413"/>
              <a:gd name="connsiteX3" fmla="*/ 6613988 w 6613988"/>
              <a:gd name="connsiteY3" fmla="*/ 3189348 h 6607413"/>
              <a:gd name="connsiteX4" fmla="*/ 6613988 w 6613988"/>
              <a:gd name="connsiteY4" fmla="*/ 6607413 h 6607413"/>
              <a:gd name="connsiteX5" fmla="*/ 8436 w 6613988"/>
              <a:gd name="connsiteY5" fmla="*/ 333618 h 660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3988" h="6607413">
                <a:moveTo>
                  <a:pt x="0" y="0"/>
                </a:moveTo>
                <a:lnTo>
                  <a:pt x="3418234" y="0"/>
                </a:lnTo>
                <a:lnTo>
                  <a:pt x="3434394" y="320036"/>
                </a:lnTo>
                <a:cubicBezTo>
                  <a:pt x="3598066" y="1931686"/>
                  <a:pt x="4959155" y="3189348"/>
                  <a:pt x="6613988" y="3189348"/>
                </a:cubicBezTo>
                <a:lnTo>
                  <a:pt x="6613988" y="6607413"/>
                </a:lnTo>
                <a:cubicBezTo>
                  <a:pt x="3075241" y="6607413"/>
                  <a:pt x="185584" y="3828340"/>
                  <a:pt x="8436" y="33361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文本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48" y="323197"/>
            <a:ext cx="1905000" cy="633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492" y="366463"/>
            <a:ext cx="633718" cy="4716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79318" y="5282900"/>
            <a:ext cx="1695174" cy="11104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0896409" y="3807694"/>
            <a:ext cx="979639" cy="1276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9122" y="1745058"/>
            <a:ext cx="8629414" cy="5012782"/>
          </a:xfrm>
          <a:custGeom>
            <a:avLst/>
            <a:gdLst>
              <a:gd name="connsiteX0" fmla="*/ 0 w 8629414"/>
              <a:gd name="connsiteY0" fmla="*/ 0 h 5012782"/>
              <a:gd name="connsiteX1" fmla="*/ 8629414 w 8629414"/>
              <a:gd name="connsiteY1" fmla="*/ 0 h 5012782"/>
              <a:gd name="connsiteX2" fmla="*/ 8629414 w 8629414"/>
              <a:gd name="connsiteY2" fmla="*/ 5012782 h 5012782"/>
              <a:gd name="connsiteX3" fmla="*/ 0 w 8629414"/>
              <a:gd name="connsiteY3" fmla="*/ 5012782 h 501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9414" h="5012782">
                <a:moveTo>
                  <a:pt x="0" y="0"/>
                </a:moveTo>
                <a:lnTo>
                  <a:pt x="8629414" y="0"/>
                </a:lnTo>
                <a:lnTo>
                  <a:pt x="8629414" y="5012782"/>
                </a:lnTo>
                <a:lnTo>
                  <a:pt x="0" y="50127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753928" cy="6857999"/>
          </a:xfrm>
          <a:custGeom>
            <a:avLst/>
            <a:gdLst>
              <a:gd name="connsiteX0" fmla="*/ 0 w 9753928"/>
              <a:gd name="connsiteY0" fmla="*/ 4534222 h 6857999"/>
              <a:gd name="connsiteX1" fmla="*/ 2298767 w 9753928"/>
              <a:gd name="connsiteY1" fmla="*/ 6857999 h 6857999"/>
              <a:gd name="connsiteX2" fmla="*/ 0 w 9753928"/>
              <a:gd name="connsiteY2" fmla="*/ 6857999 h 6857999"/>
              <a:gd name="connsiteX3" fmla="*/ 6904115 w 9753928"/>
              <a:gd name="connsiteY3" fmla="*/ 3976920 h 6857999"/>
              <a:gd name="connsiteX4" fmla="*/ 9753928 w 9753928"/>
              <a:gd name="connsiteY4" fmla="*/ 6857999 h 6857999"/>
              <a:gd name="connsiteX5" fmla="*/ 6090441 w 9753928"/>
              <a:gd name="connsiteY5" fmla="*/ 6857999 h 6857999"/>
              <a:gd name="connsiteX6" fmla="*/ 5071980 w 9753928"/>
              <a:gd name="connsiteY6" fmla="*/ 5827814 h 6857999"/>
              <a:gd name="connsiteX7" fmla="*/ 0 w 9753928"/>
              <a:gd name="connsiteY7" fmla="*/ 765214 h 6857999"/>
              <a:gd name="connsiteX8" fmla="*/ 6026347 w 9753928"/>
              <a:gd name="connsiteY8" fmla="*/ 6857999 h 6857999"/>
              <a:gd name="connsiteX9" fmla="*/ 2362861 w 9753928"/>
              <a:gd name="connsiteY9" fmla="*/ 6857999 h 6857999"/>
              <a:gd name="connsiteX10" fmla="*/ 0 w 9753928"/>
              <a:gd name="connsiteY10" fmla="*/ 4468565 h 6857999"/>
              <a:gd name="connsiteX11" fmla="*/ 0 w 9753928"/>
              <a:gd name="connsiteY11" fmla="*/ 0 h 6857999"/>
              <a:gd name="connsiteX12" fmla="*/ 2970967 w 9753928"/>
              <a:gd name="connsiteY12" fmla="*/ 0 h 6857999"/>
              <a:gd name="connsiteX13" fmla="*/ 4831239 w 9753928"/>
              <a:gd name="connsiteY13" fmla="*/ 1881378 h 6857999"/>
              <a:gd name="connsiteX14" fmla="*/ 2999106 w 9753928"/>
              <a:gd name="connsiteY14" fmla="*/ 3732271 h 6857999"/>
              <a:gd name="connsiteX15" fmla="*/ 0 w 9753928"/>
              <a:gd name="connsiteY15" fmla="*/ 70033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53928" h="6857999">
                <a:moveTo>
                  <a:pt x="0" y="4534222"/>
                </a:moveTo>
                <a:lnTo>
                  <a:pt x="2298767" y="6857999"/>
                </a:lnTo>
                <a:lnTo>
                  <a:pt x="0" y="6857999"/>
                </a:lnTo>
                <a:close/>
                <a:moveTo>
                  <a:pt x="6904115" y="3976920"/>
                </a:moveTo>
                <a:lnTo>
                  <a:pt x="9753928" y="6857999"/>
                </a:lnTo>
                <a:lnTo>
                  <a:pt x="6090441" y="6857999"/>
                </a:lnTo>
                <a:lnTo>
                  <a:pt x="5071980" y="5827814"/>
                </a:lnTo>
                <a:close/>
                <a:moveTo>
                  <a:pt x="0" y="765214"/>
                </a:moveTo>
                <a:lnTo>
                  <a:pt x="6026347" y="6857999"/>
                </a:lnTo>
                <a:lnTo>
                  <a:pt x="2362861" y="6857999"/>
                </a:lnTo>
                <a:lnTo>
                  <a:pt x="0" y="4468565"/>
                </a:lnTo>
                <a:close/>
                <a:moveTo>
                  <a:pt x="0" y="0"/>
                </a:moveTo>
                <a:lnTo>
                  <a:pt x="2970967" y="0"/>
                </a:lnTo>
                <a:lnTo>
                  <a:pt x="4831239" y="1881378"/>
                </a:lnTo>
                <a:lnTo>
                  <a:pt x="2999106" y="3732271"/>
                </a:lnTo>
                <a:lnTo>
                  <a:pt x="0" y="700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366854"/>
            <a:ext cx="6390038" cy="5491147"/>
          </a:xfrm>
          <a:custGeom>
            <a:avLst/>
            <a:gdLst>
              <a:gd name="connsiteX0" fmla="*/ 5314201 w 6390038"/>
              <a:gd name="connsiteY0" fmla="*/ 2167118 h 5491147"/>
              <a:gd name="connsiteX1" fmla="*/ 6390038 w 6390038"/>
              <a:gd name="connsiteY1" fmla="*/ 3254537 h 5491147"/>
              <a:gd name="connsiteX2" fmla="*/ 4177879 w 6390038"/>
              <a:gd name="connsiteY2" fmla="*/ 5491147 h 5491147"/>
              <a:gd name="connsiteX3" fmla="*/ 2026847 w 6390038"/>
              <a:gd name="connsiteY3" fmla="*/ 5491147 h 5491147"/>
              <a:gd name="connsiteX4" fmla="*/ 5139828 w 6390038"/>
              <a:gd name="connsiteY4" fmla="*/ 147992 h 5491147"/>
              <a:gd name="connsiteX5" fmla="*/ 6215665 w 6390038"/>
              <a:gd name="connsiteY5" fmla="*/ 1235412 h 5491147"/>
              <a:gd name="connsiteX6" fmla="*/ 2006258 w 6390038"/>
              <a:gd name="connsiteY6" fmla="*/ 5491147 h 5491147"/>
              <a:gd name="connsiteX7" fmla="*/ 1 w 6390038"/>
              <a:gd name="connsiteY7" fmla="*/ 5491147 h 5491147"/>
              <a:gd name="connsiteX8" fmla="*/ 1 w 6390038"/>
              <a:gd name="connsiteY8" fmla="*/ 5345086 h 5491147"/>
              <a:gd name="connsiteX9" fmla="*/ 929776 w 6390038"/>
              <a:gd name="connsiteY9" fmla="*/ 11582 h 5491147"/>
              <a:gd name="connsiteX10" fmla="*/ 2006258 w 6390038"/>
              <a:gd name="connsiteY10" fmla="*/ 1099002 h 5491147"/>
              <a:gd name="connsiteX11" fmla="*/ 0 w 6390038"/>
              <a:gd name="connsiteY11" fmla="*/ 3126492 h 5491147"/>
              <a:gd name="connsiteX12" fmla="*/ 0 w 6390038"/>
              <a:gd name="connsiteY12" fmla="*/ 951653 h 5491147"/>
              <a:gd name="connsiteX13" fmla="*/ 3112980 w 6390038"/>
              <a:gd name="connsiteY13" fmla="*/ 0 h 5491147"/>
              <a:gd name="connsiteX14" fmla="*/ 4188818 w 6390038"/>
              <a:gd name="connsiteY14" fmla="*/ 1087420 h 5491147"/>
              <a:gd name="connsiteX15" fmla="*/ 0 w 6390038"/>
              <a:gd name="connsiteY15" fmla="*/ 5323852 h 5491147"/>
              <a:gd name="connsiteX16" fmla="*/ 0 w 6390038"/>
              <a:gd name="connsiteY16" fmla="*/ 3147726 h 5491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0038" h="5491147">
                <a:moveTo>
                  <a:pt x="5314201" y="2167118"/>
                </a:moveTo>
                <a:lnTo>
                  <a:pt x="6390038" y="3254537"/>
                </a:lnTo>
                <a:lnTo>
                  <a:pt x="4177879" y="5491147"/>
                </a:lnTo>
                <a:lnTo>
                  <a:pt x="2026847" y="5491147"/>
                </a:lnTo>
                <a:close/>
                <a:moveTo>
                  <a:pt x="5139828" y="147992"/>
                </a:moveTo>
                <a:lnTo>
                  <a:pt x="6215665" y="1235412"/>
                </a:lnTo>
                <a:lnTo>
                  <a:pt x="2006258" y="5491147"/>
                </a:lnTo>
                <a:lnTo>
                  <a:pt x="1" y="5491147"/>
                </a:lnTo>
                <a:lnTo>
                  <a:pt x="1" y="5345086"/>
                </a:lnTo>
                <a:close/>
                <a:moveTo>
                  <a:pt x="929776" y="11582"/>
                </a:moveTo>
                <a:lnTo>
                  <a:pt x="2006258" y="1099002"/>
                </a:lnTo>
                <a:lnTo>
                  <a:pt x="0" y="3126492"/>
                </a:lnTo>
                <a:lnTo>
                  <a:pt x="0" y="951653"/>
                </a:lnTo>
                <a:close/>
                <a:moveTo>
                  <a:pt x="3112980" y="0"/>
                </a:moveTo>
                <a:lnTo>
                  <a:pt x="4188818" y="1087420"/>
                </a:lnTo>
                <a:lnTo>
                  <a:pt x="0" y="5323852"/>
                </a:lnTo>
                <a:lnTo>
                  <a:pt x="0" y="31477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-8132"/>
            <a:ext cx="6083351" cy="6859270"/>
          </a:xfrm>
          <a:custGeom>
            <a:avLst/>
            <a:gdLst>
              <a:gd name="connsiteX0" fmla="*/ 0 w 6083351"/>
              <a:gd name="connsiteY0" fmla="*/ 0 h 6859270"/>
              <a:gd name="connsiteX1" fmla="*/ 4464999 w 6083351"/>
              <a:gd name="connsiteY1" fmla="*/ 0 h 6859270"/>
              <a:gd name="connsiteX2" fmla="*/ 4472310 w 6083351"/>
              <a:gd name="connsiteY2" fmla="*/ 5746 h 6859270"/>
              <a:gd name="connsiteX3" fmla="*/ 6083351 w 6083351"/>
              <a:gd name="connsiteY3" fmla="*/ 3422779 h 6859270"/>
              <a:gd name="connsiteX4" fmla="*/ 4472310 w 6083351"/>
              <a:gd name="connsiteY4" fmla="*/ 6839811 h 6859270"/>
              <a:gd name="connsiteX5" fmla="*/ 4447555 w 6083351"/>
              <a:gd name="connsiteY5" fmla="*/ 6859270 h 6859270"/>
              <a:gd name="connsiteX6" fmla="*/ 0 w 6083351"/>
              <a:gd name="connsiteY6" fmla="*/ 6859270 h 685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3351" h="6859270">
                <a:moveTo>
                  <a:pt x="0" y="0"/>
                </a:moveTo>
                <a:lnTo>
                  <a:pt x="4464999" y="0"/>
                </a:lnTo>
                <a:lnTo>
                  <a:pt x="4472310" y="5746"/>
                </a:lnTo>
                <a:cubicBezTo>
                  <a:pt x="5456213" y="817948"/>
                  <a:pt x="6083351" y="2047106"/>
                  <a:pt x="6083351" y="3422779"/>
                </a:cubicBezTo>
                <a:cubicBezTo>
                  <a:pt x="6083351" y="4798451"/>
                  <a:pt x="5456213" y="6027610"/>
                  <a:pt x="4472310" y="6839811"/>
                </a:cubicBezTo>
                <a:lnTo>
                  <a:pt x="4447555" y="6859270"/>
                </a:lnTo>
                <a:lnTo>
                  <a:pt x="0" y="68592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2836"/>
            <a:ext cx="10515600" cy="421088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804573"/>
            <a:ext cx="10515600" cy="398366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pin heiti" charset="-122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939C-B193-42F4-9B99-82291E39D7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EAD84-77F6-4D6E-A09A-B0B44D85BB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9679939C-B193-42F4-9B99-82291E39D77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786EAD84-77F6-4D6E-A09A-B0B44D85BB22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1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5.png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0.png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1.png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4.png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5.png"/><Relationship Id="rId1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6.png"/><Relationship Id="rId1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7.png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38.png"/><Relationship Id="rId1" Type="http://schemas.openxmlformats.org/officeDocument/2006/relationships/tags" Target="../tags/tag3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7.xml"/><Relationship Id="rId2" Type="http://schemas.openxmlformats.org/officeDocument/2006/relationships/tags" Target="../tags/tag36.xml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1" Type="http://schemas.openxmlformats.org/officeDocument/2006/relationships/tags" Target="../tags/tag3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40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42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tags" Target="../tags/tag43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1.png"/><Relationship Id="rId1" Type="http://schemas.openxmlformats.org/officeDocument/2006/relationships/tags" Target="../tags/tag44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9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tags" Target="../tags/tag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8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6.xml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tags" Target="../tags/tag1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图片 6" descr="图片包含 图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" y="0"/>
            <a:ext cx="1219417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从面向虚机到面向云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7588250" y="1801495"/>
            <a:ext cx="4135755" cy="470789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虚机：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易被污染的运行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冗杂的上线流程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通过冗余实现“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弹性”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有限的虚机环境，有限的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计算、有限的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存储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开发者关心“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全栈”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多租户的“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干净”环境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即用即销的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计算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近乎海量的分层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存储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开发者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聚焦应用和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“开发和运维的心智变化”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" y="1170305"/>
            <a:ext cx="7351395" cy="4518025"/>
          </a:xfrm>
          <a:prstGeom prst="rect">
            <a:avLst/>
          </a:prstGeom>
        </p:spPr>
      </p:pic>
      <p:sp>
        <p:nvSpPr>
          <p:cNvPr id="4" name="矩形 14"/>
          <p:cNvSpPr/>
          <p:nvPr/>
        </p:nvSpPr>
        <p:spPr>
          <a:xfrm>
            <a:off x="1842135" y="5561965"/>
            <a:ext cx="43224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 Foundry 2021</a:t>
            </a:r>
            <a:b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https://www.cloudfoundry.org/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数据库可靠性工程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6983095" y="1216660"/>
            <a:ext cx="4986020" cy="316928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Database Mesh 是一种以数据库为中心的治理框架：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数据库是一等公民，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一切抽象围绕数据库治理行为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面向工程师体验，无需关心数据库位置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面向云的原生机制开放扩展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验证可靠性的有效方式就是提供更加苛刻的运行环境，即混沌工程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1759585" y="6217920"/>
            <a:ext cx="43224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Database-Mesh</a:t>
            </a:r>
            <a:b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https://www.database-mesh.io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upload_post_object_v2_3678038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" y="1029335"/>
            <a:ext cx="6613525" cy="5081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全景图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435" y="3940175"/>
            <a:ext cx="4215765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2103120"/>
            <a:ext cx="8661400" cy="1837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31999" y="2036696"/>
            <a:ext cx="4762098" cy="1974955"/>
            <a:chOff x="5504186" y="804147"/>
            <a:chExt cx="4762098" cy="1974955"/>
          </a:xfrm>
        </p:grpSpPr>
        <p:sp>
          <p:nvSpPr>
  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5505689" y="2072347"/>
              <a:ext cx="476059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基础设施即代码</a:t>
              </a: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实践</a:t>
              </a:r>
              <a:endPara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4186" y="804147"/>
              <a:ext cx="1136650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02</a:t>
              </a:r>
              <a:endPara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37573" y="1819810"/>
              <a:ext cx="469875" cy="62280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基础设施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即代码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583565" y="1031240"/>
            <a:ext cx="11341735" cy="163004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基础设施即代码使用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DevOps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方法，通过一个描述性的模型来定义和部署基础设施，比如网络、虚机、负载均衡器等。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这样的模型被写在文本中，即可像代码一样具有版本，并且相同的模型可以多次重复部署，这使得基础设施即代码成为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DevOps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CICD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的关键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实践。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3328670" y="5485130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https://www.atlassian.com/microservices/cloud-computing/infrastructure-as-code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940" y="3140710"/>
            <a:ext cx="7119620" cy="2100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基础设施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即代码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0" y="2857818"/>
            <a:ext cx="19050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460" y="2899728"/>
            <a:ext cx="1059180" cy="1059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75" y="2796858"/>
            <a:ext cx="1264920" cy="1264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295" y="2814955"/>
            <a:ext cx="3705225" cy="1228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AWS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最佳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实践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612140" y="1321435"/>
            <a:ext cx="4407535" cy="409257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AWS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部署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之前：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Region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Availability-Zone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VPC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、子网、安全组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NLB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、目标组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ASG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EKS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Route53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RDS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Instance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Cluster, Aurora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Graviton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CloudWatch..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50" y="1189355"/>
            <a:ext cx="7080250" cy="5371465"/>
          </a:xfrm>
          <a:prstGeom prst="rect">
            <a:avLst/>
          </a:prstGeom>
        </p:spPr>
      </p:pic>
      <p:sp>
        <p:nvSpPr>
          <p:cNvPr id="5" name="矩形 14"/>
          <p:cNvSpPr/>
          <p:nvPr/>
        </p:nvSpPr>
        <p:spPr>
          <a:xfrm>
            <a:off x="2586355" y="6473825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https://github.com/apache/shardingsphere-on-cloud/tree/main/cloudformation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CloudFormation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 descr="ss-on-aws-deploy.drawi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60" y="1567180"/>
            <a:ext cx="6628765" cy="4098925"/>
          </a:xfrm>
          <a:prstGeom prst="rect">
            <a:avLst/>
          </a:prstGeom>
        </p:spPr>
      </p:pic>
      <p:sp>
        <p:nvSpPr>
          <p:cNvPr id="16" name="矩形 14"/>
          <p:cNvSpPr/>
          <p:nvPr/>
        </p:nvSpPr>
        <p:spPr>
          <a:xfrm>
            <a:off x="7658100" y="1757680"/>
            <a:ext cx="4355465" cy="224536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CloudFormation Stack Template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部署架构和依赖通过代码进行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VCS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对基础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设施版本化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通过配置变更集管理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变更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通过控制器检查配置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并定期修正以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实现声明式的配置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586355" y="6473825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https://github.com/apache/shardingsphere-on-cloud/tree/main/cloudformation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Terraform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8663940" y="3067050"/>
            <a:ext cx="2614930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Terraform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优势：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可扩展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Provider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自动管理基础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设施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基础设施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即代码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无需重复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开发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" y="1496695"/>
            <a:ext cx="7408545" cy="4022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940" y="1496695"/>
            <a:ext cx="2614930" cy="1146810"/>
          </a:xfrm>
          <a:prstGeom prst="rect">
            <a:avLst/>
          </a:prstGeom>
        </p:spPr>
      </p:pic>
      <p:sp>
        <p:nvSpPr>
          <p:cNvPr id="5" name="矩形 14"/>
          <p:cNvSpPr/>
          <p:nvPr/>
        </p:nvSpPr>
        <p:spPr>
          <a:xfrm>
            <a:off x="2586355" y="6299200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https://github.com/apache/shardingsphere-on-cloud/tree/main/terraform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Helm Charts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1419860"/>
            <a:ext cx="8150225" cy="4018280"/>
          </a:xfrm>
          <a:prstGeom prst="rect">
            <a:avLst/>
          </a:prstGeom>
        </p:spPr>
      </p:pic>
      <p:sp>
        <p:nvSpPr>
          <p:cNvPr id="16" name="矩形 14"/>
          <p:cNvSpPr/>
          <p:nvPr/>
        </p:nvSpPr>
        <p:spPr>
          <a:xfrm>
            <a:off x="9110345" y="2459990"/>
            <a:ext cx="2851150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Helm install / ungrade / uninstall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Snake YAML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可选的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server.yaml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ArtifactHub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2586355" y="6299200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https://github.com/apache/shardingsphere-on-cloud/tree/main/charts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10" descr="电脑屏幕的照片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12192765" cy="685757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581785" y="2162175"/>
            <a:ext cx="9027795" cy="2270125"/>
            <a:chOff x="2405" y="2877"/>
            <a:chExt cx="14217" cy="3575"/>
          </a:xfrm>
        </p:grpSpPr>
        <p:sp>
          <p:nvSpPr>
            <p:cNvPr id="6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8651" y="5727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苗立尧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3"/>
              </p:custDataLst>
            </p:nvPr>
          </p:nvSpPr>
          <p:spPr>
            <a:xfrm>
              <a:off x="2405" y="2877"/>
              <a:ext cx="14217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419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ShardingSphere on Cloud </a:t>
              </a:r>
              <a:endParaRPr lang="en-US" altLang="zh-CN" sz="5000" b="1" dirty="0">
                <a:solidFill>
                  <a:srgbClr val="1419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  <a:p>
              <a:pPr algn="ctr"/>
              <a:r>
                <a:rPr lang="zh-CN" altLang="en-US" sz="5000" b="1" dirty="0">
                  <a:solidFill>
                    <a:srgbClr val="1419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生态链路</a:t>
              </a:r>
              <a:r>
                <a:rPr lang="zh-CN" altLang="en-US" sz="5000" b="1" dirty="0">
                  <a:solidFill>
                    <a:srgbClr val="1419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演进</a:t>
              </a:r>
              <a:endParaRPr lang="zh-CN" altLang="en-US" sz="5000" b="1" dirty="0">
                <a:solidFill>
                  <a:srgbClr val="1419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</p:grpSp>
      <p:pic>
        <p:nvPicPr>
          <p:cNvPr id="15" name="图片 14" descr="文本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48" y="323197"/>
            <a:ext cx="1905000" cy="633956"/>
          </a:xfrm>
          <a:prstGeom prst="rect">
            <a:avLst/>
          </a:prstGeom>
        </p:spPr>
      </p:pic>
      <p:sp>
        <p:nvSpPr>
          <p:cNvPr id="12" name="流程图: 联系 11"/>
          <p:cNvSpPr/>
          <p:nvPr/>
        </p:nvSpPr>
        <p:spPr>
          <a:xfrm>
            <a:off x="4872355" y="4192905"/>
            <a:ext cx="464820" cy="18000"/>
          </a:xfrm>
          <a:prstGeom prst="flowChartConnector">
            <a:avLst/>
          </a:prstGeom>
          <a:solidFill>
            <a:srgbClr val="141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联系 13"/>
          <p:cNvSpPr/>
          <p:nvPr>
            <p:custDataLst>
              <p:tags r:id="rId5"/>
            </p:custDataLst>
          </p:nvPr>
        </p:nvSpPr>
        <p:spPr>
          <a:xfrm>
            <a:off x="6797069" y="4210685"/>
            <a:ext cx="464820" cy="18000"/>
          </a:xfrm>
          <a:prstGeom prst="flowChartConnector">
            <a:avLst/>
          </a:prstGeom>
          <a:solidFill>
            <a:srgbClr val="141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Helm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Operator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3935095" y="5614670"/>
            <a:ext cx="4322445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https://operatorframework.io/operator-capabilities/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285240"/>
            <a:ext cx="12192000" cy="411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 Operator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7658100" y="1757680"/>
            <a:ext cx="4355465" cy="224536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Operator v1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Proxy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描述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集群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ProxyServerConfig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描述集群配置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集群的自动配置和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4502150" y="6525895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https://github.com/apache/shardingsphere-on-cloud/tree/main/shardingsphere-operator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16965"/>
            <a:ext cx="7078345" cy="5184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hardingSphere Operator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7658100" y="1757680"/>
            <a:ext cx="4355465" cy="409257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Operator v2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Cluster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集群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ComputeNode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Proxy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节点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StorageNode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描述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AWS RDS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等存储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节点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实现声明式的集群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实现存储节点的自动创建和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DatabaseClass CRD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DBRE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242060"/>
            <a:ext cx="7502525" cy="4584065"/>
          </a:xfrm>
          <a:prstGeom prst="rect">
            <a:avLst/>
          </a:prstGeom>
        </p:spPr>
      </p:pic>
      <p:sp>
        <p:nvSpPr>
          <p:cNvPr id="5" name="矩形 14"/>
          <p:cNvSpPr/>
          <p:nvPr/>
        </p:nvSpPr>
        <p:spPr>
          <a:xfrm>
            <a:off x="4502150" y="6525895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https://github.com/apache/shardingsphere-on-cloud/tree/main/shardingsphere-operator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hardingSphere Operator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5874385" y="1757680"/>
            <a:ext cx="6139180" cy="286131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ComputeNode Spec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storageNodeConnector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：声明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数据库驱动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serverVersion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：声明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portBindings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：声明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Pod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端口和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Service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端口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serviceType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：声明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Service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bootstrap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：声明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server.yaml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logback.xml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，并渲染到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ConfigMap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4502150" y="6525895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https://github.com/apache/shardingsphere-on-cloud/tree/main/shardingsphere-operator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" y="836930"/>
            <a:ext cx="4013835" cy="580072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349250" y="1898015"/>
            <a:ext cx="4415155" cy="41084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349250" y="2308860"/>
            <a:ext cx="4415155" cy="123190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349250" y="2435860"/>
            <a:ext cx="4415155" cy="123190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349250" y="2974340"/>
            <a:ext cx="4415155" cy="62166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349250" y="3596005"/>
            <a:ext cx="4415155" cy="123190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349250" y="3719195"/>
            <a:ext cx="4415155" cy="2861310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39030" y="2080895"/>
            <a:ext cx="935355" cy="14922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26635" y="2361565"/>
            <a:ext cx="1058545" cy="4895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813300" y="2629535"/>
            <a:ext cx="1058545" cy="4895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13935" y="3184525"/>
            <a:ext cx="1052830" cy="27876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77435" y="3923030"/>
            <a:ext cx="998220" cy="14351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826635" y="3651885"/>
            <a:ext cx="996315" cy="1085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3335" y="2409190"/>
            <a:ext cx="7139940" cy="2794635"/>
          </a:xfrm>
          <a:prstGeom prst="rect">
            <a:avLst/>
          </a:prstGeom>
        </p:spPr>
      </p:pic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2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hardingSphere Operator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283845" y="1369060"/>
            <a:ext cx="10923270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kubectl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ComputeNode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状态，展示就绪实例数、集群状态、服务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IP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端口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kubectl scale computenode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调整实例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数量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14"/>
          <p:cNvSpPr/>
          <p:nvPr/>
        </p:nvSpPr>
        <p:spPr>
          <a:xfrm>
            <a:off x="4502150" y="6525895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https://github.com/apache/shardingsphere-on-cloud/tree/main/shardingsphere-operator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2402205" y="2680335"/>
            <a:ext cx="7387590" cy="35115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2401570" y="4338955"/>
            <a:ext cx="7387590" cy="35115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2401570" y="4852670"/>
            <a:ext cx="7387590" cy="35115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ectangles 22"/>
          <p:cNvSpPr/>
          <p:nvPr/>
        </p:nvSpPr>
        <p:spPr>
          <a:xfrm>
            <a:off x="2401570" y="3232785"/>
            <a:ext cx="7387590" cy="35115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ectangles 23"/>
          <p:cNvSpPr/>
          <p:nvPr/>
        </p:nvSpPr>
        <p:spPr>
          <a:xfrm>
            <a:off x="2401570" y="3644265"/>
            <a:ext cx="7387590" cy="610235"/>
          </a:xfrm>
          <a:prstGeom prst="rect">
            <a:avLst/>
          </a:prstGeom>
          <a:noFill/>
          <a:ln>
            <a:solidFill>
              <a:srgbClr val="3056C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2F4FC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31999" y="2036696"/>
            <a:ext cx="5270733" cy="1974955"/>
            <a:chOff x="5504186" y="804147"/>
            <a:chExt cx="5270733" cy="1974955"/>
          </a:xfrm>
        </p:grpSpPr>
        <p:sp>
          <p:nvSpPr>
  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5505689" y="2072347"/>
              <a:ext cx="5269230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混沌测试和可靠性</a:t>
              </a: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工程</a:t>
              </a:r>
              <a:endPara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4186" y="804147"/>
              <a:ext cx="1136650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03</a:t>
              </a:r>
              <a:endPara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37573" y="1819810"/>
              <a:ext cx="469875" cy="62280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0615" y="0"/>
            <a:ext cx="72377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混沌工程的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What &amp; Why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9" name="Google Shape;73;p14"/>
          <p:cNvSpPr txBox="1"/>
          <p:nvPr>
            <p:ph type="body" sz="half" idx="1"/>
          </p:nvPr>
        </p:nvSpPr>
        <p:spPr>
          <a:xfrm>
            <a:off x="563245" y="1149350"/>
            <a:ext cx="8959215" cy="151892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spcBef>
                <a:spcPts val="1200"/>
              </a:spcBef>
              <a:buSzTx/>
              <a:buNone/>
              <a:defRPr sz="1400" i="1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Menlo Regular" panose="020B0609030804020204"/>
              </a:rPr>
              <a:t>Chaos engineering is the discipline of experimenting on a software system in production in order to build confidence in the system's capability to withstand turbulent and unexpected conditions.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                  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200"/>
              </a:spcBef>
              <a:buSzTx/>
              <a:buNone/>
              <a:defRPr sz="1400" i="1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                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Menlo Regular" panose="020B0609030804020204"/>
              </a:rPr>
              <a:t>  --Wikipedia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sym typeface="Menlo Regular" panose="020B0609030804020204"/>
            </a:endParaRPr>
          </a:p>
        </p:txBody>
      </p:sp>
      <p:pic>
        <p:nvPicPr>
          <p:cNvPr id="140" name="图片 0" descr="图片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294" y="3262628"/>
            <a:ext cx="1071882" cy="108140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" name="矩形 14"/>
          <p:cNvSpPr/>
          <p:nvPr/>
        </p:nvSpPr>
        <p:spPr>
          <a:xfrm>
            <a:off x="685800" y="2834005"/>
            <a:ext cx="4355465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混沌工程的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测试系统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稳定性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伪随机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扫清任何“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脆弱点”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从容处理未来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混沌工程的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How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5" name="图片 0" descr="图片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904" y="1250314"/>
            <a:ext cx="2596517" cy="22021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" name="矩形 14"/>
          <p:cNvSpPr/>
          <p:nvPr/>
        </p:nvSpPr>
        <p:spPr>
          <a:xfrm>
            <a:off x="668655" y="1382395"/>
            <a:ext cx="4355465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混沌工程的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定义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稳态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设定正常实验组和测试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实验组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引入真实故障并运行实验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验证或修正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9" name="图片 1" descr="图片 1"/>
          <p:cNvPicPr>
            <a:picLocks noChangeAspect="1"/>
          </p:cNvPicPr>
          <p:nvPr/>
        </p:nvPicPr>
        <p:blipFill>
          <a:blip r:embed="rId3"/>
          <a:srcRect t="13056"/>
          <a:stretch>
            <a:fillRect/>
          </a:stretch>
        </p:blipFill>
        <p:spPr>
          <a:xfrm>
            <a:off x="7245985" y="4107815"/>
            <a:ext cx="4617720" cy="21310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矩形 14"/>
          <p:cNvSpPr/>
          <p:nvPr/>
        </p:nvSpPr>
        <p:spPr>
          <a:xfrm>
            <a:off x="668655" y="3616960"/>
            <a:ext cx="5614670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混沌工程的实施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原则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适当的稳态定义，比如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SLA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多种真实故障，比如网络抖动、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AZ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中断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生产环境执行实验和最小爆炸半径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自动化的持续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 Chaos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660400" y="1172210"/>
            <a:ext cx="4355465" cy="224536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准备工作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目标服务有自愈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能力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丰富的可观测性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工具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自动注入故障的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持续混沌实验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流水线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天才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们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14"/>
          <p:cNvSpPr/>
          <p:nvPr/>
        </p:nvSpPr>
        <p:spPr>
          <a:xfrm>
            <a:off x="660400" y="3648075"/>
            <a:ext cx="7668260" cy="193802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混沌实验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类型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Kubernetes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故障：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Pod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重启、容器异常退出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基础环境故障：网络分区、延迟、丢包、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IO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延迟、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故障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AWS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故障：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EC2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重启、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EBS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卷卸载、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RDS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重启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 skew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、内核劫持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850" y="1675765"/>
            <a:ext cx="4019550" cy="113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3257550"/>
            <a:ext cx="25527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845" y="4917440"/>
            <a:ext cx="2952750" cy="155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电脑屏幕的照片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" y="0"/>
            <a:ext cx="12193526" cy="6858000"/>
          </a:xfrm>
          <a:prstGeom prst="rect">
            <a:avLst/>
          </a:prstGeom>
        </p:spPr>
      </p:pic>
      <p:sp>
        <p:nvSpPr>
          <p:cNvPr id="4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2772" y="948372"/>
            <a:ext cx="1630680" cy="2774315"/>
            <a:chOff x="4868" y="2692"/>
            <a:chExt cx="2568" cy="4369"/>
          </a:xfrm>
        </p:grpSpPr>
        <p:sp>
          <p:nvSpPr>
            <p:cNvPr id="5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 rot="5400000">
              <a:off x="4057" y="5224"/>
              <a:ext cx="2851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Contents</a:t>
              </a:r>
              <a:endPara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6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3"/>
              </p:custDataLst>
            </p:nvPr>
          </p:nvSpPr>
          <p:spPr>
            <a:xfrm>
              <a:off x="5748" y="4316"/>
              <a:ext cx="1688" cy="1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录</a:t>
              </a:r>
              <a:endParaRPr lang="zh-CN" altLang="en-US" sz="7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4"/>
              </p:custDataLst>
            </p:nvPr>
          </p:nvSpPr>
          <p:spPr>
            <a:xfrm>
              <a:off x="4868" y="2692"/>
              <a:ext cx="1688" cy="1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7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目</a:t>
              </a:r>
              <a:endParaRPr lang="zh-CN" altLang="en-US" sz="7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884833" y="2108824"/>
            <a:ext cx="2697480" cy="1102330"/>
            <a:chOff x="5365995" y="1240184"/>
            <a:chExt cx="2697480" cy="1102330"/>
          </a:xfrm>
        </p:grpSpPr>
        <p:sp>
          <p:nvSpPr>
            <p:cNvPr id="1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5"/>
              </p:custDataLst>
            </p:nvPr>
          </p:nvSpPr>
          <p:spPr>
            <a:xfrm>
              <a:off x="5365995" y="1912619"/>
              <a:ext cx="269748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云原生的机遇和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挑战</a:t>
              </a:r>
              <a:endPara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9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6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01</a:t>
              </a:r>
              <a:endPara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782292" y="4076770"/>
            <a:ext cx="2902585" cy="1102330"/>
            <a:chOff x="5263454" y="1240184"/>
            <a:chExt cx="2902585" cy="1102330"/>
          </a:xfrm>
        </p:grpSpPr>
        <p:sp>
          <p:nvSpPr>
            <p:cNvPr id="47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7"/>
              </p:custDataLst>
            </p:nvPr>
          </p:nvSpPr>
          <p:spPr>
            <a:xfrm>
              <a:off x="5263454" y="1912619"/>
              <a:ext cx="2902585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混沌测试</a:t>
              </a:r>
              <a:r>
                <a: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&amp;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可靠性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工程</a:t>
              </a:r>
              <a:endPara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4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8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03</a:t>
              </a:r>
              <a:endPara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472877" y="2108824"/>
            <a:ext cx="2697480" cy="1102330"/>
            <a:chOff x="5366013" y="1240184"/>
            <a:chExt cx="2697480" cy="1102330"/>
          </a:xfrm>
        </p:grpSpPr>
        <p:sp>
          <p:nvSpPr>
            <p:cNvPr id="51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9"/>
              </p:custDataLst>
            </p:nvPr>
          </p:nvSpPr>
          <p:spPr>
            <a:xfrm>
              <a:off x="5366013" y="1912619"/>
              <a:ext cx="269748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基础设施即代码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实践</a:t>
              </a:r>
              <a:endPara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52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0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02</a:t>
              </a:r>
              <a:endPara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472862" y="4076770"/>
            <a:ext cx="2697480" cy="1102330"/>
            <a:chOff x="5365998" y="1240184"/>
            <a:chExt cx="2697480" cy="1102330"/>
          </a:xfrm>
        </p:grpSpPr>
        <p:sp>
          <p:nvSpPr>
            <p:cNvPr id="55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1"/>
              </p:custDataLst>
            </p:nvPr>
          </p:nvSpPr>
          <p:spPr>
            <a:xfrm>
              <a:off x="5365998" y="1912619"/>
              <a:ext cx="269748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社区信息和</a:t>
              </a:r>
              <a:r>
                <a:rPr lang="zh-CN" altLang="en-US" sz="2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未来展望</a:t>
              </a:r>
              <a:endPara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56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2"/>
              </p:custDataLst>
            </p:nvPr>
          </p:nvSpPr>
          <p:spPr>
            <a:xfrm>
              <a:off x="5505689" y="1240184"/>
              <a:ext cx="691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04</a:t>
              </a:r>
              <a:endPara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5735756" y="1819810"/>
              <a:ext cx="231082" cy="55756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的可靠性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工程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55" y="1202690"/>
            <a:ext cx="7435215" cy="526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86775" y="2539365"/>
            <a:ext cx="2871470" cy="2586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可观测性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50" y="0"/>
            <a:ext cx="5149850" cy="6858000"/>
          </a:xfrm>
          <a:prstGeom prst="rect">
            <a:avLst/>
          </a:prstGeom>
        </p:spPr>
      </p:pic>
      <p:sp>
        <p:nvSpPr>
          <p:cNvPr id="5" name="矩形 14"/>
          <p:cNvSpPr/>
          <p:nvPr/>
        </p:nvSpPr>
        <p:spPr>
          <a:xfrm>
            <a:off x="697865" y="6560820"/>
            <a:ext cx="5852160" cy="24511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https://github.com/apache/shardingsphere-on-cloud/tree/main/grafana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15" y="908050"/>
            <a:ext cx="4965065" cy="558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JVM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注入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测试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14"/>
          <p:cNvSpPr/>
          <p:nvPr/>
        </p:nvSpPr>
        <p:spPr>
          <a:xfrm>
            <a:off x="607695" y="1068070"/>
            <a:ext cx="1747520" cy="39878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issue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254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970" y="119380"/>
            <a:ext cx="5298440" cy="6618605"/>
          </a:xfrm>
          <a:prstGeom prst="rect">
            <a:avLst/>
          </a:prstGeom>
        </p:spPr>
      </p:pic>
      <p:sp>
        <p:nvSpPr>
          <p:cNvPr id="16" name="矩形 14"/>
          <p:cNvSpPr/>
          <p:nvPr/>
        </p:nvSpPr>
        <p:spPr>
          <a:xfrm>
            <a:off x="607695" y="1697990"/>
            <a:ext cx="6137275" cy="409257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Chaos Mesh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为例，支持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JVM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Chaos 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Exception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：抛出自定义异常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GC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：触发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GC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Latency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：增加方法执行延迟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Return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：修改方法返回值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Stress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：增加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JVM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压力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Rule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：注入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Byteman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脚本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ShardingSphereChaos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围绕能力场景构造混沌测试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CRD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DistSQL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、分片、加密、弹性等，由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operator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完成混沌测试的全生命周期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31999" y="2036696"/>
            <a:ext cx="4762098" cy="1974955"/>
            <a:chOff x="5504186" y="804147"/>
            <a:chExt cx="4762098" cy="1974955"/>
          </a:xfrm>
        </p:grpSpPr>
        <p:sp>
          <p:nvSpPr>
  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5505689" y="2072347"/>
              <a:ext cx="476059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社区信息和未来</a:t>
              </a: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展望</a:t>
              </a:r>
              <a:endPara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4186" y="804147"/>
              <a:ext cx="1136650" cy="1014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04</a:t>
              </a:r>
              <a:endPara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37573" y="1819810"/>
              <a:ext cx="469875" cy="62280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08490" y="33957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社区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178" y="4655820"/>
            <a:ext cx="326644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48" y="4655820"/>
            <a:ext cx="1705610" cy="53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35" y="4189095"/>
            <a:ext cx="2164715" cy="1440815"/>
          </a:xfrm>
          <a:prstGeom prst="rect">
            <a:avLst/>
          </a:prstGeom>
        </p:spPr>
      </p:pic>
      <p:sp>
        <p:nvSpPr>
          <p:cNvPr id="55" name="矩形 11"/>
          <p:cNvSpPr/>
          <p:nvPr/>
        </p:nvSpPr>
        <p:spPr>
          <a:xfrm>
            <a:off x="4810311" y="1035414"/>
            <a:ext cx="1426436" cy="670708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61</a:t>
            </a:r>
            <a:r>
              <a:rPr lang="en-US" altLang="zh-CN" sz="12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AppleExternalUIFontSimplifiedCh"/>
              </a:rPr>
              <a:t>Stars</a:t>
            </a:r>
            <a:endParaRPr lang="en-US" altLang="zh-CN" sz="1400" dirty="0">
              <a:solidFill>
                <a:srgbClr val="000000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  <a:cs typeface="AppleExternalUIFontSimplifiedCh"/>
            </a:endParaRPr>
          </a:p>
        </p:txBody>
      </p:sp>
      <p:sp>
        <p:nvSpPr>
          <p:cNvPr id="56" name="矩形 12"/>
          <p:cNvSpPr/>
          <p:nvPr/>
        </p:nvSpPr>
        <p:spPr>
          <a:xfrm>
            <a:off x="9349029" y="1014215"/>
            <a:ext cx="1660539" cy="50673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21</a:t>
            </a:r>
            <a:r>
              <a:rPr lang="en-US" altLang="zh-CN" sz="1200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Contributors</a:t>
            </a:r>
            <a:endParaRPr lang="en-US" altLang="zh-CN" sz="1400" dirty="0">
              <a:solidFill>
                <a:srgbClr val="000000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7" name="矩形 13"/>
          <p:cNvSpPr/>
          <p:nvPr/>
        </p:nvSpPr>
        <p:spPr>
          <a:xfrm>
            <a:off x="8081831" y="1021835"/>
            <a:ext cx="1261116" cy="50673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2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3 </a:t>
            </a:r>
            <a:r>
              <a:rPr lang="en-US" altLang="zh-CN" sz="14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AppleExternalUIFontSimplifiedCh"/>
              </a:rPr>
              <a:t>Versions</a:t>
            </a:r>
            <a:endParaRPr lang="en-US" altLang="zh-CN" sz="1400" dirty="0">
              <a:solidFill>
                <a:srgbClr val="000000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  <a:cs typeface="AppleExternalUIFontSimplifiedCh"/>
            </a:endParaRPr>
          </a:p>
        </p:txBody>
      </p:sp>
      <p:sp>
        <p:nvSpPr>
          <p:cNvPr id="58" name="椭圆 14"/>
          <p:cNvSpPr/>
          <p:nvPr/>
        </p:nvSpPr>
        <p:spPr>
          <a:xfrm>
            <a:off x="4810351" y="1308684"/>
            <a:ext cx="53048" cy="53048"/>
          </a:xfrm>
          <a:prstGeom prst="ellipse">
            <a:avLst/>
          </a:prstGeom>
          <a:solidFill>
            <a:srgbClr val="F6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椭圆 15"/>
          <p:cNvSpPr/>
          <p:nvPr/>
        </p:nvSpPr>
        <p:spPr>
          <a:xfrm>
            <a:off x="8088221" y="1280109"/>
            <a:ext cx="53048" cy="53048"/>
          </a:xfrm>
          <a:prstGeom prst="ellipse">
            <a:avLst/>
          </a:prstGeom>
          <a:solidFill>
            <a:srgbClr val="F6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椭圆 16"/>
          <p:cNvSpPr/>
          <p:nvPr/>
        </p:nvSpPr>
        <p:spPr>
          <a:xfrm>
            <a:off x="9358947" y="1288364"/>
            <a:ext cx="53048" cy="53048"/>
          </a:xfrm>
          <a:prstGeom prst="ellipse">
            <a:avLst/>
          </a:prstGeom>
          <a:solidFill>
            <a:srgbClr val="F6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17"/>
          <p:cNvGrpSpPr/>
          <p:nvPr/>
        </p:nvGrpSpPr>
        <p:grpSpPr>
          <a:xfrm>
            <a:off x="6069254" y="1013898"/>
            <a:ext cx="2012315" cy="642620"/>
            <a:chOff x="4867" y="5328"/>
            <a:chExt cx="3169" cy="1012"/>
          </a:xfrm>
        </p:grpSpPr>
        <p:sp>
          <p:nvSpPr>
            <p:cNvPr id="62" name="矩形 18"/>
            <p:cNvSpPr/>
            <p:nvPr/>
          </p:nvSpPr>
          <p:spPr>
            <a:xfrm>
              <a:off x="4867" y="5328"/>
              <a:ext cx="3169" cy="1012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2531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pleExternalUIFontSimplifiedCh"/>
                </a:rPr>
                <a:t> </a:t>
              </a:r>
              <a:r>
                <a:rPr lang="en-US" altLang="zh-CN" b="1" dirty="0">
                  <a:solidFill>
                    <a:srgbClr val="2531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pleExternalUIFontSimplifiedCh"/>
                </a:rPr>
                <a:t>202</a:t>
              </a:r>
              <a:r>
                <a:rPr lang="en-US" altLang="zh-CN" sz="1200" b="1" dirty="0">
                  <a:solidFill>
                    <a:srgbClr val="2531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pleExternalUIFontSimplifiedCh"/>
                </a:rPr>
                <a:t> </a:t>
              </a:r>
              <a:r>
                <a:rPr lang="en-GB" altLang="zh-CN" sz="1400" dirty="0">
                  <a:solidFill>
                    <a:srgbClr val="000000"/>
                  </a:solidFill>
                  <a:latin typeface="Microsoft YaHei Light" panose="020B0503020204020204" pitchFamily="34" charset="-122"/>
                  <a:ea typeface="Microsoft YaHei Light" panose="020B0503020204020204" pitchFamily="34" charset="-122"/>
                </a:rPr>
                <a:t>Pull Requests</a:t>
              </a:r>
              <a:endParaRPr lang="en-GB" altLang="zh-CN" sz="14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endParaRPr>
            </a:p>
          </p:txBody>
        </p:sp>
        <p:sp>
          <p:nvSpPr>
            <p:cNvPr id="64" name="椭圆 19"/>
            <p:cNvSpPr/>
            <p:nvPr/>
          </p:nvSpPr>
          <p:spPr>
            <a:xfrm>
              <a:off x="4867" y="5762"/>
              <a:ext cx="84" cy="84"/>
            </a:xfrm>
            <a:prstGeom prst="ellipse">
              <a:avLst/>
            </a:prstGeom>
            <a:solidFill>
              <a:srgbClr val="F66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90" y="1083945"/>
            <a:ext cx="3914775" cy="473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160" y="2372995"/>
            <a:ext cx="7016115" cy="1195705"/>
          </a:xfrm>
          <a:prstGeom prst="rect">
            <a:avLst/>
          </a:prstGeom>
        </p:spPr>
      </p:pic>
      <p:sp>
        <p:nvSpPr>
          <p:cNvPr id="16" name="矩形 14"/>
          <p:cNvSpPr/>
          <p:nvPr/>
        </p:nvSpPr>
        <p:spPr>
          <a:xfrm>
            <a:off x="332105" y="2771140"/>
            <a:ext cx="1827530" cy="39878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感谢贡献者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们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2105" y="4725670"/>
            <a:ext cx="2011680" cy="39878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感谢合作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社区们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展望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14"/>
          <p:cNvSpPr/>
          <p:nvPr/>
        </p:nvSpPr>
        <p:spPr>
          <a:xfrm>
            <a:off x="541655" y="1223645"/>
            <a:ext cx="11313160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ShardingSphere-on-Cloud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的目标是帮助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更好地适配云环境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4"/>
          <p:cNvSpPr/>
          <p:nvPr/>
        </p:nvSpPr>
        <p:spPr>
          <a:xfrm>
            <a:off x="541655" y="4767580"/>
            <a:ext cx="6529070" cy="1476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ShardingSphere-on-Cloud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未来里程碑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/>
              </a:solidFill>
              <a:highlight>
                <a:srgbClr val="8080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云上部署如 Terraform 支持国内外主流公有云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通过混沌工程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持续提升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稳定性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借助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Operator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集群的‘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Autopilot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’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1655" y="1591945"/>
            <a:ext cx="7360920" cy="31381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目前状态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chemeClr val="tx1"/>
              </a:solidFill>
              <a:highlight>
                <a:srgbClr val="8080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Kubernetes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环境的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Helm Charts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Operator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面向多云的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CloudFormation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Terraform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通过混沌工程提升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稳定性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OpenSergo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社区共同推出了微服务下数据库治理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标准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DatabaseMesh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社区共建云环境下数据库可靠性工程（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DBRE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OpenGauss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Point-In-Time Recovery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联合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方案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社区贡献了基于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WebAssembly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扩展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demo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参加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2023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年度的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GSoC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，开源之夏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...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11" name="图片 10" descr="电脑屏幕的照片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65" cy="6857572"/>
          </a:xfrm>
          <a:prstGeom prst="rect">
            <a:avLst/>
          </a:prstGeom>
        </p:spPr>
      </p:pic>
      <p:pic>
        <p:nvPicPr>
          <p:cNvPr id="15" name="图片 14" descr="文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48" y="323197"/>
            <a:ext cx="1905000" cy="63395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083624" y="1655879"/>
            <a:ext cx="4024752" cy="1494279"/>
            <a:chOff x="3773917" y="1541574"/>
            <a:chExt cx="4024752" cy="1494279"/>
          </a:xfrm>
        </p:grpSpPr>
        <p:pic>
          <p:nvPicPr>
            <p:cNvPr id="2" name="图片 1" descr="upload_4109542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3917" y="1541574"/>
              <a:ext cx="1494279" cy="1494279"/>
            </a:xfrm>
            <a:prstGeom prst="rect">
              <a:avLst/>
            </a:prstGeom>
          </p:spPr>
        </p:pic>
        <p:pic>
          <p:nvPicPr>
            <p:cNvPr id="3" name="图片 2" descr="QR 代码&#10;&#10;描述已自动生成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3452" y="1541574"/>
              <a:ext cx="1455217" cy="1455217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6396416" y="3087538"/>
            <a:ext cx="1981299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</a:t>
            </a:r>
            <a:endParaRPr kumimoji="1"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31283" y="3087538"/>
            <a:ext cx="1411572" cy="526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SphereEx</a:t>
            </a:r>
            <a:endParaRPr kumimoji="1"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微信公众号</a:t>
            </a:r>
            <a:endParaRPr kumimoji="1"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278138" y="3900545"/>
            <a:ext cx="5635724" cy="2135611"/>
          </a:xfrm>
          <a:prstGeom prst="roundRect">
            <a:avLst>
              <a:gd name="adj" fmla="val 6628"/>
            </a:avLst>
          </a:prstGeom>
          <a:solidFill>
            <a:srgbClr val="DCE0FF">
              <a:alpha val="30000"/>
            </a:srgbClr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>
              <a:solidFill>
                <a:srgbClr val="25319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25850" y="3996055"/>
            <a:ext cx="482346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9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SphereEx 官网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https://sphere-ex.com</a:t>
            </a:r>
            <a:endParaRPr lang="zh-CN" altLang="en-US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9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Open SphereEx Community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https://community.sphere-ex.com </a:t>
            </a:r>
            <a:endParaRPr lang="en-US" altLang="zh-CN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Website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https://shardingsphere.apache.org</a:t>
            </a:r>
            <a:endParaRPr lang="zh-CN" altLang="en-US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</a:t>
            </a:r>
            <a:r>
              <a:rPr lang="zh-CN" altLang="en-US" sz="9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GitHub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 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https://github.com/apache/shardingsphere</a:t>
            </a:r>
            <a:endParaRPr lang="zh-CN" altLang="en-US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Apache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Slack Channel：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https://apacheshardingsphere.slack.com</a:t>
            </a:r>
            <a:endParaRPr lang="zh-CN" altLang="en-US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邮箱：</a:t>
            </a:r>
            <a:r>
              <a:rPr lang="zh-CN" altLang="en-US" sz="9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it@sphere-ex.com / biz@sphere-ex.com </a:t>
            </a:r>
            <a:endParaRPr lang="zh-CN" altLang="en-US" sz="9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图片包含 图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65" cy="68575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3144" y="2828621"/>
            <a:ext cx="3230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7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 谢！</a:t>
            </a:r>
            <a:endParaRPr kumimoji="1" lang="zh-CN" altLang="en-US" sz="7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333502" y="2036696"/>
            <a:ext cx="4760595" cy="1974955"/>
            <a:chOff x="5505689" y="804147"/>
            <a:chExt cx="4760595" cy="1974955"/>
          </a:xfrm>
        </p:grpSpPr>
        <p:sp>
          <p:nvSpPr>
            <p:cNvPr id="8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1"/>
              </p:custDataLst>
            </p:nvPr>
          </p:nvSpPr>
          <p:spPr>
            <a:xfrm>
              <a:off x="5505689" y="2072347"/>
              <a:ext cx="4760595" cy="706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云原生</a:t>
              </a:r>
              <a:r>
                <a:rPr lang="en-US" altLang="zh-CN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的</a:t>
              </a: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机遇和</a:t>
              </a:r>
              <a:r>
                <a:rPr lang="zh-CN" altLang="en-US" sz="4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挑战</a:t>
              </a:r>
              <a:endPara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0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  <p:cNvSpPr txBox="1"/>
            <p:nvPr>
              <p:custDataLst>
                <p:tags r:id="rId2"/>
              </p:custDataLst>
            </p:nvPr>
          </p:nvSpPr>
          <p:spPr>
            <a:xfrm>
              <a:off x="5505689" y="804147"/>
              <a:ext cx="11336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lt"/>
                </a:rPr>
                <a:t>01</a:t>
              </a:r>
              <a:endParaRPr lang="en-US" altLang="zh-CN" sz="60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837573" y="1819810"/>
              <a:ext cx="469875" cy="62280"/>
            </a:xfrm>
            <a:prstGeom prst="roundRect">
              <a:avLst/>
            </a:prstGeom>
            <a:solidFill>
              <a:srgbClr val="F84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1" name="图片 20" descr="图示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8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7170" y="3250565"/>
            <a:ext cx="2943225" cy="356235"/>
          </a:xfrm>
          <a:prstGeom prst="rect">
            <a:avLst/>
          </a:prstGeom>
        </p:spPr>
      </p:pic>
      <p:sp>
        <p:nvSpPr>
          <p:cNvPr id="25" name="矩形 14"/>
          <p:cNvSpPr/>
          <p:nvPr/>
        </p:nvSpPr>
        <p:spPr>
          <a:xfrm>
            <a:off x="4310380" y="3250565"/>
            <a:ext cx="986790" cy="39878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Apache ShardingSphere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简介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261" l="0" r="92241">
                        <a14:foregroundMark x1="1724" y1="51304" x2="1724" y2="51304"/>
                        <a14:foregroundMark x1="49138" y1="83478" x2="49138" y2="83478"/>
                        <a14:foregroundMark x1="40517" y1="98261" x2="40517" y2="98261"/>
                        <a14:foregroundMark x1="84483" y1="61739" x2="84483" y2="61739"/>
                        <a14:foregroundMark x1="70690" y1="46087" x2="70690" y2="46087"/>
                        <a14:foregroundMark x1="56034" y1="24348" x2="56034" y2="24348"/>
                        <a14:foregroundMark x1="43966" y1="19130" x2="43966" y2="19130"/>
                        <a14:foregroundMark x1="65517" y1="40870" x2="65517" y2="40870"/>
                        <a14:foregroundMark x1="79310" y1="46087" x2="79310" y2="46087"/>
                        <a14:foregroundMark x1="70690" y1="67826" x2="70690" y2="67826"/>
                        <a14:foregroundMark x1="49138" y1="19130" x2="49138" y2="19130"/>
                        <a14:foregroundMark x1="42241" y1="10435" x2="42241" y2="10435"/>
                        <a14:foregroundMark x1="47414" y1="12174" x2="47414" y2="12174"/>
                        <a14:foregroundMark x1="47414" y1="12174" x2="47414" y2="12174"/>
                        <a14:foregroundMark x1="92241" y1="53043" x2="92241" y2="53043"/>
                        <a14:foregroundMark x1="45690" y1="8696" x2="45690" y2="8696"/>
                        <a14:foregroundMark x1="45690" y1="6957" x2="45690" y2="6957"/>
                        <a14:foregroundMark x1="45690" y1="5217" x2="45690" y2="5217"/>
                        <a14:foregroundMark x1="47414" y1="6957" x2="47414" y2="6957"/>
                        <a14:foregroundMark x1="90517" y1="54783" x2="90517" y2="54783"/>
                        <a14:foregroundMark x1="90517" y1="56522" x2="90517" y2="56522"/>
                        <a14:foregroundMark x1="92241" y1="54783" x2="92241" y2="54783"/>
                        <a14:foregroundMark x1="92241" y1="54783" x2="92241" y2="54783"/>
                        <a14:foregroundMark x1="47414" y1="12174" x2="47414" y2="12174"/>
                        <a14:backgroundMark x1="0" y1="26087" x2="0" y2="26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2449" y="5498093"/>
            <a:ext cx="736600" cy="73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335" y="1089660"/>
            <a:ext cx="3162300" cy="571500"/>
          </a:xfrm>
          <a:prstGeom prst="rect">
            <a:avLst/>
          </a:prstGeom>
        </p:spPr>
      </p:pic>
      <p:sp>
        <p:nvSpPr>
          <p:cNvPr id="38" name="圆角矩形 33"/>
          <p:cNvSpPr/>
          <p:nvPr/>
        </p:nvSpPr>
        <p:spPr>
          <a:xfrm>
            <a:off x="1004570" y="966470"/>
            <a:ext cx="1581150" cy="756920"/>
          </a:xfrm>
          <a:prstGeom prst="roundRect">
            <a:avLst>
              <a:gd name="adj" fmla="val 5146"/>
            </a:avLst>
          </a:prstGeom>
          <a:solidFill>
            <a:schemeClr val="bg1"/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2" b="13396"/>
          <a:stretch>
            <a:fillRect/>
          </a:stretch>
        </p:blipFill>
        <p:spPr bwMode="auto">
          <a:xfrm>
            <a:off x="663446" y="1065225"/>
            <a:ext cx="1922412" cy="71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35"/>
          <p:cNvSpPr txBox="1"/>
          <p:nvPr/>
        </p:nvSpPr>
        <p:spPr>
          <a:xfrm>
            <a:off x="724535" y="1952625"/>
            <a:ext cx="3691255" cy="1129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全球最顶级的开源软件基金会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管理超过两亿行代码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成功孵化 300+ 顶级开源项目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"/>
          <p:cNvSpPr txBox="1"/>
          <p:nvPr/>
        </p:nvSpPr>
        <p:spPr>
          <a:xfrm>
            <a:off x="2343785" y="4241165"/>
            <a:ext cx="38373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Apache 软件基金会顶级项目</a:t>
            </a:r>
            <a:r>
              <a:rPr kumimoji="1"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`</a:t>
            </a:r>
            <a:endParaRPr kumimoji="1"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49" name="文本框 5"/>
          <p:cNvSpPr txBox="1"/>
          <p:nvPr/>
        </p:nvSpPr>
        <p:spPr>
          <a:xfrm>
            <a:off x="706120" y="4218940"/>
            <a:ext cx="166116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600"/>
              </a:spcAft>
            </a:pPr>
            <a:r>
              <a:rPr kumimoji="1" lang="zh-CN" altLang="en-US" sz="1500" b="1" dirty="0">
                <a:solidFill>
                  <a:srgbClr val="25309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基金会认可</a:t>
            </a:r>
            <a:endParaRPr kumimoji="1" lang="zh-CN" altLang="en-US" sz="1500" b="1" dirty="0">
              <a:solidFill>
                <a:srgbClr val="25309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6"/>
          <p:cNvSpPr txBox="1"/>
          <p:nvPr/>
        </p:nvSpPr>
        <p:spPr>
          <a:xfrm>
            <a:off x="706120" y="4692015"/>
            <a:ext cx="166116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600"/>
              </a:spcAft>
            </a:pPr>
            <a:r>
              <a:rPr kumimoji="1" lang="zh-CN" altLang="en-US" sz="1500" b="1" dirty="0">
                <a:solidFill>
                  <a:srgbClr val="25309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社区活跃度</a:t>
            </a:r>
            <a:endParaRPr kumimoji="1" lang="zh-CN" altLang="en-US" sz="1500" b="1" dirty="0">
              <a:solidFill>
                <a:srgbClr val="25309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7"/>
          <p:cNvSpPr txBox="1"/>
          <p:nvPr/>
        </p:nvSpPr>
        <p:spPr>
          <a:xfrm>
            <a:off x="706120" y="5165090"/>
            <a:ext cx="1261745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600"/>
              </a:spcAft>
            </a:pPr>
            <a:r>
              <a:rPr kumimoji="1" lang="zh-CN" altLang="en-US" sz="1500" b="1" dirty="0">
                <a:solidFill>
                  <a:srgbClr val="25309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学术界认可</a:t>
            </a:r>
            <a:endParaRPr kumimoji="1" lang="zh-CN" altLang="en-US" sz="1500" b="1" dirty="0">
              <a:solidFill>
                <a:srgbClr val="25309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8"/>
          <p:cNvSpPr txBox="1"/>
          <p:nvPr/>
        </p:nvSpPr>
        <p:spPr>
          <a:xfrm>
            <a:off x="2343785" y="4665980"/>
            <a:ext cx="33458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 年度 Apache 基金会年度报告代码提交量位列前十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9"/>
          <p:cNvSpPr txBox="1"/>
          <p:nvPr/>
        </p:nvSpPr>
        <p:spPr>
          <a:xfrm>
            <a:off x="2343785" y="5229225"/>
            <a:ext cx="3295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spcAft>
                <a:spcPts val="600"/>
              </a:spcAft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数据库顶会</a:t>
            </a:r>
            <a:r>
              <a:rPr kumimoji="1"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 </a:t>
            </a:r>
            <a:r>
              <a:rPr kumimoji="1" lang="en-US" altLang="zh-CN" sz="1200" b="1" dirty="0">
                <a:solidFill>
                  <a:srgbClr val="FF4E1E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ICDE 2022 </a:t>
            </a:r>
            <a:r>
              <a:rPr kumimoji="1" lang="zh-CN" altLang="en-US" sz="1200" b="1" dirty="0">
                <a:solidFill>
                  <a:srgbClr val="FF4E1E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发表论文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《A Holistic and Pluggable Platform for Data Sharding》</a:t>
            </a:r>
            <a:endParaRPr kumimoji="1"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54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81" y="3218610"/>
            <a:ext cx="799728" cy="799728"/>
          </a:xfrm>
          <a:prstGeom prst="rect">
            <a:avLst/>
          </a:prstGeom>
        </p:spPr>
      </p:pic>
      <p:sp>
        <p:nvSpPr>
          <p:cNvPr id="55" name="矩形 11"/>
          <p:cNvSpPr/>
          <p:nvPr/>
        </p:nvSpPr>
        <p:spPr>
          <a:xfrm>
            <a:off x="1625786" y="3226164"/>
            <a:ext cx="1426436" cy="670708"/>
          </a:xfrm>
          <a:prstGeom prst="rect">
            <a:avLst/>
          </a:prstGeom>
        </p:spPr>
        <p:txBody>
          <a:bodyPr wrap="square">
            <a:noAutofit/>
          </a:bodyPr>
          <a:p>
            <a:pPr>
              <a:lnSpc>
                <a:spcPct val="150000"/>
              </a:lnSpc>
            </a:pPr>
            <a:r>
              <a:rPr lang="zh-CN" altLang="en-US" sz="9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5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18,000+</a:t>
            </a:r>
            <a:r>
              <a:rPr lang="en-US" altLang="zh-CN" sz="9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0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AppleExternalUIFontSimplifiedCh"/>
              </a:rPr>
              <a:t>Stars</a:t>
            </a:r>
            <a:endParaRPr lang="zh-CN" altLang="zh-CN" sz="1000" dirty="0">
              <a:latin typeface="Microsoft YaHei Light" panose="020B0503020204020204" pitchFamily="34" charset="-122"/>
              <a:ea typeface="Microsoft YaHei Light" panose="020B0503020204020204" pitchFamily="34" charset="-122"/>
              <a:cs typeface="宋体" pitchFamily="2" charset="-122"/>
            </a:endParaRPr>
          </a:p>
        </p:txBody>
      </p:sp>
      <p:sp>
        <p:nvSpPr>
          <p:cNvPr id="56" name="矩形 12"/>
          <p:cNvSpPr/>
          <p:nvPr/>
        </p:nvSpPr>
        <p:spPr>
          <a:xfrm>
            <a:off x="2879014" y="3639576"/>
            <a:ext cx="1660539" cy="39780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5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400+</a:t>
            </a:r>
            <a:r>
              <a:rPr lang="en-US" altLang="zh-CN" sz="900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0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Contributors</a:t>
            </a:r>
            <a:endParaRPr lang="zh-CN" altLang="zh-CN" sz="1000" dirty="0">
              <a:solidFill>
                <a:srgbClr val="000000"/>
              </a:solidFill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57" name="矩形 13"/>
          <p:cNvSpPr/>
          <p:nvPr/>
        </p:nvSpPr>
        <p:spPr>
          <a:xfrm>
            <a:off x="1623361" y="3599012"/>
            <a:ext cx="1261116" cy="397801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9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5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6,000+</a:t>
            </a:r>
            <a:r>
              <a:rPr lang="en-US" altLang="zh-CN" sz="900" b="1" dirty="0">
                <a:solidFill>
                  <a:srgbClr val="25319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pleExternalUIFontSimplifiedCh"/>
              </a:rPr>
              <a:t> </a:t>
            </a:r>
            <a:r>
              <a:rPr lang="en-US" altLang="zh-CN" sz="10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AppleExternalUIFontSimplifiedCh"/>
              </a:rPr>
              <a:t>Forks</a:t>
            </a:r>
            <a:endParaRPr lang="zh-CN" altLang="zh-CN" sz="1000" dirty="0">
              <a:latin typeface="Microsoft YaHei Light" panose="020B0503020204020204" pitchFamily="34" charset="-122"/>
              <a:ea typeface="Microsoft YaHei Light" panose="020B0503020204020204" pitchFamily="34" charset="-122"/>
              <a:cs typeface="宋体" pitchFamily="2" charset="-122"/>
            </a:endParaRPr>
          </a:p>
        </p:txBody>
      </p:sp>
      <p:sp>
        <p:nvSpPr>
          <p:cNvPr id="58" name="椭圆 14"/>
          <p:cNvSpPr/>
          <p:nvPr/>
        </p:nvSpPr>
        <p:spPr>
          <a:xfrm>
            <a:off x="1632176" y="3428897"/>
            <a:ext cx="53048" cy="53048"/>
          </a:xfrm>
          <a:prstGeom prst="ellipse">
            <a:avLst/>
          </a:prstGeom>
          <a:solidFill>
            <a:srgbClr val="F6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椭圆 15"/>
          <p:cNvSpPr/>
          <p:nvPr/>
        </p:nvSpPr>
        <p:spPr>
          <a:xfrm>
            <a:off x="1632176" y="3788905"/>
            <a:ext cx="53048" cy="53048"/>
          </a:xfrm>
          <a:prstGeom prst="ellipse">
            <a:avLst/>
          </a:prstGeom>
          <a:solidFill>
            <a:srgbClr val="F6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椭圆 16"/>
          <p:cNvSpPr/>
          <p:nvPr/>
        </p:nvSpPr>
        <p:spPr>
          <a:xfrm>
            <a:off x="2902902" y="3852936"/>
            <a:ext cx="53048" cy="53048"/>
          </a:xfrm>
          <a:prstGeom prst="ellipse">
            <a:avLst/>
          </a:prstGeom>
          <a:solidFill>
            <a:srgbClr val="F66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" name="组合 17"/>
          <p:cNvGrpSpPr/>
          <p:nvPr/>
        </p:nvGrpSpPr>
        <p:grpSpPr>
          <a:xfrm>
            <a:off x="2891712" y="3245057"/>
            <a:ext cx="2011680" cy="641350"/>
            <a:chOff x="4835" y="5237"/>
            <a:chExt cx="3168" cy="1010"/>
          </a:xfrm>
        </p:grpSpPr>
        <p:sp>
          <p:nvSpPr>
            <p:cNvPr id="62" name="矩形 18"/>
            <p:cNvSpPr/>
            <p:nvPr/>
          </p:nvSpPr>
          <p:spPr>
            <a:xfrm>
              <a:off x="4835" y="5237"/>
              <a:ext cx="3169" cy="1012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rgbClr val="2531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pleExternalUIFontSimplifiedCh"/>
                </a:rPr>
                <a:t> </a:t>
              </a:r>
              <a:r>
                <a:rPr lang="en-US" altLang="zh-CN" sz="1500" b="1" dirty="0">
                  <a:solidFill>
                    <a:srgbClr val="2531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pleExternalUIFontSimplifiedCh"/>
                </a:rPr>
                <a:t>12,000+</a:t>
              </a:r>
              <a:r>
                <a:rPr lang="en-US" altLang="zh-CN" sz="900" b="1" dirty="0">
                  <a:solidFill>
                    <a:srgbClr val="25319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ppleExternalUIFontSimplifiedCh"/>
                </a:rPr>
                <a:t> </a:t>
              </a:r>
              <a:r>
                <a:rPr lang="en-GB" altLang="zh-CN" sz="1000" dirty="0">
                  <a:solidFill>
                    <a:srgbClr val="000000"/>
                  </a:solidFill>
                  <a:latin typeface="Microsoft YaHei Light" panose="020B0503020204020204" pitchFamily="34" charset="-122"/>
                  <a:ea typeface="Microsoft YaHei Light" panose="020B0503020204020204" pitchFamily="34" charset="-122"/>
                </a:rPr>
                <a:t>Pull Requests</a:t>
              </a:r>
              <a:endParaRPr lang="zh-CN" altLang="zh-CN" sz="1000" dirty="0">
                <a:solidFill>
                  <a:srgbClr val="000000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</a:endParaRPr>
            </a:p>
          </p:txBody>
        </p:sp>
        <p:sp>
          <p:nvSpPr>
            <p:cNvPr id="64" name="椭圆 19"/>
            <p:cNvSpPr/>
            <p:nvPr/>
          </p:nvSpPr>
          <p:spPr>
            <a:xfrm>
              <a:off x="4867" y="5541"/>
              <a:ext cx="84" cy="84"/>
            </a:xfrm>
            <a:prstGeom prst="ellipse">
              <a:avLst/>
            </a:prstGeom>
            <a:solidFill>
              <a:srgbClr val="F66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文本框 20"/>
          <p:cNvSpPr txBox="1"/>
          <p:nvPr/>
        </p:nvSpPr>
        <p:spPr>
          <a:xfrm>
            <a:off x="2343785" y="5792470"/>
            <a:ext cx="4239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出版</a:t>
            </a:r>
            <a:r>
              <a:rPr lang="en-US" altLang="zh-CN" sz="1200" b="1" kern="100" dirty="0">
                <a:solidFill>
                  <a:srgbClr val="FF4E1E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《Apache ShardingSphere </a:t>
            </a:r>
            <a:r>
              <a:rPr lang="zh-CN" altLang="en-US" sz="1200" b="1" kern="100" dirty="0">
                <a:solidFill>
                  <a:srgbClr val="FF4E1E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的权威指南</a:t>
            </a:r>
            <a:r>
              <a:rPr lang="en-US" altLang="zh-CN" sz="1200" b="1" kern="100" dirty="0">
                <a:solidFill>
                  <a:srgbClr val="FF4E1E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Times New Roman" panose="02020603050405020304" pitchFamily="18" charset="0"/>
              </a:rPr>
              <a:t>》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，有力阐述了如何在多模型数据库之上构建开放生态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6" name="图片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45" y="5513705"/>
            <a:ext cx="753745" cy="10102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165" y="523240"/>
            <a:ext cx="4037965" cy="6160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ShardingSphere 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CNCF</a:t>
            </a:r>
            <a:endParaRPr lang="en-US" altLang="zh-CN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6580" y="1035685"/>
            <a:ext cx="1040955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已入选了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CNCF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全景图，成为云原生数据库生态的重要组成部分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70" y="1434465"/>
            <a:ext cx="7465060" cy="4878705"/>
          </a:xfrm>
          <a:prstGeom prst="rect">
            <a:avLst/>
          </a:prstGeom>
        </p:spPr>
      </p:pic>
      <p:sp>
        <p:nvSpPr>
          <p:cNvPr id="3" name="矩形 14"/>
          <p:cNvSpPr/>
          <p:nvPr/>
        </p:nvSpPr>
        <p:spPr>
          <a:xfrm>
            <a:off x="4116070" y="6359525"/>
            <a:ext cx="43224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CNCF Landscape   </a:t>
            </a:r>
            <a:b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</a:t>
            </a:r>
            <a:r>
              <a:rPr lang="en-US" altLang="zh-CN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landscape.cncf.io</a:t>
            </a:r>
            <a:endParaRPr lang="en-US" altLang="zh-CN" sz="1000" i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原生化的机遇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261" l="0" r="92241">
                        <a14:foregroundMark x1="1724" y1="51304" x2="1724" y2="51304"/>
                        <a14:foregroundMark x1="49138" y1="83478" x2="49138" y2="83478"/>
                        <a14:foregroundMark x1="40517" y1="98261" x2="40517" y2="98261"/>
                        <a14:foregroundMark x1="84483" y1="61739" x2="84483" y2="61739"/>
                        <a14:foregroundMark x1="70690" y1="46087" x2="70690" y2="46087"/>
                        <a14:foregroundMark x1="56034" y1="24348" x2="56034" y2="24348"/>
                        <a14:foregroundMark x1="43966" y1="19130" x2="43966" y2="19130"/>
                        <a14:foregroundMark x1="65517" y1="40870" x2="65517" y2="40870"/>
                        <a14:foregroundMark x1="79310" y1="46087" x2="79310" y2="46087"/>
                        <a14:foregroundMark x1="70690" y1="67826" x2="70690" y2="67826"/>
                        <a14:foregroundMark x1="49138" y1="19130" x2="49138" y2="19130"/>
                        <a14:foregroundMark x1="42241" y1="10435" x2="42241" y2="10435"/>
                        <a14:foregroundMark x1="47414" y1="12174" x2="47414" y2="12174"/>
                        <a14:foregroundMark x1="47414" y1="12174" x2="47414" y2="12174"/>
                        <a14:foregroundMark x1="92241" y1="53043" x2="92241" y2="53043"/>
                        <a14:foregroundMark x1="45690" y1="8696" x2="45690" y2="8696"/>
                        <a14:foregroundMark x1="45690" y1="6957" x2="45690" y2="6957"/>
                        <a14:foregroundMark x1="45690" y1="5217" x2="45690" y2="5217"/>
                        <a14:foregroundMark x1="47414" y1="6957" x2="47414" y2="6957"/>
                        <a14:foregroundMark x1="90517" y1="54783" x2="90517" y2="54783"/>
                        <a14:foregroundMark x1="90517" y1="56522" x2="90517" y2="56522"/>
                        <a14:foregroundMark x1="92241" y1="54783" x2="92241" y2="54783"/>
                        <a14:foregroundMark x1="92241" y1="54783" x2="92241" y2="54783"/>
                        <a14:foregroundMark x1="47414" y1="12174" x2="47414" y2="12174"/>
                        <a14:backgroundMark x1="0" y1="26087" x2="0" y2="260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229" y="5244093"/>
            <a:ext cx="736600" cy="730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50" y="2303145"/>
            <a:ext cx="7876540" cy="3670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50" y="1097915"/>
            <a:ext cx="3291205" cy="1228725"/>
          </a:xfrm>
          <a:prstGeom prst="rect">
            <a:avLst/>
          </a:prstGeom>
        </p:spPr>
      </p:pic>
      <p:sp>
        <p:nvSpPr>
          <p:cNvPr id="16" name="矩形 14"/>
          <p:cNvSpPr/>
          <p:nvPr/>
        </p:nvSpPr>
        <p:spPr>
          <a:xfrm>
            <a:off x="8989695" y="2729230"/>
            <a:ext cx="2456815" cy="224536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云配置版本化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基础设施代码化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自服务化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运维自动化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多数据源联邦化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云边协同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 hidden="1"/>
          <p:cNvSpPr txBox="1"/>
          <p:nvPr/>
        </p:nvSpPr>
        <p:spPr>
          <a:xfrm>
            <a:off x="-355600" y="-550922"/>
            <a:ext cx="204223" cy="572464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algn="ctr"/>
            <a:r>
              <a:rPr lang="en-US" altLang="zh-CN" sz="100" dirty="0">
                <a:latin typeface="inpin heiti" charset="-122"/>
                <a:ea typeface="inpin heiti" charset="-122"/>
              </a:rPr>
              <a:t>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</a:t>
            </a:r>
            <a:endParaRPr lang="zh-CN" altLang="en-US" sz="100" dirty="0">
              <a:latin typeface="inpin heiti" charset="-122"/>
              <a:ea typeface="inpin heiti" charset="-122"/>
            </a:endParaRPr>
          </a:p>
        </p:txBody>
      </p:sp>
      <p:sp>
        <p:nvSpPr>
          <p:cNvPr id="14" name="PA_库_文本框 6" descr="e7d195523061f1c0c2b73831c94a3edc981f60e396d3e182073EE1468018468A7F192AE5E5CD515B6C3125F8AF6E4EE646174E8CF0B46FD19828DCE8CDA3B3A044A74F0E769C5FA8CB87AB6FC303C8BA3785FAC64AF5424764E128FECAE4CC727650C04623638EBB0E38E204334561D5C6A1F0CAD760F6FBB7D9E209A4CCD06739B0CBDF42479AA5F56606813F7B2771"/>
          <p:cNvSpPr txBox="1"/>
          <p:nvPr>
            <p:custDataLst>
              <p:tags r:id="rId1"/>
            </p:custDataLst>
          </p:nvPr>
        </p:nvSpPr>
        <p:spPr>
          <a:xfrm>
            <a:off x="1126905" y="376401"/>
            <a:ext cx="8457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云原生化的</a:t>
            </a:r>
            <a:r>
              <a:rPr lang="zh-CN" altLang="en-US" sz="24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挑战</a:t>
            </a:r>
            <a:endParaRPr lang="zh-CN" altLang="en-US" sz="2400" b="1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矩形 14"/>
          <p:cNvSpPr/>
          <p:nvPr/>
        </p:nvSpPr>
        <p:spPr>
          <a:xfrm>
            <a:off x="968375" y="1346835"/>
            <a:ext cx="8062595" cy="4399915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站在用户的视角：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如何在云环境快速部署开箱体验？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是否可以像管理代码一样管理基础设施变更？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如何平稳地将数据从单机迁移到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如何透视系统的运行状态？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云上的弹性如何实现？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站在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的视角：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面向虚机和面向云的差异是什么？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如何在云主机、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Kubernetes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上一键部署？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如何面向云环境扩展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ShardingSphere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，利用好云上各类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能力？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云环境中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ShardingSphere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的稳定性？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170" y="1755140"/>
            <a:ext cx="3347085" cy="3347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  <p:tag name="KSO_WM_BEAUTIFY_FLAG" val=""/>
</p:tagLst>
</file>

<file path=ppt/tags/tag18.xml><?xml version="1.0" encoding="utf-8"?>
<p:tagLst xmlns:p="http://schemas.openxmlformats.org/presentationml/2006/main">
  <p:tag name="PA" val="v4.0.0"/>
  <p:tag name="KSO_WM_BEAUTIFY_FLAG" val=""/>
</p:tagLst>
</file>

<file path=ppt/tags/tag19.xml><?xml version="1.0" encoding="utf-8"?>
<p:tagLst xmlns:p="http://schemas.openxmlformats.org/presentationml/2006/main">
  <p:tag name="PA" val="v4.0.0"/>
  <p:tag name="KSO_WM_BEAUTIFY_FLAG" val="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  <p:tag name="KSO_WM_BEAUTIFY_FLAG" val=""/>
</p:tagLst>
</file>

<file path=ppt/tags/tag21.xml><?xml version="1.0" encoding="utf-8"?>
<p:tagLst xmlns:p="http://schemas.openxmlformats.org/presentationml/2006/main">
  <p:tag name="PA" val="v4.0.0"/>
  <p:tag name="KSO_WM_BEAUTIFY_FLAG" val=""/>
</p:tagLst>
</file>

<file path=ppt/tags/tag22.xml><?xml version="1.0" encoding="utf-8"?>
<p:tagLst xmlns:p="http://schemas.openxmlformats.org/presentationml/2006/main">
  <p:tag name="PA" val="v4.0.0"/>
  <p:tag name="KSO_WM_BEAUTIFY_FLAG" val=""/>
</p:tagLst>
</file>

<file path=ppt/tags/tag23.xml><?xml version="1.0" encoding="utf-8"?>
<p:tagLst xmlns:p="http://schemas.openxmlformats.org/presentationml/2006/main">
  <p:tag name="PA" val="v4.0.0"/>
  <p:tag name="KSO_WM_BEAUTIFY_FLAG" val="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  <p:tag name="KSO_WM_BEAUTIFY_FLAG" val=""/>
</p:tagLst>
</file>

<file path=ppt/tags/tag27.xml><?xml version="1.0" encoding="utf-8"?>
<p:tagLst xmlns:p="http://schemas.openxmlformats.org/presentationml/2006/main">
  <p:tag name="PA" val="v4.0.0"/>
  <p:tag name="KSO_WM_BEAUTIFY_FLAG" val=""/>
</p:tagLst>
</file>

<file path=ppt/tags/tag28.xml><?xml version="1.0" encoding="utf-8"?>
<p:tagLst xmlns:p="http://schemas.openxmlformats.org/presentationml/2006/main">
  <p:tag name="PA" val="v4.0.0"/>
  <p:tag name="KSO_WM_BEAUTIFY_FLAG" val=""/>
</p:tagLst>
</file>

<file path=ppt/tags/tag29.xml><?xml version="1.0" encoding="utf-8"?>
<p:tagLst xmlns:p="http://schemas.openxmlformats.org/presentationml/2006/main">
  <p:tag name="PA" val="v4.0.0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PA" val="v4.0.0"/>
  <p:tag name="KSO_WM_BEAUTIFY_FLAG" val=""/>
</p:tagLst>
</file>

<file path=ppt/tags/tag31.xml><?xml version="1.0" encoding="utf-8"?>
<p:tagLst xmlns:p="http://schemas.openxmlformats.org/presentationml/2006/main">
  <p:tag name="PA" val="v4.0.0"/>
  <p:tag name="KSO_WM_BEAUTIFY_FLAG" val=""/>
</p:tagLst>
</file>

<file path=ppt/tags/tag32.xml><?xml version="1.0" encoding="utf-8"?>
<p:tagLst xmlns:p="http://schemas.openxmlformats.org/presentationml/2006/main">
  <p:tag name="PA" val="v4.0.0"/>
  <p:tag name="KSO_WM_BEAUTIFY_FLAG" val=""/>
</p:tagLst>
</file>

<file path=ppt/tags/tag33.xml><?xml version="1.0" encoding="utf-8"?>
<p:tagLst xmlns:p="http://schemas.openxmlformats.org/presentationml/2006/main">
  <p:tag name="PA" val="v4.0.0"/>
  <p:tag name="KSO_WM_BEAUTIFY_FLAG" val=""/>
</p:tagLst>
</file>

<file path=ppt/tags/tag34.xml><?xml version="1.0" encoding="utf-8"?>
<p:tagLst xmlns:p="http://schemas.openxmlformats.org/presentationml/2006/main">
  <p:tag name="PA" val="v4.0.0"/>
  <p:tag name="KSO_WM_BEAUTIFY_FLAG" val=""/>
</p:tagLst>
</file>

<file path=ppt/tags/tag35.xml><?xml version="1.0" encoding="utf-8"?>
<p:tagLst xmlns:p="http://schemas.openxmlformats.org/presentationml/2006/main">
  <p:tag name="PA" val="v4.0.0"/>
  <p:tag name="KSO_WM_BEAUTIFY_FLAG" val=""/>
</p:tagLst>
</file>

<file path=ppt/tags/tag36.xml><?xml version="1.0" encoding="utf-8"?>
<p:tagLst xmlns:p="http://schemas.openxmlformats.org/presentationml/2006/main">
  <p:tag name="PA" val="v4.0.0"/>
  <p:tag name="KSO_WM_BEAUTIFY_FLAG" val=""/>
</p:tagLst>
</file>

<file path=ppt/tags/tag37.xml><?xml version="1.0" encoding="utf-8"?>
<p:tagLst xmlns:p="http://schemas.openxmlformats.org/presentationml/2006/main">
  <p:tag name="PA" val="v4.0.0"/>
</p:tagLst>
</file>

<file path=ppt/tags/tag38.xml><?xml version="1.0" encoding="utf-8"?>
<p:tagLst xmlns:p="http://schemas.openxmlformats.org/presentationml/2006/main">
  <p:tag name="PA" val="v4.0.0"/>
</p:tagLst>
</file>

<file path=ppt/tags/tag39.xml><?xml version="1.0" encoding="utf-8"?>
<p:tagLst xmlns:p="http://schemas.openxmlformats.org/presentationml/2006/main">
  <p:tag name="PA" val="v4.0.0"/>
  <p:tag name="KSO_WM_BEAUTIFY_FLAG" val="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4.0.0"/>
  <p:tag name="KSO_WM_BEAUTIFY_FLAG" val=""/>
</p:tagLst>
</file>

<file path=ppt/tags/tag41.xml><?xml version="1.0" encoding="utf-8"?>
<p:tagLst xmlns:p="http://schemas.openxmlformats.org/presentationml/2006/main">
  <p:tag name="PA" val="v4.0.0"/>
  <p:tag name="KSO_WM_BEAUTIFY_FLAG" val=""/>
</p:tagLst>
</file>

<file path=ppt/tags/tag42.xml><?xml version="1.0" encoding="utf-8"?>
<p:tagLst xmlns:p="http://schemas.openxmlformats.org/presentationml/2006/main">
  <p:tag name="PA" val="v4.0.0"/>
  <p:tag name="KSO_WM_BEAUTIFY_FLAG" val=""/>
</p:tagLst>
</file>

<file path=ppt/tags/tag43.xml><?xml version="1.0" encoding="utf-8"?>
<p:tagLst xmlns:p="http://schemas.openxmlformats.org/presentationml/2006/main">
  <p:tag name="PA" val="v4.0.0"/>
  <p:tag name="KSO_WM_BEAUTIFY_FLAG" val=""/>
</p:tagLst>
</file>

<file path=ppt/tags/tag44.xml><?xml version="1.0" encoding="utf-8"?>
<p:tagLst xmlns:p="http://schemas.openxmlformats.org/presentationml/2006/main">
  <p:tag name="PA" val="v4.0.0"/>
  <p:tag name="KSO_WM_BEAUTIFY_FLAG" val=""/>
</p:tagLst>
</file>

<file path=ppt/tags/tag45.xml><?xml version="1.0" encoding="utf-8"?>
<p:tagLst xmlns:p="http://schemas.openxmlformats.org/presentationml/2006/main">
  <p:tag name="PA" val="v4.0.0"/>
</p:tagLst>
</file>

<file path=ppt/tags/tag46.xml><?xml version="1.0" encoding="utf-8"?>
<p:tagLst xmlns:p="http://schemas.openxmlformats.org/presentationml/2006/main">
  <p:tag name="PA" val="v4.0.0"/>
</p:tagLst>
</file>

<file path=ppt/tags/tag47.xml><?xml version="1.0" encoding="utf-8"?>
<p:tagLst xmlns:p="http://schemas.openxmlformats.org/presentationml/2006/main">
  <p:tag name="PA" val="v4.0.0"/>
  <p:tag name="KSO_WM_BEAUTIFY_FLAG" val=""/>
</p:tagLst>
</file>

<file path=ppt/tags/tag48.xml><?xml version="1.0" encoding="utf-8"?>
<p:tagLst xmlns:p="http://schemas.openxmlformats.org/presentationml/2006/main">
  <p:tag name="PA" val="v4.0.0"/>
  <p:tag name="KSO_WM_BEAUTIFY_FLAG" val=""/>
</p:tagLst>
</file>

<file path=ppt/tags/tag49.xml><?xml version="1.0" encoding="utf-8"?>
<p:tagLst xmlns:p="http://schemas.openxmlformats.org/presentationml/2006/main">
  <p:tag name="ISPRING_PRESENTATION_TITLE" val="11视频"/>
  <p:tag name="COMMONDATA" val="eyJoZGlkIjoiOGU5ZWFmYTg1YTZjYTdiZGQ1OWM4ODAxNmIxZjU3NmEifQ=="/>
  <p:tag name="KSO_WPP_MARK_KEY" val="846d6b3e-8d82-4309-aecb-d34c6f2fd023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44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8C4F5"/>
      </a:accent1>
      <a:accent2>
        <a:srgbClr val="02FFFF"/>
      </a:accent2>
      <a:accent3>
        <a:srgbClr val="6DFFD1"/>
      </a:accent3>
      <a:accent4>
        <a:srgbClr val="08C4F5"/>
      </a:accent4>
      <a:accent5>
        <a:srgbClr val="02DDDA"/>
      </a:accent5>
      <a:accent6>
        <a:srgbClr val="6DFFD9"/>
      </a:accent6>
      <a:hlink>
        <a:srgbClr val="FFFFFF"/>
      </a:hlink>
      <a:folHlink>
        <a:srgbClr val="5959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7200" dirty="0" smtClean="0">
            <a:latin typeface="AgencyFB" panose="02000806040000020003" pitchFamily="2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15666</Words>
  <Application>WPS Presentation</Application>
  <PresentationFormat>宽屏</PresentationFormat>
  <Paragraphs>434</Paragraphs>
  <Slides>37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70" baseType="lpstr">
      <vt:lpstr>Arial</vt:lpstr>
      <vt:lpstr>宋体</vt:lpstr>
      <vt:lpstr>Wingdings</vt:lpstr>
      <vt:lpstr>AgencyFB</vt:lpstr>
      <vt:lpstr>苹方-简</vt:lpstr>
      <vt:lpstr>inpin heiti</vt:lpstr>
      <vt:lpstr>微软雅黑</vt:lpstr>
      <vt:lpstr>Microsoft YaHei Light</vt:lpstr>
      <vt:lpstr>AppleExternalUIFontSimplifiedCh</vt:lpstr>
      <vt:lpstr>Times New Roman</vt:lpstr>
      <vt:lpstr>Menlo Regular</vt:lpstr>
      <vt:lpstr>Helvetica Neue</vt:lpstr>
      <vt:lpstr>Arial</vt:lpstr>
      <vt:lpstr>宋体</vt:lpstr>
      <vt:lpstr>汉仪旗黑</vt:lpstr>
      <vt:lpstr>等线</vt:lpstr>
      <vt:lpstr>汉仪中等线KW</vt:lpstr>
      <vt:lpstr>Arial Unicode MS</vt:lpstr>
      <vt:lpstr>汉仪书宋二KW</vt:lpstr>
      <vt:lpstr>Apple Color Emoji</vt:lpstr>
      <vt:lpstr>Thonburi</vt:lpstr>
      <vt:lpstr>Calibri</vt:lpstr>
      <vt:lpstr>Helvetica Neue</vt:lpstr>
      <vt:lpstr>AppleExternalUIFontSimplifiedCh</vt:lpstr>
      <vt:lpstr>Menlo Regular</vt:lpstr>
      <vt:lpstr>Microsoft YaHei Light</vt:lpstr>
      <vt:lpstr>inpin heiti</vt:lpstr>
      <vt:lpstr>微软雅黑</vt:lpstr>
      <vt:lpstr>Apple Symbols</vt:lpstr>
      <vt:lpstr>Al Bayan Plain</vt:lpstr>
      <vt:lpstr>等线 Light</vt:lpstr>
      <vt:lpstr>PingFang SC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11视频</dc:title>
  <dc:creator>©PPTSTORE</dc:creator>
  <dc:description>©PPTSTORE 版权所有</dc:description>
  <cp:lastModifiedBy>maxwell</cp:lastModifiedBy>
  <cp:revision>498</cp:revision>
  <dcterms:created xsi:type="dcterms:W3CDTF">2023-03-17T04:01:33Z</dcterms:created>
  <dcterms:modified xsi:type="dcterms:W3CDTF">2023-03-17T04:01:33Z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5EB01FCEFAB98DA0C8C41364F92959A7_43</vt:lpwstr>
  </property>
  <property fmtid="{D5CDD505-2E9C-101B-9397-08002B2CF9AE}" pid="3" name="KSOProductBuildVer">
    <vt:lpwstr>1033-5.2.0.7734</vt:lpwstr>
  </property>
</Properties>
</file>