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473" r:id="rId3"/>
    <p:sldId id="469" r:id="rId5"/>
    <p:sldId id="470" r:id="rId6"/>
    <p:sldId id="518" r:id="rId7"/>
    <p:sldId id="519" r:id="rId8"/>
    <p:sldId id="520" r:id="rId9"/>
    <p:sldId id="475" r:id="rId10"/>
    <p:sldId id="502" r:id="rId11"/>
    <p:sldId id="510" r:id="rId12"/>
    <p:sldId id="511" r:id="rId13"/>
    <p:sldId id="479" r:id="rId14"/>
    <p:sldId id="487" r:id="rId15"/>
    <p:sldId id="488" r:id="rId16"/>
    <p:sldId id="489" r:id="rId17"/>
    <p:sldId id="490" r:id="rId18"/>
    <p:sldId id="491" r:id="rId19"/>
    <p:sldId id="481" r:id="rId20"/>
    <p:sldId id="482" r:id="rId21"/>
    <p:sldId id="493" r:id="rId22"/>
    <p:sldId id="494" r:id="rId23"/>
    <p:sldId id="495" r:id="rId24"/>
    <p:sldId id="548" r:id="rId25"/>
    <p:sldId id="506" r:id="rId26"/>
    <p:sldId id="508" r:id="rId27"/>
    <p:sldId id="509" r:id="rId28"/>
    <p:sldId id="496" r:id="rId29"/>
    <p:sldId id="483" r:id="rId30"/>
    <p:sldId id="484" r:id="rId31"/>
    <p:sldId id="503" r:id="rId32"/>
    <p:sldId id="513" r:id="rId33"/>
    <p:sldId id="702" r:id="rId34"/>
    <p:sldId id="703" r:id="rId35"/>
  </p:sldIdLst>
  <p:sldSz cx="12192000" cy="6858000"/>
  <p:notesSz cx="6858000" cy="9144000"/>
  <p:custDataLst>
    <p:tags r:id="rId3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</p:showPr>
  <p:clrMru>
    <a:srgbClr val="F84C1A"/>
    <a:srgbClr val="141952"/>
    <a:srgbClr val="5DEAFF"/>
    <a:srgbClr val="F5F7F9"/>
    <a:srgbClr val="F9FDFF"/>
    <a:srgbClr val="1846AC"/>
    <a:srgbClr val="1F5FB7"/>
    <a:srgbClr val="091762"/>
    <a:srgbClr val="010039"/>
    <a:srgbClr val="0E19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768" autoAdjust="0"/>
    <p:restoredTop sz="91020"/>
  </p:normalViewPr>
  <p:slideViewPr>
    <p:cSldViewPr snapToGrid="0" showGuides="1">
      <p:cViewPr>
        <p:scale>
          <a:sx n="80" d="100"/>
          <a:sy n="80" d="100"/>
        </p:scale>
        <p:origin x="848" y="960"/>
      </p:cViewPr>
      <p:guideLst>
        <p:guide orient="horz" pos="2160"/>
        <p:guide pos="55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137" d="100"/>
          <a:sy n="137" d="100"/>
        </p:scale>
        <p:origin x="3840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9" Type="http://schemas.openxmlformats.org/officeDocument/2006/relationships/tags" Target="tags/tag46.xml"/><Relationship Id="rId38" Type="http://schemas.openxmlformats.org/officeDocument/2006/relationships/tableStyles" Target="tableStyles.xml"/><Relationship Id="rId37" Type="http://schemas.openxmlformats.org/officeDocument/2006/relationships/viewProps" Target="viewProps.xml"/><Relationship Id="rId36" Type="http://schemas.openxmlformats.org/officeDocument/2006/relationships/presProps" Target="presProps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062F988E-9E07-426D-AFDE-8B794615B608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0C0D2D55-CF41-4EE6-89DD-CF95E89B48AD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0D2D55-CF41-4EE6-89DD-CF95E89B48A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0E760-5C97-4FCD-9D15-1D6CBDC7045F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0E760-5C97-4FCD-9D15-1D6CBDC7045F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0E760-5C97-4FCD-9D15-1D6CBDC7045F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0E760-5C97-4FCD-9D15-1D6CBDC7045F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0E760-5C97-4FCD-9D15-1D6CBDC7045F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0E760-5C97-4FCD-9D15-1D6CBDC7045F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0E760-5C97-4FCD-9D15-1D6CBDC7045F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0E760-5C97-4FCD-9D15-1D6CBDC7045F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0E760-5C97-4FCD-9D15-1D6CBDC7045F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0E760-5C97-4FCD-9D15-1D6CBDC7045F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0D2D55-CF41-4EE6-89DD-CF95E89B48A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0E760-5C97-4FCD-9D15-1D6CBDC7045F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0E760-5C97-4FCD-9D15-1D6CBDC7045F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0E760-5C97-4FCD-9D15-1D6CBDC7045F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0E760-5C97-4FCD-9D15-1D6CBDC7045F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0E760-5C97-4FCD-9D15-1D6CBDC7045F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0E760-5C97-4FCD-9D15-1D6CBDC7045F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0E760-5C97-4FCD-9D15-1D6CBDC7045F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0E760-5C97-4FCD-9D15-1D6CBDC7045F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0E760-5C97-4FCD-9D15-1D6CBDC7045F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0E760-5C97-4FCD-9D15-1D6CBDC7045F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0E760-5C97-4FCD-9D15-1D6CBDC7045F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0E760-5C97-4FCD-9D15-1D6CBDC7045F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0D2D55-CF41-4EE6-89DD-CF95E89B48A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0D2D55-CF41-4EE6-89DD-CF95E89B48A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0E760-5C97-4FCD-9D15-1D6CBDC7045F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0E760-5C97-4FCD-9D15-1D6CBDC7045F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0E760-5C97-4FCD-9D15-1D6CBDC7045F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0E760-5C97-4FCD-9D15-1D6CBDC7045F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0E760-5C97-4FCD-9D15-1D6CBDC7045F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0E760-5C97-4FCD-9D15-1D6CBDC7045F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9939C-B193-42F4-9B99-82291E39D77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EAD84-77F6-4D6E-A09A-B0B44D85BB2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9939C-B193-42F4-9B99-82291E39D77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EAD84-77F6-4D6E-A09A-B0B44D85BB2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9939C-B193-42F4-9B99-82291E39D77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EAD84-77F6-4D6E-A09A-B0B44D85BB2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574566" y="1284246"/>
            <a:ext cx="3042868" cy="3293166"/>
          </a:xfrm>
          <a:custGeom>
            <a:avLst/>
            <a:gdLst>
              <a:gd name="connsiteX0" fmla="*/ 1521434 w 3042868"/>
              <a:gd name="connsiteY0" fmla="*/ 0 h 3293166"/>
              <a:gd name="connsiteX1" fmla="*/ 1861081 w 3042868"/>
              <a:gd name="connsiteY1" fmla="*/ 81125 h 3293166"/>
              <a:gd name="connsiteX2" fmla="*/ 2703082 w 3042868"/>
              <a:gd name="connsiteY2" fmla="*/ 568801 h 3293166"/>
              <a:gd name="connsiteX3" fmla="*/ 3042868 w 3042868"/>
              <a:gd name="connsiteY3" fmla="*/ 1157978 h 3293166"/>
              <a:gd name="connsiteX4" fmla="*/ 3042868 w 3042868"/>
              <a:gd name="connsiteY4" fmla="*/ 2135189 h 3293166"/>
              <a:gd name="connsiteX5" fmla="*/ 2703082 w 3042868"/>
              <a:gd name="connsiteY5" fmla="*/ 2724367 h 3293166"/>
              <a:gd name="connsiteX6" fmla="*/ 1861081 w 3042868"/>
              <a:gd name="connsiteY6" fmla="*/ 3212043 h 3293166"/>
              <a:gd name="connsiteX7" fmla="*/ 1181789 w 3042868"/>
              <a:gd name="connsiteY7" fmla="*/ 3212043 h 3293166"/>
              <a:gd name="connsiteX8" fmla="*/ 339788 w 3042868"/>
              <a:gd name="connsiteY8" fmla="*/ 2724367 h 3293166"/>
              <a:gd name="connsiteX9" fmla="*/ 0 w 3042868"/>
              <a:gd name="connsiteY9" fmla="*/ 2135189 h 3293166"/>
              <a:gd name="connsiteX10" fmla="*/ 0 w 3042868"/>
              <a:gd name="connsiteY10" fmla="*/ 1157978 h 3293166"/>
              <a:gd name="connsiteX11" fmla="*/ 339788 w 3042868"/>
              <a:gd name="connsiteY11" fmla="*/ 568801 h 3293166"/>
              <a:gd name="connsiteX12" fmla="*/ 1181789 w 3042868"/>
              <a:gd name="connsiteY12" fmla="*/ 81125 h 3293166"/>
              <a:gd name="connsiteX13" fmla="*/ 1521434 w 3042868"/>
              <a:gd name="connsiteY13" fmla="*/ 0 h 3293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042868" h="3293166">
                <a:moveTo>
                  <a:pt x="1521434" y="0"/>
                </a:moveTo>
                <a:cubicBezTo>
                  <a:pt x="1644560" y="0"/>
                  <a:pt x="1767681" y="27042"/>
                  <a:pt x="1861081" y="81125"/>
                </a:cubicBezTo>
                <a:lnTo>
                  <a:pt x="2703082" y="568801"/>
                </a:lnTo>
                <a:cubicBezTo>
                  <a:pt x="2890021" y="676966"/>
                  <a:pt x="3042868" y="942112"/>
                  <a:pt x="3042868" y="1157978"/>
                </a:cubicBezTo>
                <a:lnTo>
                  <a:pt x="3042868" y="2135189"/>
                </a:lnTo>
                <a:cubicBezTo>
                  <a:pt x="3042868" y="2351057"/>
                  <a:pt x="2890021" y="2616200"/>
                  <a:pt x="2703082" y="2724367"/>
                </a:cubicBezTo>
                <a:lnTo>
                  <a:pt x="1861081" y="3212043"/>
                </a:lnTo>
                <a:cubicBezTo>
                  <a:pt x="1674283" y="3320208"/>
                  <a:pt x="1368587" y="3320208"/>
                  <a:pt x="1181789" y="3212043"/>
                </a:cubicBezTo>
                <a:lnTo>
                  <a:pt x="339788" y="2724367"/>
                </a:lnTo>
                <a:cubicBezTo>
                  <a:pt x="152849" y="2616200"/>
                  <a:pt x="0" y="2351057"/>
                  <a:pt x="0" y="2135189"/>
                </a:cubicBezTo>
                <a:lnTo>
                  <a:pt x="0" y="1157978"/>
                </a:lnTo>
                <a:cubicBezTo>
                  <a:pt x="0" y="942112"/>
                  <a:pt x="152849" y="676966"/>
                  <a:pt x="339788" y="568801"/>
                </a:cubicBezTo>
                <a:lnTo>
                  <a:pt x="1181789" y="81125"/>
                </a:lnTo>
                <a:cubicBezTo>
                  <a:pt x="1275189" y="27042"/>
                  <a:pt x="1398311" y="0"/>
                  <a:pt x="152143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783006" y="884459"/>
            <a:ext cx="5570795" cy="5546858"/>
          </a:xfrm>
          <a:custGeom>
            <a:avLst/>
            <a:gdLst>
              <a:gd name="connsiteX0" fmla="*/ 3781061 w 5570795"/>
              <a:gd name="connsiteY0" fmla="*/ 32 h 5546858"/>
              <a:gd name="connsiteX1" fmla="*/ 4235977 w 5570795"/>
              <a:gd name="connsiteY1" fmla="*/ 29714 h 5546858"/>
              <a:gd name="connsiteX2" fmla="*/ 4776379 w 5570795"/>
              <a:gd name="connsiteY2" fmla="*/ 183402 h 5546858"/>
              <a:gd name="connsiteX3" fmla="*/ 5354857 w 5570795"/>
              <a:gd name="connsiteY3" fmla="*/ 709537 h 5546858"/>
              <a:gd name="connsiteX4" fmla="*/ 5480137 w 5570795"/>
              <a:gd name="connsiteY4" fmla="*/ 1001498 h 5546858"/>
              <a:gd name="connsiteX5" fmla="*/ 5504233 w 5570795"/>
              <a:gd name="connsiteY5" fmla="*/ 1065118 h 5546858"/>
              <a:gd name="connsiteX6" fmla="*/ 5529141 w 5570795"/>
              <a:gd name="connsiteY6" fmla="*/ 1170754 h 5546858"/>
              <a:gd name="connsiteX7" fmla="*/ 5532428 w 5570795"/>
              <a:gd name="connsiteY7" fmla="*/ 1215312 h 5546858"/>
              <a:gd name="connsiteX8" fmla="*/ 5570282 w 5570795"/>
              <a:gd name="connsiteY8" fmla="*/ 1727459 h 5546858"/>
              <a:gd name="connsiteX9" fmla="*/ 5496841 w 5570795"/>
              <a:gd name="connsiteY9" fmla="*/ 2423212 h 5546858"/>
              <a:gd name="connsiteX10" fmla="*/ 5245233 w 5570795"/>
              <a:gd name="connsiteY10" fmla="*/ 3410313 h 5546858"/>
              <a:gd name="connsiteX11" fmla="*/ 4881349 w 5570795"/>
              <a:gd name="connsiteY11" fmla="*/ 4326186 h 5546858"/>
              <a:gd name="connsiteX12" fmla="*/ 4532362 w 5570795"/>
              <a:gd name="connsiteY12" fmla="*/ 4894640 h 5546858"/>
              <a:gd name="connsiteX13" fmla="*/ 4157440 w 5570795"/>
              <a:gd name="connsiteY13" fmla="*/ 5274848 h 5546858"/>
              <a:gd name="connsiteX14" fmla="*/ 3772741 w 5570795"/>
              <a:gd name="connsiteY14" fmla="*/ 5482022 h 5546858"/>
              <a:gd name="connsiteX15" fmla="*/ 3704166 w 5570795"/>
              <a:gd name="connsiteY15" fmla="*/ 5506529 h 5546858"/>
              <a:gd name="connsiteX16" fmla="*/ 3621567 w 5570795"/>
              <a:gd name="connsiteY16" fmla="*/ 5526006 h 5546858"/>
              <a:gd name="connsiteX17" fmla="*/ 3600424 w 5570795"/>
              <a:gd name="connsiteY17" fmla="*/ 5527084 h 5546858"/>
              <a:gd name="connsiteX18" fmla="*/ 3476481 w 5570795"/>
              <a:gd name="connsiteY18" fmla="*/ 5542501 h 5546858"/>
              <a:gd name="connsiteX19" fmla="*/ 2988425 w 5570795"/>
              <a:gd name="connsiteY19" fmla="*/ 5493972 h 5546858"/>
              <a:gd name="connsiteX20" fmla="*/ 2407692 w 5570795"/>
              <a:gd name="connsiteY20" fmla="*/ 5242973 h 5546858"/>
              <a:gd name="connsiteX21" fmla="*/ 1847086 w 5570795"/>
              <a:gd name="connsiteY21" fmla="*/ 4843673 h 5546858"/>
              <a:gd name="connsiteX22" fmla="*/ 742928 w 5570795"/>
              <a:gd name="connsiteY22" fmla="*/ 3703396 h 5546858"/>
              <a:gd name="connsiteX23" fmla="*/ 272177 w 5570795"/>
              <a:gd name="connsiteY23" fmla="*/ 2995537 h 5546858"/>
              <a:gd name="connsiteX24" fmla="*/ 66472 w 5570795"/>
              <a:gd name="connsiteY24" fmla="*/ 2487277 h 5546858"/>
              <a:gd name="connsiteX25" fmla="*/ 56328 w 5570795"/>
              <a:gd name="connsiteY25" fmla="*/ 2461270 h 5546858"/>
              <a:gd name="connsiteX26" fmla="*/ 32525 w 5570795"/>
              <a:gd name="connsiteY26" fmla="*/ 2360324 h 5546858"/>
              <a:gd name="connsiteX27" fmla="*/ 28605 w 5570795"/>
              <a:gd name="connsiteY27" fmla="*/ 2325555 h 5546858"/>
              <a:gd name="connsiteX28" fmla="*/ 375 w 5570795"/>
              <a:gd name="connsiteY28" fmla="*/ 2077668 h 5546858"/>
              <a:gd name="connsiteX29" fmla="*/ 183785 w 5570795"/>
              <a:gd name="connsiteY29" fmla="*/ 1387767 h 5546858"/>
              <a:gd name="connsiteX30" fmla="*/ 532926 w 5570795"/>
              <a:gd name="connsiteY30" fmla="*/ 991232 h 5546858"/>
              <a:gd name="connsiteX31" fmla="*/ 1071099 w 5570795"/>
              <a:gd name="connsiteY31" fmla="*/ 645478 h 5546858"/>
              <a:gd name="connsiteX32" fmla="*/ 1554023 w 5570795"/>
              <a:gd name="connsiteY32" fmla="*/ 438591 h 5546858"/>
              <a:gd name="connsiteX33" fmla="*/ 1952673 w 5570795"/>
              <a:gd name="connsiteY33" fmla="*/ 307591 h 5546858"/>
              <a:gd name="connsiteX34" fmla="*/ 2353636 w 5570795"/>
              <a:gd name="connsiteY34" fmla="*/ 200016 h 5546858"/>
              <a:gd name="connsiteX35" fmla="*/ 2373577 w 5570795"/>
              <a:gd name="connsiteY35" fmla="*/ 192708 h 5546858"/>
              <a:gd name="connsiteX36" fmla="*/ 2442494 w 5570795"/>
              <a:gd name="connsiteY36" fmla="*/ 176457 h 5546858"/>
              <a:gd name="connsiteX37" fmla="*/ 2472720 w 5570795"/>
              <a:gd name="connsiteY37" fmla="*/ 171935 h 5546858"/>
              <a:gd name="connsiteX38" fmla="*/ 2991213 w 5570795"/>
              <a:gd name="connsiteY38" fmla="*/ 70514 h 5546858"/>
              <a:gd name="connsiteX39" fmla="*/ 3628823 w 5570795"/>
              <a:gd name="connsiteY39" fmla="*/ 3535 h 5546858"/>
              <a:gd name="connsiteX40" fmla="*/ 3781061 w 5570795"/>
              <a:gd name="connsiteY40" fmla="*/ 32 h 5546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5570795" h="5546858">
                <a:moveTo>
                  <a:pt x="3781061" y="32"/>
                </a:moveTo>
                <a:cubicBezTo>
                  <a:pt x="3933155" y="-587"/>
                  <a:pt x="4084803" y="7912"/>
                  <a:pt x="4235977" y="29714"/>
                </a:cubicBezTo>
                <a:cubicBezTo>
                  <a:pt x="4422890" y="56764"/>
                  <a:pt x="4604250" y="103362"/>
                  <a:pt x="4776379" y="183402"/>
                </a:cubicBezTo>
                <a:cubicBezTo>
                  <a:pt x="5023663" y="298608"/>
                  <a:pt x="5219389" y="470784"/>
                  <a:pt x="5354857" y="709537"/>
                </a:cubicBezTo>
                <a:cubicBezTo>
                  <a:pt x="5407449" y="802133"/>
                  <a:pt x="5448657" y="899755"/>
                  <a:pt x="5480137" y="1001498"/>
                </a:cubicBezTo>
                <a:cubicBezTo>
                  <a:pt x="5486837" y="1023105"/>
                  <a:pt x="5496012" y="1043869"/>
                  <a:pt x="5504233" y="1065118"/>
                </a:cubicBezTo>
                <a:cubicBezTo>
                  <a:pt x="5512555" y="1100412"/>
                  <a:pt x="5520878" y="1135707"/>
                  <a:pt x="5529141" y="1170754"/>
                </a:cubicBezTo>
                <a:cubicBezTo>
                  <a:pt x="5530238" y="1185607"/>
                  <a:pt x="5529753" y="1200571"/>
                  <a:pt x="5532428" y="1215312"/>
                </a:cubicBezTo>
                <a:cubicBezTo>
                  <a:pt x="5562961" y="1384495"/>
                  <a:pt x="5573343" y="1555565"/>
                  <a:pt x="5570282" y="1727459"/>
                </a:cubicBezTo>
                <a:cubicBezTo>
                  <a:pt x="5566063" y="1961373"/>
                  <a:pt x="5538621" y="2193207"/>
                  <a:pt x="5496841" y="2423212"/>
                </a:cubicBezTo>
                <a:cubicBezTo>
                  <a:pt x="5436477" y="2758167"/>
                  <a:pt x="5348823" y="3086268"/>
                  <a:pt x="5245233" y="3410313"/>
                </a:cubicBezTo>
                <a:cubicBezTo>
                  <a:pt x="5144811" y="3723969"/>
                  <a:pt x="5028438" y="4031225"/>
                  <a:pt x="4881349" y="4326186"/>
                </a:cubicBezTo>
                <a:cubicBezTo>
                  <a:pt x="4781591" y="4525831"/>
                  <a:pt x="4668747" y="4717621"/>
                  <a:pt x="4532362" y="4894640"/>
                </a:cubicBezTo>
                <a:cubicBezTo>
                  <a:pt x="4423077" y="5036869"/>
                  <a:pt x="4300613" y="5166313"/>
                  <a:pt x="4157440" y="5274848"/>
                </a:cubicBezTo>
                <a:cubicBezTo>
                  <a:pt x="4039871" y="5363798"/>
                  <a:pt x="3912694" y="5434691"/>
                  <a:pt x="3772741" y="5482022"/>
                </a:cubicBezTo>
                <a:cubicBezTo>
                  <a:pt x="3749701" y="5489799"/>
                  <a:pt x="3727089" y="5498258"/>
                  <a:pt x="3704166" y="5506529"/>
                </a:cubicBezTo>
                <a:cubicBezTo>
                  <a:pt x="3676549" y="5513042"/>
                  <a:pt x="3649185" y="5519494"/>
                  <a:pt x="3621567" y="5526006"/>
                </a:cubicBezTo>
                <a:cubicBezTo>
                  <a:pt x="3614435" y="5526385"/>
                  <a:pt x="3607381" y="5525964"/>
                  <a:pt x="3600424" y="5527084"/>
                </a:cubicBezTo>
                <a:cubicBezTo>
                  <a:pt x="3559090" y="5532141"/>
                  <a:pt x="3517969" y="5539232"/>
                  <a:pt x="3476481" y="5542501"/>
                </a:cubicBezTo>
                <a:cubicBezTo>
                  <a:pt x="3310959" y="5556261"/>
                  <a:pt x="3148550" y="5536719"/>
                  <a:pt x="2988425" y="5493972"/>
                </a:cubicBezTo>
                <a:cubicBezTo>
                  <a:pt x="2782641" y="5439064"/>
                  <a:pt x="2591074" y="5350319"/>
                  <a:pt x="2407692" y="5242973"/>
                </a:cubicBezTo>
                <a:cubicBezTo>
                  <a:pt x="2208849" y="5126765"/>
                  <a:pt x="2023177" y="4991559"/>
                  <a:pt x="1847086" y="4843673"/>
                </a:cubicBezTo>
                <a:cubicBezTo>
                  <a:pt x="1439634" y="4501790"/>
                  <a:pt x="1074604" y="4118641"/>
                  <a:pt x="742928" y="3703396"/>
                </a:cubicBezTo>
                <a:cubicBezTo>
                  <a:pt x="565336" y="3481089"/>
                  <a:pt x="404611" y="3247511"/>
                  <a:pt x="272177" y="2995537"/>
                </a:cubicBezTo>
                <a:cubicBezTo>
                  <a:pt x="186533" y="2833096"/>
                  <a:pt x="111824" y="2665992"/>
                  <a:pt x="66472" y="2487277"/>
                </a:cubicBezTo>
                <a:cubicBezTo>
                  <a:pt x="64066" y="2478205"/>
                  <a:pt x="59690" y="2469857"/>
                  <a:pt x="56328" y="2461270"/>
                </a:cubicBezTo>
                <a:cubicBezTo>
                  <a:pt x="48413" y="2427704"/>
                  <a:pt x="40440" y="2393890"/>
                  <a:pt x="32525" y="2360324"/>
                </a:cubicBezTo>
                <a:cubicBezTo>
                  <a:pt x="31368" y="2348613"/>
                  <a:pt x="31283" y="2336909"/>
                  <a:pt x="28605" y="2325555"/>
                </a:cubicBezTo>
                <a:cubicBezTo>
                  <a:pt x="9652" y="2244047"/>
                  <a:pt x="2139" y="2161144"/>
                  <a:pt x="375" y="2077668"/>
                </a:cubicBezTo>
                <a:cubicBezTo>
                  <a:pt x="-5350" y="1829946"/>
                  <a:pt x="54534" y="1599579"/>
                  <a:pt x="183785" y="1387767"/>
                </a:cubicBezTo>
                <a:cubicBezTo>
                  <a:pt x="277005" y="1235258"/>
                  <a:pt x="396507" y="1105730"/>
                  <a:pt x="532926" y="991232"/>
                </a:cubicBezTo>
                <a:cubicBezTo>
                  <a:pt x="697739" y="853104"/>
                  <a:pt x="879614" y="741957"/>
                  <a:pt x="1071099" y="645478"/>
                </a:cubicBezTo>
                <a:cubicBezTo>
                  <a:pt x="1227998" y="566795"/>
                  <a:pt x="1389348" y="499046"/>
                  <a:pt x="1554023" y="438591"/>
                </a:cubicBezTo>
                <a:cubicBezTo>
                  <a:pt x="1685424" y="390151"/>
                  <a:pt x="1818263" y="345539"/>
                  <a:pt x="1952673" y="307591"/>
                </a:cubicBezTo>
                <a:cubicBezTo>
                  <a:pt x="2086011" y="269636"/>
                  <a:pt x="2220027" y="235690"/>
                  <a:pt x="2353636" y="200016"/>
                </a:cubicBezTo>
                <a:cubicBezTo>
                  <a:pt x="2360419" y="198155"/>
                  <a:pt x="2366911" y="195061"/>
                  <a:pt x="2373577" y="192708"/>
                </a:cubicBezTo>
                <a:cubicBezTo>
                  <a:pt x="2396634" y="187271"/>
                  <a:pt x="2419437" y="181894"/>
                  <a:pt x="2442494" y="176457"/>
                </a:cubicBezTo>
                <a:cubicBezTo>
                  <a:pt x="2452550" y="174866"/>
                  <a:pt x="2462781" y="174018"/>
                  <a:pt x="2472720" y="171935"/>
                </a:cubicBezTo>
                <a:cubicBezTo>
                  <a:pt x="2644406" y="133274"/>
                  <a:pt x="2817277" y="98502"/>
                  <a:pt x="2991213" y="70514"/>
                </a:cubicBezTo>
                <a:cubicBezTo>
                  <a:pt x="3202585" y="36825"/>
                  <a:pt x="3415099" y="12507"/>
                  <a:pt x="3628823" y="3535"/>
                </a:cubicBezTo>
                <a:cubicBezTo>
                  <a:pt x="3679617" y="1458"/>
                  <a:pt x="3730364" y="238"/>
                  <a:pt x="3781061" y="3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5696701" y="355957"/>
            <a:ext cx="6495299" cy="6495299"/>
          </a:xfrm>
          <a:custGeom>
            <a:avLst/>
            <a:gdLst>
              <a:gd name="connsiteX0" fmla="*/ 6495299 w 6495299"/>
              <a:gd name="connsiteY0" fmla="*/ 0 h 6495299"/>
              <a:gd name="connsiteX1" fmla="*/ 6495299 w 6495299"/>
              <a:gd name="connsiteY1" fmla="*/ 3356640 h 6495299"/>
              <a:gd name="connsiteX2" fmla="*/ 3356639 w 6495299"/>
              <a:gd name="connsiteY2" fmla="*/ 6495299 h 6495299"/>
              <a:gd name="connsiteX3" fmla="*/ 0 w 6495299"/>
              <a:gd name="connsiteY3" fmla="*/ 6495299 h 6495299"/>
              <a:gd name="connsiteX4" fmla="*/ 6495299 w 6495299"/>
              <a:gd name="connsiteY4" fmla="*/ 0 h 6495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95299" h="6495299">
                <a:moveTo>
                  <a:pt x="6495299" y="0"/>
                </a:moveTo>
                <a:lnTo>
                  <a:pt x="6495299" y="3356640"/>
                </a:lnTo>
                <a:cubicBezTo>
                  <a:pt x="4761865" y="3356640"/>
                  <a:pt x="3356639" y="4761866"/>
                  <a:pt x="3356639" y="6495299"/>
                </a:cubicBezTo>
                <a:lnTo>
                  <a:pt x="0" y="6495299"/>
                </a:lnTo>
                <a:cubicBezTo>
                  <a:pt x="0" y="2908044"/>
                  <a:pt x="2908043" y="0"/>
                  <a:pt x="649529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558771" y="1"/>
            <a:ext cx="6613988" cy="6607413"/>
          </a:xfrm>
          <a:custGeom>
            <a:avLst/>
            <a:gdLst>
              <a:gd name="connsiteX0" fmla="*/ 0 w 6613988"/>
              <a:gd name="connsiteY0" fmla="*/ 0 h 6607413"/>
              <a:gd name="connsiteX1" fmla="*/ 3418234 w 6613988"/>
              <a:gd name="connsiteY1" fmla="*/ 0 h 6607413"/>
              <a:gd name="connsiteX2" fmla="*/ 3434394 w 6613988"/>
              <a:gd name="connsiteY2" fmla="*/ 320036 h 6607413"/>
              <a:gd name="connsiteX3" fmla="*/ 6613988 w 6613988"/>
              <a:gd name="connsiteY3" fmla="*/ 3189348 h 6607413"/>
              <a:gd name="connsiteX4" fmla="*/ 6613988 w 6613988"/>
              <a:gd name="connsiteY4" fmla="*/ 6607413 h 6607413"/>
              <a:gd name="connsiteX5" fmla="*/ 8436 w 6613988"/>
              <a:gd name="connsiteY5" fmla="*/ 333618 h 660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13988" h="6607413">
                <a:moveTo>
                  <a:pt x="0" y="0"/>
                </a:moveTo>
                <a:lnTo>
                  <a:pt x="3418234" y="0"/>
                </a:lnTo>
                <a:lnTo>
                  <a:pt x="3434394" y="320036"/>
                </a:lnTo>
                <a:cubicBezTo>
                  <a:pt x="3598066" y="1931686"/>
                  <a:pt x="4959155" y="3189348"/>
                  <a:pt x="6613988" y="3189348"/>
                </a:cubicBezTo>
                <a:lnTo>
                  <a:pt x="6613988" y="6607413"/>
                </a:lnTo>
                <a:cubicBezTo>
                  <a:pt x="3075241" y="6607413"/>
                  <a:pt x="185584" y="3828340"/>
                  <a:pt x="8436" y="33361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背景图案&#10;&#10;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12187938" cy="6858000"/>
          </a:xfrm>
          <a:prstGeom prst="rect">
            <a:avLst/>
          </a:prstGeom>
        </p:spPr>
      </p:pic>
      <p:pic>
        <p:nvPicPr>
          <p:cNvPr id="7" name="图片 6" descr="形状&#10;&#10;中度可信度描述已自动生成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619" y="258955"/>
            <a:ext cx="3239982" cy="6554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示&#10;&#10;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14875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89122" y="1745058"/>
            <a:ext cx="8629414" cy="5012782"/>
          </a:xfrm>
          <a:custGeom>
            <a:avLst/>
            <a:gdLst>
              <a:gd name="connsiteX0" fmla="*/ 0 w 8629414"/>
              <a:gd name="connsiteY0" fmla="*/ 0 h 5012782"/>
              <a:gd name="connsiteX1" fmla="*/ 8629414 w 8629414"/>
              <a:gd name="connsiteY1" fmla="*/ 0 h 5012782"/>
              <a:gd name="connsiteX2" fmla="*/ 8629414 w 8629414"/>
              <a:gd name="connsiteY2" fmla="*/ 5012782 h 5012782"/>
              <a:gd name="connsiteX3" fmla="*/ 0 w 8629414"/>
              <a:gd name="connsiteY3" fmla="*/ 5012782 h 5012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9414" h="5012782">
                <a:moveTo>
                  <a:pt x="0" y="0"/>
                </a:moveTo>
                <a:lnTo>
                  <a:pt x="8629414" y="0"/>
                </a:lnTo>
                <a:lnTo>
                  <a:pt x="8629414" y="5012782"/>
                </a:lnTo>
                <a:lnTo>
                  <a:pt x="0" y="501278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9939C-B193-42F4-9B99-82291E39D77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EAD84-77F6-4D6E-A09A-B0B44D85BB2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9753928" cy="6857999"/>
          </a:xfrm>
          <a:custGeom>
            <a:avLst/>
            <a:gdLst>
              <a:gd name="connsiteX0" fmla="*/ 0 w 9753928"/>
              <a:gd name="connsiteY0" fmla="*/ 4534222 h 6857999"/>
              <a:gd name="connsiteX1" fmla="*/ 2298767 w 9753928"/>
              <a:gd name="connsiteY1" fmla="*/ 6857999 h 6857999"/>
              <a:gd name="connsiteX2" fmla="*/ 0 w 9753928"/>
              <a:gd name="connsiteY2" fmla="*/ 6857999 h 6857999"/>
              <a:gd name="connsiteX3" fmla="*/ 6904115 w 9753928"/>
              <a:gd name="connsiteY3" fmla="*/ 3976920 h 6857999"/>
              <a:gd name="connsiteX4" fmla="*/ 9753928 w 9753928"/>
              <a:gd name="connsiteY4" fmla="*/ 6857999 h 6857999"/>
              <a:gd name="connsiteX5" fmla="*/ 6090441 w 9753928"/>
              <a:gd name="connsiteY5" fmla="*/ 6857999 h 6857999"/>
              <a:gd name="connsiteX6" fmla="*/ 5071980 w 9753928"/>
              <a:gd name="connsiteY6" fmla="*/ 5827814 h 6857999"/>
              <a:gd name="connsiteX7" fmla="*/ 0 w 9753928"/>
              <a:gd name="connsiteY7" fmla="*/ 765214 h 6857999"/>
              <a:gd name="connsiteX8" fmla="*/ 6026347 w 9753928"/>
              <a:gd name="connsiteY8" fmla="*/ 6857999 h 6857999"/>
              <a:gd name="connsiteX9" fmla="*/ 2362861 w 9753928"/>
              <a:gd name="connsiteY9" fmla="*/ 6857999 h 6857999"/>
              <a:gd name="connsiteX10" fmla="*/ 0 w 9753928"/>
              <a:gd name="connsiteY10" fmla="*/ 4468565 h 6857999"/>
              <a:gd name="connsiteX11" fmla="*/ 0 w 9753928"/>
              <a:gd name="connsiteY11" fmla="*/ 0 h 6857999"/>
              <a:gd name="connsiteX12" fmla="*/ 2970967 w 9753928"/>
              <a:gd name="connsiteY12" fmla="*/ 0 h 6857999"/>
              <a:gd name="connsiteX13" fmla="*/ 4831239 w 9753928"/>
              <a:gd name="connsiteY13" fmla="*/ 1881378 h 6857999"/>
              <a:gd name="connsiteX14" fmla="*/ 2999106 w 9753928"/>
              <a:gd name="connsiteY14" fmla="*/ 3732271 h 6857999"/>
              <a:gd name="connsiteX15" fmla="*/ 0 w 9753928"/>
              <a:gd name="connsiteY15" fmla="*/ 70033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753928" h="6857999">
                <a:moveTo>
                  <a:pt x="0" y="4534222"/>
                </a:moveTo>
                <a:lnTo>
                  <a:pt x="2298767" y="6857999"/>
                </a:lnTo>
                <a:lnTo>
                  <a:pt x="0" y="6857999"/>
                </a:lnTo>
                <a:close/>
                <a:moveTo>
                  <a:pt x="6904115" y="3976920"/>
                </a:moveTo>
                <a:lnTo>
                  <a:pt x="9753928" y="6857999"/>
                </a:lnTo>
                <a:lnTo>
                  <a:pt x="6090441" y="6857999"/>
                </a:lnTo>
                <a:lnTo>
                  <a:pt x="5071980" y="5827814"/>
                </a:lnTo>
                <a:close/>
                <a:moveTo>
                  <a:pt x="0" y="765214"/>
                </a:moveTo>
                <a:lnTo>
                  <a:pt x="6026347" y="6857999"/>
                </a:lnTo>
                <a:lnTo>
                  <a:pt x="2362861" y="6857999"/>
                </a:lnTo>
                <a:lnTo>
                  <a:pt x="0" y="4468565"/>
                </a:lnTo>
                <a:close/>
                <a:moveTo>
                  <a:pt x="0" y="0"/>
                </a:moveTo>
                <a:lnTo>
                  <a:pt x="2970967" y="0"/>
                </a:lnTo>
                <a:lnTo>
                  <a:pt x="4831239" y="1881378"/>
                </a:lnTo>
                <a:lnTo>
                  <a:pt x="2999106" y="3732271"/>
                </a:lnTo>
                <a:lnTo>
                  <a:pt x="0" y="700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1366854"/>
            <a:ext cx="6390038" cy="5491147"/>
          </a:xfrm>
          <a:custGeom>
            <a:avLst/>
            <a:gdLst>
              <a:gd name="connsiteX0" fmla="*/ 5314201 w 6390038"/>
              <a:gd name="connsiteY0" fmla="*/ 2167118 h 5491147"/>
              <a:gd name="connsiteX1" fmla="*/ 6390038 w 6390038"/>
              <a:gd name="connsiteY1" fmla="*/ 3254537 h 5491147"/>
              <a:gd name="connsiteX2" fmla="*/ 4177879 w 6390038"/>
              <a:gd name="connsiteY2" fmla="*/ 5491147 h 5491147"/>
              <a:gd name="connsiteX3" fmla="*/ 2026847 w 6390038"/>
              <a:gd name="connsiteY3" fmla="*/ 5491147 h 5491147"/>
              <a:gd name="connsiteX4" fmla="*/ 5139828 w 6390038"/>
              <a:gd name="connsiteY4" fmla="*/ 147992 h 5491147"/>
              <a:gd name="connsiteX5" fmla="*/ 6215665 w 6390038"/>
              <a:gd name="connsiteY5" fmla="*/ 1235412 h 5491147"/>
              <a:gd name="connsiteX6" fmla="*/ 2006258 w 6390038"/>
              <a:gd name="connsiteY6" fmla="*/ 5491147 h 5491147"/>
              <a:gd name="connsiteX7" fmla="*/ 1 w 6390038"/>
              <a:gd name="connsiteY7" fmla="*/ 5491147 h 5491147"/>
              <a:gd name="connsiteX8" fmla="*/ 1 w 6390038"/>
              <a:gd name="connsiteY8" fmla="*/ 5345086 h 5491147"/>
              <a:gd name="connsiteX9" fmla="*/ 929776 w 6390038"/>
              <a:gd name="connsiteY9" fmla="*/ 11582 h 5491147"/>
              <a:gd name="connsiteX10" fmla="*/ 2006258 w 6390038"/>
              <a:gd name="connsiteY10" fmla="*/ 1099002 h 5491147"/>
              <a:gd name="connsiteX11" fmla="*/ 0 w 6390038"/>
              <a:gd name="connsiteY11" fmla="*/ 3126492 h 5491147"/>
              <a:gd name="connsiteX12" fmla="*/ 0 w 6390038"/>
              <a:gd name="connsiteY12" fmla="*/ 951653 h 5491147"/>
              <a:gd name="connsiteX13" fmla="*/ 3112980 w 6390038"/>
              <a:gd name="connsiteY13" fmla="*/ 0 h 5491147"/>
              <a:gd name="connsiteX14" fmla="*/ 4188818 w 6390038"/>
              <a:gd name="connsiteY14" fmla="*/ 1087420 h 5491147"/>
              <a:gd name="connsiteX15" fmla="*/ 0 w 6390038"/>
              <a:gd name="connsiteY15" fmla="*/ 5323852 h 5491147"/>
              <a:gd name="connsiteX16" fmla="*/ 0 w 6390038"/>
              <a:gd name="connsiteY16" fmla="*/ 3147726 h 5491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390038" h="5491147">
                <a:moveTo>
                  <a:pt x="5314201" y="2167118"/>
                </a:moveTo>
                <a:lnTo>
                  <a:pt x="6390038" y="3254537"/>
                </a:lnTo>
                <a:lnTo>
                  <a:pt x="4177879" y="5491147"/>
                </a:lnTo>
                <a:lnTo>
                  <a:pt x="2026847" y="5491147"/>
                </a:lnTo>
                <a:close/>
                <a:moveTo>
                  <a:pt x="5139828" y="147992"/>
                </a:moveTo>
                <a:lnTo>
                  <a:pt x="6215665" y="1235412"/>
                </a:lnTo>
                <a:lnTo>
                  <a:pt x="2006258" y="5491147"/>
                </a:lnTo>
                <a:lnTo>
                  <a:pt x="1" y="5491147"/>
                </a:lnTo>
                <a:lnTo>
                  <a:pt x="1" y="5345086"/>
                </a:lnTo>
                <a:close/>
                <a:moveTo>
                  <a:pt x="929776" y="11582"/>
                </a:moveTo>
                <a:lnTo>
                  <a:pt x="2006258" y="1099002"/>
                </a:lnTo>
                <a:lnTo>
                  <a:pt x="0" y="3126492"/>
                </a:lnTo>
                <a:lnTo>
                  <a:pt x="0" y="951653"/>
                </a:lnTo>
                <a:close/>
                <a:moveTo>
                  <a:pt x="3112980" y="0"/>
                </a:moveTo>
                <a:lnTo>
                  <a:pt x="4188818" y="1087420"/>
                </a:lnTo>
                <a:lnTo>
                  <a:pt x="0" y="5323852"/>
                </a:lnTo>
                <a:lnTo>
                  <a:pt x="0" y="314772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" y="-8132"/>
            <a:ext cx="6083351" cy="6859270"/>
          </a:xfrm>
          <a:custGeom>
            <a:avLst/>
            <a:gdLst>
              <a:gd name="connsiteX0" fmla="*/ 0 w 6083351"/>
              <a:gd name="connsiteY0" fmla="*/ 0 h 6859270"/>
              <a:gd name="connsiteX1" fmla="*/ 4464999 w 6083351"/>
              <a:gd name="connsiteY1" fmla="*/ 0 h 6859270"/>
              <a:gd name="connsiteX2" fmla="*/ 4472310 w 6083351"/>
              <a:gd name="connsiteY2" fmla="*/ 5746 h 6859270"/>
              <a:gd name="connsiteX3" fmla="*/ 6083351 w 6083351"/>
              <a:gd name="connsiteY3" fmla="*/ 3422779 h 6859270"/>
              <a:gd name="connsiteX4" fmla="*/ 4472310 w 6083351"/>
              <a:gd name="connsiteY4" fmla="*/ 6839811 h 6859270"/>
              <a:gd name="connsiteX5" fmla="*/ 4447555 w 6083351"/>
              <a:gd name="connsiteY5" fmla="*/ 6859270 h 6859270"/>
              <a:gd name="connsiteX6" fmla="*/ 0 w 6083351"/>
              <a:gd name="connsiteY6" fmla="*/ 6859270 h 6859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3351" h="6859270">
                <a:moveTo>
                  <a:pt x="0" y="0"/>
                </a:moveTo>
                <a:lnTo>
                  <a:pt x="4464999" y="0"/>
                </a:lnTo>
                <a:lnTo>
                  <a:pt x="4472310" y="5746"/>
                </a:lnTo>
                <a:cubicBezTo>
                  <a:pt x="5456213" y="817948"/>
                  <a:pt x="6083351" y="2047106"/>
                  <a:pt x="6083351" y="3422779"/>
                </a:cubicBezTo>
                <a:cubicBezTo>
                  <a:pt x="6083351" y="4798451"/>
                  <a:pt x="5456213" y="6027610"/>
                  <a:pt x="4472310" y="6839811"/>
                </a:cubicBezTo>
                <a:lnTo>
                  <a:pt x="4447555" y="6859270"/>
                </a:lnTo>
                <a:lnTo>
                  <a:pt x="0" y="685927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2836"/>
            <a:ext cx="10515600" cy="421088"/>
          </a:xfrm>
          <a:prstGeom prst="rect">
            <a:avLst/>
          </a:prstGeom>
        </p:spPr>
        <p:txBody>
          <a:bodyPr/>
          <a:lstStyle>
            <a:lvl1pPr>
              <a:defRPr sz="2800" b="1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838200" y="804573"/>
            <a:ext cx="10515600" cy="398366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accent1"/>
                </a:solidFill>
                <a:latin typeface="inpin heiti" charset="-122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9939C-B193-42F4-9B99-82291E39D77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EAD84-77F6-4D6E-A09A-B0B44D85BB2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9939C-B193-42F4-9B99-82291E39D77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EAD84-77F6-4D6E-A09A-B0B44D85BB2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9939C-B193-42F4-9B99-82291E39D77A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EAD84-77F6-4D6E-A09A-B0B44D85BB2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9939C-B193-42F4-9B99-82291E39D77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EAD84-77F6-4D6E-A09A-B0B44D85BB2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9939C-B193-42F4-9B99-82291E39D77A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EAD84-77F6-4D6E-A09A-B0B44D85BB2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9939C-B193-42F4-9B99-82291E39D77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EAD84-77F6-4D6E-A09A-B0B44D85BB2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9939C-B193-42F4-9B99-82291E39D77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EAD84-77F6-4D6E-A09A-B0B44D85BB2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4" Type="http://schemas.openxmlformats.org/officeDocument/2006/relationships/theme" Target="../theme/theme1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fld id="{9679939C-B193-42F4-9B99-82291E39D77A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fld id="{786EAD84-77F6-4D6E-A09A-B0B44D85BB22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inpin heiti" charset="-122"/>
          <a:ea typeface="inpin heiti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17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tags" Target="../tags/tag22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17.xml"/><Relationship Id="rId3" Type="http://schemas.openxmlformats.org/officeDocument/2006/relationships/image" Target="../media/image4.png"/><Relationship Id="rId2" Type="http://schemas.openxmlformats.org/officeDocument/2006/relationships/tags" Target="../tags/tag24.xml"/><Relationship Id="rId1" Type="http://schemas.openxmlformats.org/officeDocument/2006/relationships/tags" Target="../tags/tag23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17.xml"/><Relationship Id="rId2" Type="http://schemas.openxmlformats.org/officeDocument/2006/relationships/image" Target="../media/image16.png"/><Relationship Id="rId1" Type="http://schemas.openxmlformats.org/officeDocument/2006/relationships/tags" Target="../tags/tag25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17.xml"/><Relationship Id="rId2" Type="http://schemas.openxmlformats.org/officeDocument/2006/relationships/image" Target="../media/image17.png"/><Relationship Id="rId1" Type="http://schemas.openxmlformats.org/officeDocument/2006/relationships/tags" Target="../tags/tag26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17.xml"/><Relationship Id="rId2" Type="http://schemas.openxmlformats.org/officeDocument/2006/relationships/image" Target="../media/image18.png"/><Relationship Id="rId1" Type="http://schemas.openxmlformats.org/officeDocument/2006/relationships/tags" Target="../tags/tag27.xml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17.xml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tags" Target="../tags/tag28.xml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17.xml"/><Relationship Id="rId3" Type="http://schemas.openxmlformats.org/officeDocument/2006/relationships/image" Target="../media/image22.png"/><Relationship Id="rId2" Type="http://schemas.openxmlformats.org/officeDocument/2006/relationships/tags" Target="../tags/tag29.xml"/><Relationship Id="rId1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17.xml"/><Relationship Id="rId3" Type="http://schemas.openxmlformats.org/officeDocument/2006/relationships/image" Target="../media/image4.png"/><Relationship Id="rId2" Type="http://schemas.openxmlformats.org/officeDocument/2006/relationships/tags" Target="../tags/tag31.xml"/><Relationship Id="rId1" Type="http://schemas.openxmlformats.org/officeDocument/2006/relationships/tags" Target="../tags/tag30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17.xml"/><Relationship Id="rId2" Type="http://schemas.openxmlformats.org/officeDocument/2006/relationships/image" Target="../media/image23.png"/><Relationship Id="rId1" Type="http://schemas.openxmlformats.org/officeDocument/2006/relationships/tags" Target="../tags/tag32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9.xml"/><Relationship Id="rId3" Type="http://schemas.openxmlformats.org/officeDocument/2006/relationships/slideLayout" Target="../slideLayouts/slideLayout17.xml"/><Relationship Id="rId2" Type="http://schemas.openxmlformats.org/officeDocument/2006/relationships/image" Target="../media/image24.png"/><Relationship Id="rId1" Type="http://schemas.openxmlformats.org/officeDocument/2006/relationships/tags" Target="../tags/tag33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4" Type="http://schemas.openxmlformats.org/officeDocument/2006/relationships/notesSlide" Target="../notesSlides/notesSlide2.xml"/><Relationship Id="rId13" Type="http://schemas.openxmlformats.org/officeDocument/2006/relationships/slideLayout" Target="../slideLayouts/slideLayout7.xml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0.xml"/><Relationship Id="rId3" Type="http://schemas.openxmlformats.org/officeDocument/2006/relationships/slideLayout" Target="../slideLayouts/slideLayout17.xml"/><Relationship Id="rId2" Type="http://schemas.openxmlformats.org/officeDocument/2006/relationships/image" Target="../media/image25.png"/><Relationship Id="rId1" Type="http://schemas.openxmlformats.org/officeDocument/2006/relationships/tags" Target="../tags/tag34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1.xml"/><Relationship Id="rId3" Type="http://schemas.openxmlformats.org/officeDocument/2006/relationships/slideLayout" Target="../slideLayouts/slideLayout17.xml"/><Relationship Id="rId2" Type="http://schemas.openxmlformats.org/officeDocument/2006/relationships/image" Target="../media/image26.png"/><Relationship Id="rId1" Type="http://schemas.openxmlformats.org/officeDocument/2006/relationships/tags" Target="../tags/tag35.xm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2.xml"/><Relationship Id="rId3" Type="http://schemas.openxmlformats.org/officeDocument/2006/relationships/slideLayout" Target="../slideLayouts/slideLayout17.xml"/><Relationship Id="rId2" Type="http://schemas.openxmlformats.org/officeDocument/2006/relationships/image" Target="../media/image27.png"/><Relationship Id="rId1" Type="http://schemas.openxmlformats.org/officeDocument/2006/relationships/tags" Target="../tags/tag36.xml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3.xml"/><Relationship Id="rId3" Type="http://schemas.openxmlformats.org/officeDocument/2006/relationships/slideLayout" Target="../slideLayouts/slideLayout17.xml"/><Relationship Id="rId2" Type="http://schemas.openxmlformats.org/officeDocument/2006/relationships/image" Target="../media/image28.png"/><Relationship Id="rId1" Type="http://schemas.openxmlformats.org/officeDocument/2006/relationships/tags" Target="../tags/tag37.xml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image" Target="../media/image36.png"/><Relationship Id="rId8" Type="http://schemas.openxmlformats.org/officeDocument/2006/relationships/image" Target="../media/image35.png"/><Relationship Id="rId7" Type="http://schemas.openxmlformats.org/officeDocument/2006/relationships/image" Target="../media/image34.png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2" Type="http://schemas.openxmlformats.org/officeDocument/2006/relationships/notesSlide" Target="../notesSlides/notesSlide24.xml"/><Relationship Id="rId11" Type="http://schemas.openxmlformats.org/officeDocument/2006/relationships/slideLayout" Target="../slideLayouts/slideLayout17.xml"/><Relationship Id="rId10" Type="http://schemas.openxmlformats.org/officeDocument/2006/relationships/image" Target="../media/image37.png"/><Relationship Id="rId1" Type="http://schemas.openxmlformats.org/officeDocument/2006/relationships/tags" Target="../tags/tag38.xml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5.xml"/><Relationship Id="rId3" Type="http://schemas.openxmlformats.org/officeDocument/2006/relationships/slideLayout" Target="../slideLayouts/slideLayout17.xml"/><Relationship Id="rId2" Type="http://schemas.openxmlformats.org/officeDocument/2006/relationships/image" Target="../media/image38.png"/><Relationship Id="rId1" Type="http://schemas.openxmlformats.org/officeDocument/2006/relationships/tags" Target="../tags/tag39.xml"/></Relationships>
</file>

<file path=ppt/slides/_rels/slide2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6.xml"/><Relationship Id="rId4" Type="http://schemas.openxmlformats.org/officeDocument/2006/relationships/slideLayout" Target="../slideLayouts/slideLayout17.xml"/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tags" Target="../tags/tag40.xml"/></Relationships>
</file>

<file path=ppt/slides/_rels/slide2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7.xml"/><Relationship Id="rId4" Type="http://schemas.openxmlformats.org/officeDocument/2006/relationships/slideLayout" Target="../slideLayouts/slideLayout17.xml"/><Relationship Id="rId3" Type="http://schemas.openxmlformats.org/officeDocument/2006/relationships/image" Target="../media/image4.png"/><Relationship Id="rId2" Type="http://schemas.openxmlformats.org/officeDocument/2006/relationships/tags" Target="../tags/tag42.xml"/><Relationship Id="rId1" Type="http://schemas.openxmlformats.org/officeDocument/2006/relationships/tags" Target="../tags/tag4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8.xml"/><Relationship Id="rId7" Type="http://schemas.openxmlformats.org/officeDocument/2006/relationships/slideLayout" Target="../slideLayouts/slideLayout1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tags" Target="../tags/tag4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44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7.xml"/><Relationship Id="rId3" Type="http://schemas.openxmlformats.org/officeDocument/2006/relationships/image" Target="../media/image4.png"/><Relationship Id="rId2" Type="http://schemas.openxmlformats.org/officeDocument/2006/relationships/tags" Target="../tags/tag16.xml"/><Relationship Id="rId1" Type="http://schemas.openxmlformats.org/officeDocument/2006/relationships/tags" Target="../tags/tag15.xml"/></Relationships>
</file>

<file path=ppt/slides/_rels/slide3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0.xml"/><Relationship Id="rId4" Type="http://schemas.openxmlformats.org/officeDocument/2006/relationships/slideLayout" Target="../slideLayouts/slideLayout17.xml"/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tags" Target="../tags/tag45.xml"/></Relationships>
</file>

<file path=ppt/slides/_rels/slide3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1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0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7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tags" Target="../tags/tag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8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7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17.xml"/><Relationship Id="rId2" Type="http://schemas.openxmlformats.org/officeDocument/2006/relationships/image" Target="../media/image10.png"/><Relationship Id="rId1" Type="http://schemas.openxmlformats.org/officeDocument/2006/relationships/tags" Target="../tags/tag19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7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tags" Target="../tags/tag20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17.xml"/><Relationship Id="rId2" Type="http://schemas.openxmlformats.org/officeDocument/2006/relationships/image" Target="../media/image13.png"/><Relationship Id="rId1" Type="http://schemas.openxmlformats.org/officeDocument/2006/relationships/tags" Target="../tags/tag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 descr="背景图案&#10;&#10;描述已自动生成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" y="0"/>
            <a:ext cx="12187938" cy="6858000"/>
          </a:xfrm>
          <a:prstGeom prst="rect">
            <a:avLst/>
          </a:prstGeom>
        </p:spPr>
      </p:pic>
      <p:sp>
        <p:nvSpPr>
          <p:cNvPr id="4" name="e7d195523061f1c0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 hidden="1"/>
          <p:cNvSpPr txBox="1"/>
          <p:nvPr/>
        </p:nvSpPr>
        <p:spPr>
          <a:xfrm>
            <a:off x="-355600" y="-550922"/>
            <a:ext cx="204223" cy="5724644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pPr algn="ctr"/>
            <a:r>
              <a:rPr lang="en-US" altLang="zh-CN" sz="100" dirty="0">
                <a:latin typeface="inpin heiti" charset="-122"/>
                <a:ea typeface="inpin heiti" charset="-122"/>
              </a:rPr>
              <a:t>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</a:t>
            </a:r>
            <a:endParaRPr lang="zh-CN" altLang="en-US" sz="100" dirty="0">
              <a:latin typeface="inpin heiti" charset="-122"/>
              <a:ea typeface="inpin heiti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254125" y="2197100"/>
            <a:ext cx="9832340" cy="2400935"/>
            <a:chOff x="1889" y="2932"/>
            <a:chExt cx="15484" cy="3781"/>
          </a:xfrm>
        </p:grpSpPr>
        <p:sp>
          <p:nvSpPr>
            <p:cNvPr id="6" name="PA_库_文本框 6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/>
            <p:cNvSpPr txBox="1"/>
            <p:nvPr>
              <p:custDataLst>
                <p:tags r:id="rId2"/>
              </p:custDataLst>
            </p:nvPr>
          </p:nvSpPr>
          <p:spPr>
            <a:xfrm>
              <a:off x="8652" y="5988"/>
              <a:ext cx="1728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lt"/>
                </a:rPr>
                <a:t>武建东</a:t>
              </a:r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+mn-lt"/>
              </a:endParaRPr>
            </a:p>
          </p:txBody>
        </p:sp>
        <p:sp>
          <p:nvSpPr>
            <p:cNvPr id="7" name="PA_库_文本框 6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/>
            <p:cNvSpPr txBox="1"/>
            <p:nvPr>
              <p:custDataLst>
                <p:tags r:id="rId3"/>
              </p:custDataLst>
            </p:nvPr>
          </p:nvSpPr>
          <p:spPr>
            <a:xfrm>
              <a:off x="1889" y="2932"/>
              <a:ext cx="15484" cy="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5000" b="1" dirty="0">
                  <a:solidFill>
                    <a:srgbClr val="14195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lt"/>
                </a:rPr>
                <a:t>以云为窗：如何构建具有韧性的 ShardingSphere</a:t>
              </a:r>
              <a:endParaRPr lang="zh-CN" altLang="en-US" sz="5000" b="1" dirty="0">
                <a:solidFill>
                  <a:srgbClr val="14195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lt"/>
              </a:endParaRPr>
            </a:p>
          </p:txBody>
        </p:sp>
      </p:grpSp>
      <p:sp>
        <p:nvSpPr>
          <p:cNvPr id="12" name="流程图: 联系 11"/>
          <p:cNvSpPr/>
          <p:nvPr/>
        </p:nvSpPr>
        <p:spPr>
          <a:xfrm>
            <a:off x="4868545" y="4359275"/>
            <a:ext cx="464820" cy="18000"/>
          </a:xfrm>
          <a:prstGeom prst="flowChartConnector">
            <a:avLst/>
          </a:prstGeom>
          <a:solidFill>
            <a:srgbClr val="1419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流程图: 联系 13"/>
          <p:cNvSpPr/>
          <p:nvPr>
            <p:custDataLst>
              <p:tags r:id="rId4"/>
            </p:custDataLst>
          </p:nvPr>
        </p:nvSpPr>
        <p:spPr>
          <a:xfrm>
            <a:off x="6797069" y="4358640"/>
            <a:ext cx="464820" cy="18000"/>
          </a:xfrm>
          <a:prstGeom prst="flowChartConnector">
            <a:avLst/>
          </a:prstGeom>
          <a:solidFill>
            <a:srgbClr val="1419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4" name="图片 23" descr="形状&#10;&#10;中度可信度描述已自动生成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619" y="258955"/>
            <a:ext cx="3239982" cy="6554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7d195523061f1c0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 hidden="1"/>
          <p:cNvSpPr txBox="1"/>
          <p:nvPr/>
        </p:nvSpPr>
        <p:spPr>
          <a:xfrm>
            <a:off x="-355600" y="-550922"/>
            <a:ext cx="204223" cy="5724644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pPr algn="ctr"/>
            <a:r>
              <a:rPr lang="en-US" altLang="zh-CN" sz="100" dirty="0">
                <a:latin typeface="inpin heiti" charset="-122"/>
                <a:ea typeface="inpin heiti" charset="-122"/>
              </a:rPr>
              <a:t>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</a:t>
            </a:r>
            <a:endParaRPr lang="zh-CN" altLang="en-US" sz="100" dirty="0">
              <a:latin typeface="inpin heiti" charset="-122"/>
              <a:ea typeface="inpin heiti" charset="-122"/>
            </a:endParaRPr>
          </a:p>
        </p:txBody>
      </p:sp>
      <p:sp>
        <p:nvSpPr>
          <p:cNvPr id="3" name="PA_库_文本框 6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/>
          <p:cNvSpPr txBox="1"/>
          <p:nvPr>
            <p:custDataLst>
              <p:tags r:id="rId1"/>
            </p:custDataLst>
          </p:nvPr>
        </p:nvSpPr>
        <p:spPr>
          <a:xfrm>
            <a:off x="968256" y="408485"/>
            <a:ext cx="84577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 spc="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混沌工程</a:t>
            </a:r>
            <a:endParaRPr lang="zh-CN" altLang="en-US" sz="2400" b="1" spc="3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2150" y="-8890"/>
            <a:ext cx="5149850" cy="6858000"/>
          </a:xfrm>
          <a:prstGeom prst="rect">
            <a:avLst/>
          </a:prstGeom>
        </p:spPr>
      </p:pic>
      <p:sp>
        <p:nvSpPr>
          <p:cNvPr id="5" name="矩形 14"/>
          <p:cNvSpPr/>
          <p:nvPr/>
        </p:nvSpPr>
        <p:spPr>
          <a:xfrm>
            <a:off x="697865" y="6560820"/>
            <a:ext cx="5852160" cy="245110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lang="en-US" altLang="zh-CN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https://github.com/apache/shardingsphere-on-cloud/tree/main/grafana</a:t>
            </a:r>
            <a:endParaRPr lang="en-US" altLang="zh-CN" sz="1000" i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715" y="923925"/>
            <a:ext cx="4965065" cy="5581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e7d195523061f1c0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 hidden="1"/>
          <p:cNvSpPr txBox="1"/>
          <p:nvPr/>
        </p:nvSpPr>
        <p:spPr>
          <a:xfrm>
            <a:off x="-355600" y="-550922"/>
            <a:ext cx="204223" cy="5724644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pPr algn="ctr"/>
            <a:r>
              <a:rPr lang="en-US" altLang="zh-CN" sz="100" dirty="0">
                <a:latin typeface="inpin heiti" charset="-122"/>
                <a:ea typeface="inpin heiti" charset="-122"/>
              </a:rPr>
              <a:t>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</a:t>
            </a:r>
            <a:endParaRPr lang="zh-CN" altLang="en-US" sz="100" dirty="0">
              <a:latin typeface="inpin heiti" charset="-122"/>
              <a:ea typeface="inpin heiti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5331999" y="2036696"/>
            <a:ext cx="3884528" cy="1974955"/>
            <a:chOff x="5504186" y="804147"/>
            <a:chExt cx="3884528" cy="1974955"/>
          </a:xfrm>
        </p:grpSpPr>
        <p:sp>
          <p:nvSpPr>
            <p:cNvPr id="8" name="PA_库_文本框 6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/>
            <p:cNvSpPr txBox="1"/>
            <p:nvPr>
              <p:custDataLst>
                <p:tags r:id="rId1"/>
              </p:custDataLst>
            </p:nvPr>
          </p:nvSpPr>
          <p:spPr>
            <a:xfrm>
              <a:off x="5505689" y="2072347"/>
              <a:ext cx="3883025" cy="7067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+mn-lt"/>
                </a:rPr>
                <a:t>Chaos on AWS</a:t>
              </a:r>
              <a:endParaRPr lang="en-US" altLang="zh-CN" sz="40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lt"/>
              </a:endParaRPr>
            </a:p>
          </p:txBody>
        </p:sp>
        <p:sp>
          <p:nvSpPr>
            <p:cNvPr id="10" name="PA_库_文本框 6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/>
            <p:cNvSpPr txBox="1"/>
            <p:nvPr>
              <p:custDataLst>
                <p:tags r:id="rId2"/>
              </p:custDataLst>
            </p:nvPr>
          </p:nvSpPr>
          <p:spPr>
            <a:xfrm>
              <a:off x="5504186" y="804147"/>
              <a:ext cx="1136650" cy="10147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60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+mn-lt"/>
                </a:rPr>
                <a:t>02</a:t>
              </a:r>
              <a:endParaRPr lang="en-US" altLang="zh-CN" sz="60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lt"/>
              </a:endParaRPr>
            </a:p>
          </p:txBody>
        </p:sp>
        <p:sp>
          <p:nvSpPr>
            <p:cNvPr id="11" name="圆角矩形 10"/>
            <p:cNvSpPr/>
            <p:nvPr/>
          </p:nvSpPr>
          <p:spPr>
            <a:xfrm>
              <a:off x="5837573" y="1819810"/>
              <a:ext cx="469875" cy="62280"/>
            </a:xfrm>
            <a:prstGeom prst="roundRect">
              <a:avLst/>
            </a:prstGeom>
            <a:solidFill>
              <a:srgbClr val="F84C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pic>
        <p:nvPicPr>
          <p:cNvPr id="13" name="图片 12" descr="卡通人物&#10;&#10;中度可信度描述已自动生成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53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7d195523061f1c0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 hidden="1"/>
          <p:cNvSpPr txBox="1"/>
          <p:nvPr/>
        </p:nvSpPr>
        <p:spPr>
          <a:xfrm>
            <a:off x="-355600" y="-550922"/>
            <a:ext cx="204223" cy="5724644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pPr algn="ctr"/>
            <a:r>
              <a:rPr lang="en-US" altLang="zh-CN" sz="100" dirty="0">
                <a:latin typeface="inpin heiti" charset="-122"/>
                <a:ea typeface="inpin heiti" charset="-122"/>
              </a:rPr>
              <a:t>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</a:t>
            </a:r>
            <a:endParaRPr lang="zh-CN" altLang="en-US" sz="100" dirty="0">
              <a:latin typeface="inpin heiti" charset="-122"/>
              <a:ea typeface="inpin heiti" charset="-122"/>
            </a:endParaRPr>
          </a:p>
        </p:txBody>
      </p:sp>
      <p:sp>
        <p:nvSpPr>
          <p:cNvPr id="14" name="PA_库_文本框 6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/>
          <p:cNvSpPr txBox="1"/>
          <p:nvPr>
            <p:custDataLst>
              <p:tags r:id="rId1"/>
            </p:custDataLst>
          </p:nvPr>
        </p:nvSpPr>
        <p:spPr>
          <a:xfrm>
            <a:off x="1014611" y="408485"/>
            <a:ext cx="84577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spc="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Chaos on AWS</a:t>
            </a:r>
            <a:endParaRPr lang="en-US" altLang="zh-CN" sz="2400" b="1" spc="3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6" name="矩形 14"/>
          <p:cNvSpPr/>
          <p:nvPr/>
        </p:nvSpPr>
        <p:spPr>
          <a:xfrm>
            <a:off x="583565" y="1031240"/>
            <a:ext cx="11341735" cy="1076325"/>
          </a:xfrm>
          <a:prstGeom prst="rect">
            <a:avLst/>
          </a:prstGeom>
        </p:spPr>
        <p:txBody>
          <a:bodyPr wrap="square">
            <a:spAutoFit/>
          </a:bodyPr>
          <a:p>
            <a:pPr indent="0">
              <a:buFont typeface="Arial" panose="020B0604020202020204" pitchFamily="34" charset="0"/>
              <a:buNone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基础设施即代码使用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DevOps 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方法，通过一个描述性的模型来定义和部署基础设施，比如网络、虚机、负载均衡器等。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>
              <a:buFont typeface="Arial" panose="020B0604020202020204" pitchFamily="34" charset="0"/>
              <a:buNone/>
            </a:pP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这样的模型被写在文本中，即可像代码一样具有版本，并且相同的模型可以多次重复部署，这使得基础设施即代码成为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DevOps 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CICD 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的关键实践。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14"/>
          <p:cNvSpPr/>
          <p:nvPr/>
        </p:nvSpPr>
        <p:spPr>
          <a:xfrm>
            <a:off x="3328670" y="5485130"/>
            <a:ext cx="5852160" cy="245110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lang="en-US" altLang="zh-CN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https://www.atlassian.com/microservices/cloud-computing/infrastructure-as-code</a:t>
            </a:r>
            <a:endParaRPr lang="en-US" altLang="zh-CN" sz="1000" i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4940" y="3140710"/>
            <a:ext cx="7119620" cy="21005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7d195523061f1c0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 hidden="1"/>
          <p:cNvSpPr txBox="1"/>
          <p:nvPr/>
        </p:nvSpPr>
        <p:spPr>
          <a:xfrm>
            <a:off x="-355600" y="-550922"/>
            <a:ext cx="204223" cy="5724644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pPr algn="ctr"/>
            <a:r>
              <a:rPr lang="en-US" altLang="zh-CN" sz="100" dirty="0">
                <a:latin typeface="inpin heiti" charset="-122"/>
                <a:ea typeface="inpin heiti" charset="-122"/>
              </a:rPr>
              <a:t>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</a:t>
            </a:r>
            <a:endParaRPr lang="zh-CN" altLang="en-US" sz="100" dirty="0">
              <a:latin typeface="inpin heiti" charset="-122"/>
              <a:ea typeface="inpin heiti" charset="-122"/>
            </a:endParaRPr>
          </a:p>
        </p:txBody>
      </p:sp>
      <p:sp>
        <p:nvSpPr>
          <p:cNvPr id="14" name="PA_库_文本框 6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/>
          <p:cNvSpPr txBox="1"/>
          <p:nvPr>
            <p:custDataLst>
              <p:tags r:id="rId1"/>
            </p:custDataLst>
          </p:nvPr>
        </p:nvSpPr>
        <p:spPr>
          <a:xfrm>
            <a:off x="1014611" y="408485"/>
            <a:ext cx="84577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spc="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Chaos on AWS</a:t>
            </a:r>
            <a:endParaRPr lang="en-US" altLang="zh-CN" sz="2400" b="1" spc="3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6" name="矩形 14"/>
          <p:cNvSpPr/>
          <p:nvPr/>
        </p:nvSpPr>
        <p:spPr>
          <a:xfrm>
            <a:off x="612140" y="1321435"/>
            <a:ext cx="4407535" cy="3291840"/>
          </a:xfrm>
          <a:prstGeom prst="rect">
            <a:avLst/>
          </a:prstGeom>
        </p:spPr>
        <p:txBody>
          <a:bodyPr wrap="square">
            <a:spAutoFit/>
          </a:bodyPr>
          <a:p>
            <a:pPr indent="0">
              <a:buFont typeface="Arial" panose="020B0604020202020204" pitchFamily="34" charset="0"/>
              <a:buNone/>
            </a:pP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开始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AWS 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部署之前：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Region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Availability-Zone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VPC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、子网、安全组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NLB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、目标组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EC2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ASG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EKS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Route53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RDS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Instance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Cluster, Aurora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...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其他：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Graviton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S3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CloudWatch..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1750" y="1189355"/>
            <a:ext cx="7080250" cy="5371465"/>
          </a:xfrm>
          <a:prstGeom prst="rect">
            <a:avLst/>
          </a:prstGeom>
        </p:spPr>
      </p:pic>
      <p:sp>
        <p:nvSpPr>
          <p:cNvPr id="5" name="矩形 14"/>
          <p:cNvSpPr/>
          <p:nvPr/>
        </p:nvSpPr>
        <p:spPr>
          <a:xfrm>
            <a:off x="2586355" y="6473825"/>
            <a:ext cx="5852160" cy="245110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lang="en-US" altLang="zh-CN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https://github.com/apache/shardingsphere-on-cloud/tree/main/cloudformation</a:t>
            </a:r>
            <a:endParaRPr lang="en-US" altLang="zh-CN" sz="1000" i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7d195523061f1c0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 hidden="1"/>
          <p:cNvSpPr txBox="1"/>
          <p:nvPr/>
        </p:nvSpPr>
        <p:spPr>
          <a:xfrm>
            <a:off x="-355600" y="-550922"/>
            <a:ext cx="204223" cy="5724644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pPr algn="ctr"/>
            <a:r>
              <a:rPr lang="en-US" altLang="zh-CN" sz="100" dirty="0">
                <a:latin typeface="inpin heiti" charset="-122"/>
                <a:ea typeface="inpin heiti" charset="-122"/>
              </a:rPr>
              <a:t>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</a:t>
            </a:r>
            <a:endParaRPr lang="zh-CN" altLang="en-US" sz="100" dirty="0">
              <a:latin typeface="inpin heiti" charset="-122"/>
              <a:ea typeface="inpin heiti" charset="-122"/>
            </a:endParaRPr>
          </a:p>
        </p:txBody>
      </p:sp>
      <p:sp>
        <p:nvSpPr>
          <p:cNvPr id="14" name="PA_库_文本框 6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/>
          <p:cNvSpPr txBox="1"/>
          <p:nvPr>
            <p:custDataLst>
              <p:tags r:id="rId1"/>
            </p:custDataLst>
          </p:nvPr>
        </p:nvSpPr>
        <p:spPr>
          <a:xfrm>
            <a:off x="1014611" y="408485"/>
            <a:ext cx="84577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spc="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Chaos on AWS</a:t>
            </a:r>
            <a:endParaRPr lang="en-US" altLang="zh-CN" sz="2400" b="1" spc="3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Picture 2" descr="ss-on-aws-deploy.drawi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660" y="1567180"/>
            <a:ext cx="6628765" cy="4098925"/>
          </a:xfrm>
          <a:prstGeom prst="rect">
            <a:avLst/>
          </a:prstGeom>
        </p:spPr>
      </p:pic>
      <p:sp>
        <p:nvSpPr>
          <p:cNvPr id="16" name="矩形 14"/>
          <p:cNvSpPr/>
          <p:nvPr/>
        </p:nvSpPr>
        <p:spPr>
          <a:xfrm>
            <a:off x="7658100" y="1757680"/>
            <a:ext cx="4355465" cy="1814830"/>
          </a:xfrm>
          <a:prstGeom prst="rect">
            <a:avLst/>
          </a:prstGeom>
        </p:spPr>
        <p:txBody>
          <a:bodyPr wrap="square">
            <a:spAutoFit/>
          </a:bodyPr>
          <a:p>
            <a:pPr indent="0">
              <a:buFont typeface="Arial" panose="020B0604020202020204" pitchFamily="34" charset="0"/>
              <a:buNone/>
            </a:pP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CloudFormation Stack Template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部署架构和依赖通过代码进行描述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利用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VCS 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对基础设施版本化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通过配置变更集管理变更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通过控制器检查配置并定期修正以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实现声明式的配置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7d195523061f1c0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 hidden="1"/>
          <p:cNvSpPr txBox="1"/>
          <p:nvPr/>
        </p:nvSpPr>
        <p:spPr>
          <a:xfrm>
            <a:off x="-355600" y="-550922"/>
            <a:ext cx="204223" cy="5724644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pPr algn="ctr"/>
            <a:r>
              <a:rPr lang="en-US" altLang="zh-CN" sz="100" dirty="0">
                <a:latin typeface="inpin heiti" charset="-122"/>
                <a:ea typeface="inpin heiti" charset="-122"/>
              </a:rPr>
              <a:t>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</a:t>
            </a:r>
            <a:endParaRPr lang="zh-CN" altLang="en-US" sz="100" dirty="0">
              <a:latin typeface="inpin heiti" charset="-122"/>
              <a:ea typeface="inpin heiti" charset="-122"/>
            </a:endParaRPr>
          </a:p>
        </p:txBody>
      </p:sp>
      <p:sp>
        <p:nvSpPr>
          <p:cNvPr id="14" name="PA_库_文本框 6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/>
          <p:cNvSpPr txBox="1"/>
          <p:nvPr>
            <p:custDataLst>
              <p:tags r:id="rId1"/>
            </p:custDataLst>
          </p:nvPr>
        </p:nvSpPr>
        <p:spPr>
          <a:xfrm>
            <a:off x="1014611" y="408485"/>
            <a:ext cx="84577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spc="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Chaos on AWS</a:t>
            </a:r>
            <a:endParaRPr lang="en-US" altLang="zh-CN" sz="2400" b="1" spc="3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6" name="矩形 14"/>
          <p:cNvSpPr/>
          <p:nvPr/>
        </p:nvSpPr>
        <p:spPr>
          <a:xfrm>
            <a:off x="8663940" y="3067050"/>
            <a:ext cx="2614930" cy="1568450"/>
          </a:xfrm>
          <a:prstGeom prst="rect">
            <a:avLst/>
          </a:prstGeom>
        </p:spPr>
        <p:txBody>
          <a:bodyPr wrap="square">
            <a:spAutoFit/>
          </a:bodyPr>
          <a:p>
            <a:pPr indent="0">
              <a:buFont typeface="Arial" panose="020B0604020202020204" pitchFamily="34" charset="0"/>
              <a:buNone/>
            </a:pP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Terraform 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的优势：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可扩展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Provider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自动管理基础设施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基础设施即代码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无需重复开发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135" y="1496695"/>
            <a:ext cx="7408545" cy="40227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3940" y="1487805"/>
            <a:ext cx="2614930" cy="11468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2900" y="1673860"/>
            <a:ext cx="4946015" cy="4741545"/>
          </a:xfrm>
          <a:prstGeom prst="rect">
            <a:avLst/>
          </a:prstGeom>
        </p:spPr>
      </p:pic>
      <p:sp>
        <p:nvSpPr>
          <p:cNvPr id="2" name="e7d195523061f1c0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 hidden="1"/>
          <p:cNvSpPr txBox="1"/>
          <p:nvPr/>
        </p:nvSpPr>
        <p:spPr>
          <a:xfrm>
            <a:off x="-355600" y="-550922"/>
            <a:ext cx="204223" cy="5724644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pPr algn="ctr"/>
            <a:r>
              <a:rPr lang="en-US" altLang="zh-CN" sz="100" dirty="0">
                <a:latin typeface="inpin heiti" charset="-122"/>
                <a:ea typeface="inpin heiti" charset="-122"/>
              </a:rPr>
              <a:t>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</a:t>
            </a:r>
            <a:endParaRPr lang="zh-CN" altLang="en-US" sz="100" dirty="0">
              <a:latin typeface="inpin heiti" charset="-122"/>
              <a:ea typeface="inpin heiti" charset="-122"/>
            </a:endParaRPr>
          </a:p>
        </p:txBody>
      </p:sp>
      <p:sp>
        <p:nvSpPr>
          <p:cNvPr id="14" name="PA_库_文本框 6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/>
          <p:cNvSpPr txBox="1"/>
          <p:nvPr>
            <p:custDataLst>
              <p:tags r:id="rId2"/>
            </p:custDataLst>
          </p:nvPr>
        </p:nvSpPr>
        <p:spPr>
          <a:xfrm>
            <a:off x="1014611" y="408485"/>
            <a:ext cx="84577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spc="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Chaos on AWS</a:t>
            </a:r>
            <a:endParaRPr lang="en-US" altLang="zh-CN" sz="2400" b="1" spc="3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6" name="矩形 14"/>
          <p:cNvSpPr/>
          <p:nvPr/>
        </p:nvSpPr>
        <p:spPr>
          <a:xfrm>
            <a:off x="612140" y="1321435"/>
            <a:ext cx="8395970" cy="337185"/>
          </a:xfrm>
          <a:prstGeom prst="rect">
            <a:avLst/>
          </a:prstGeom>
        </p:spPr>
        <p:txBody>
          <a:bodyPr wrap="square">
            <a:spAutoFit/>
          </a:bodyPr>
          <a:p>
            <a:pPr indent="0">
              <a:buFont typeface="Arial" panose="020B0604020202020204" pitchFamily="34" charset="0"/>
              <a:buNone/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AWS Fault Injection Simulator 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AWS 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推出的面向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AWS 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工作负载的故障注入托管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服务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5950" y="2723515"/>
            <a:ext cx="7766050" cy="38665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e7d195523061f1c0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 hidden="1"/>
          <p:cNvSpPr txBox="1"/>
          <p:nvPr/>
        </p:nvSpPr>
        <p:spPr>
          <a:xfrm>
            <a:off x="-355600" y="-550922"/>
            <a:ext cx="204223" cy="5724644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pPr algn="ctr"/>
            <a:r>
              <a:rPr lang="en-US" altLang="zh-CN" sz="100" dirty="0">
                <a:latin typeface="inpin heiti" charset="-122"/>
                <a:ea typeface="inpin heiti" charset="-122"/>
              </a:rPr>
              <a:t>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</a:t>
            </a:r>
            <a:endParaRPr lang="zh-CN" altLang="en-US" sz="100" dirty="0">
              <a:latin typeface="inpin heiti" charset="-122"/>
              <a:ea typeface="inpin heiti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5331999" y="2036696"/>
            <a:ext cx="5439643" cy="1974955"/>
            <a:chOff x="5504186" y="804147"/>
            <a:chExt cx="5439643" cy="1974955"/>
          </a:xfrm>
        </p:grpSpPr>
        <p:sp>
          <p:nvSpPr>
            <p:cNvPr id="8" name="PA_库_文本框 6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/>
            <p:cNvSpPr txBox="1"/>
            <p:nvPr>
              <p:custDataLst>
                <p:tags r:id="rId1"/>
              </p:custDataLst>
            </p:nvPr>
          </p:nvSpPr>
          <p:spPr>
            <a:xfrm>
              <a:off x="5505689" y="2072347"/>
              <a:ext cx="5438140" cy="7067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+mn-lt"/>
                </a:rPr>
                <a:t>Chaos on Kubernetes</a:t>
              </a:r>
              <a:endParaRPr lang="en-US" altLang="zh-CN" sz="40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lt"/>
              </a:endParaRPr>
            </a:p>
          </p:txBody>
        </p:sp>
        <p:sp>
          <p:nvSpPr>
            <p:cNvPr id="10" name="PA_库_文本框 6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/>
            <p:cNvSpPr txBox="1"/>
            <p:nvPr>
              <p:custDataLst>
                <p:tags r:id="rId2"/>
              </p:custDataLst>
            </p:nvPr>
          </p:nvSpPr>
          <p:spPr>
            <a:xfrm>
              <a:off x="5504186" y="804147"/>
              <a:ext cx="1136650" cy="10147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60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+mn-lt"/>
                </a:rPr>
                <a:t>03</a:t>
              </a:r>
              <a:endParaRPr lang="en-US" altLang="zh-CN" sz="60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lt"/>
              </a:endParaRPr>
            </a:p>
          </p:txBody>
        </p:sp>
        <p:sp>
          <p:nvSpPr>
            <p:cNvPr id="11" name="圆角矩形 10"/>
            <p:cNvSpPr/>
            <p:nvPr/>
          </p:nvSpPr>
          <p:spPr>
            <a:xfrm>
              <a:off x="5837573" y="1819810"/>
              <a:ext cx="469875" cy="62280"/>
            </a:xfrm>
            <a:prstGeom prst="roundRect">
              <a:avLst/>
            </a:prstGeom>
            <a:solidFill>
              <a:srgbClr val="F84C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pic>
        <p:nvPicPr>
          <p:cNvPr id="13" name="图片 12" descr="卡通人物&#10;&#10;中度可信度描述已自动生成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53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7d195523061f1c0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 hidden="1"/>
          <p:cNvSpPr txBox="1"/>
          <p:nvPr/>
        </p:nvSpPr>
        <p:spPr>
          <a:xfrm>
            <a:off x="-355600" y="-550922"/>
            <a:ext cx="204223" cy="5724644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pPr algn="ctr"/>
            <a:r>
              <a:rPr lang="en-US" altLang="zh-CN" sz="100" dirty="0">
                <a:latin typeface="inpin heiti" charset="-122"/>
                <a:ea typeface="inpin heiti" charset="-122"/>
              </a:rPr>
              <a:t>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</a:t>
            </a:r>
            <a:endParaRPr lang="zh-CN" altLang="en-US" sz="100" dirty="0">
              <a:latin typeface="inpin heiti" charset="-122"/>
              <a:ea typeface="inpin heiti" charset="-122"/>
            </a:endParaRPr>
          </a:p>
        </p:txBody>
      </p:sp>
      <p:sp>
        <p:nvSpPr>
          <p:cNvPr id="14" name="PA_库_文本框 6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/>
          <p:cNvSpPr txBox="1"/>
          <p:nvPr>
            <p:custDataLst>
              <p:tags r:id="rId1"/>
            </p:custDataLst>
          </p:nvPr>
        </p:nvSpPr>
        <p:spPr>
          <a:xfrm>
            <a:off x="1014611" y="408485"/>
            <a:ext cx="84577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Chaos on Kubernetes</a:t>
            </a:r>
            <a:endParaRPr lang="en-US" sz="2400" b="1" spc="3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矩形 14"/>
          <p:cNvSpPr/>
          <p:nvPr/>
        </p:nvSpPr>
        <p:spPr>
          <a:xfrm>
            <a:off x="3935095" y="5623560"/>
            <a:ext cx="4322445" cy="245110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lang="en-US" altLang="zh-CN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https://operatorframework.io/operator-capabilities/</a:t>
            </a:r>
            <a:endParaRPr lang="en-US" altLang="zh-CN" sz="1000" i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1294130"/>
            <a:ext cx="12192000" cy="41116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7d195523061f1c0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 hidden="1"/>
          <p:cNvSpPr txBox="1"/>
          <p:nvPr/>
        </p:nvSpPr>
        <p:spPr>
          <a:xfrm>
            <a:off x="-355600" y="-550922"/>
            <a:ext cx="204223" cy="5724644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pPr algn="ctr"/>
            <a:r>
              <a:rPr lang="en-US" altLang="zh-CN" sz="100" dirty="0">
                <a:latin typeface="inpin heiti" charset="-122"/>
                <a:ea typeface="inpin heiti" charset="-122"/>
              </a:rPr>
              <a:t>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</a:t>
            </a:r>
            <a:endParaRPr lang="zh-CN" altLang="en-US" sz="100" dirty="0">
              <a:latin typeface="inpin heiti" charset="-122"/>
              <a:ea typeface="inpin heiti" charset="-122"/>
            </a:endParaRPr>
          </a:p>
        </p:txBody>
      </p:sp>
      <p:sp>
        <p:nvSpPr>
          <p:cNvPr id="14" name="PA_库_文本框 6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/>
          <p:cNvSpPr txBox="1"/>
          <p:nvPr>
            <p:custDataLst>
              <p:tags r:id="rId1"/>
            </p:custDataLst>
          </p:nvPr>
        </p:nvSpPr>
        <p:spPr>
          <a:xfrm>
            <a:off x="1014611" y="408485"/>
            <a:ext cx="84577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Chaos on Kubernetes</a:t>
            </a:r>
            <a:endParaRPr lang="en-US" sz="2400" b="1" spc="3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6" name="矩形 14"/>
          <p:cNvSpPr/>
          <p:nvPr/>
        </p:nvSpPr>
        <p:spPr>
          <a:xfrm>
            <a:off x="7658100" y="1757680"/>
            <a:ext cx="4355465" cy="3046095"/>
          </a:xfrm>
          <a:prstGeom prst="rect">
            <a:avLst/>
          </a:prstGeom>
        </p:spPr>
        <p:txBody>
          <a:bodyPr wrap="square">
            <a:spAutoFit/>
          </a:bodyPr>
          <a:p>
            <a:pPr indent="0">
              <a:buFont typeface="Arial" panose="020B0604020202020204" pitchFamily="34" charset="0"/>
              <a:buNone/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Operator v2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利用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Cluster 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描述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ShardingSphere 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集群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利用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ComputeNode 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描述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ShardingSphere Proxy 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计算节点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利用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StorageNode 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描述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AWS RDS 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等存储节点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实现声明式的集群配置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实现存储节点的自动创建和注册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DatabaseClass CRD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DBRE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...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75" y="1242060"/>
            <a:ext cx="7502525" cy="45840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背景图案&#10;&#10;描述已自动生成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12187938" cy="6858000"/>
          </a:xfrm>
          <a:prstGeom prst="rect">
            <a:avLst/>
          </a:prstGeom>
        </p:spPr>
      </p:pic>
      <p:sp>
        <p:nvSpPr>
          <p:cNvPr id="4" name="e7d195523061f1c0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 hidden="1"/>
          <p:cNvSpPr txBox="1"/>
          <p:nvPr/>
        </p:nvSpPr>
        <p:spPr>
          <a:xfrm>
            <a:off x="-355600" y="-550922"/>
            <a:ext cx="204223" cy="5724644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pPr algn="ctr"/>
            <a:r>
              <a:rPr lang="en-US" altLang="zh-CN" sz="100" dirty="0">
                <a:latin typeface="inpin heiti" charset="-122"/>
                <a:ea typeface="inpin heiti" charset="-122"/>
              </a:rPr>
              <a:t>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</a:t>
            </a:r>
            <a:endParaRPr lang="zh-CN" altLang="en-US" sz="100" dirty="0">
              <a:latin typeface="inpin heiti" charset="-122"/>
              <a:ea typeface="inpin heiti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892772" y="948372"/>
            <a:ext cx="1630680" cy="2774315"/>
            <a:chOff x="4868" y="2692"/>
            <a:chExt cx="2568" cy="4369"/>
          </a:xfrm>
        </p:grpSpPr>
        <p:sp>
          <p:nvSpPr>
            <p:cNvPr id="5" name="PA_库_文本框 6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/>
            <p:cNvSpPr txBox="1"/>
            <p:nvPr>
              <p:custDataLst>
                <p:tags r:id="rId2"/>
              </p:custDataLst>
            </p:nvPr>
          </p:nvSpPr>
          <p:spPr>
            <a:xfrm rot="5400000">
              <a:off x="4057" y="5224"/>
              <a:ext cx="2851" cy="8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8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+mn-lt"/>
                </a:rPr>
                <a:t>Contents</a:t>
              </a:r>
              <a:endPara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lt"/>
              </a:endParaRPr>
            </a:p>
          </p:txBody>
        </p:sp>
        <p:sp>
          <p:nvSpPr>
            <p:cNvPr id="6" name="PA_库_文本框 6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/>
            <p:cNvSpPr txBox="1"/>
            <p:nvPr>
              <p:custDataLst>
                <p:tags r:id="rId3"/>
              </p:custDataLst>
            </p:nvPr>
          </p:nvSpPr>
          <p:spPr>
            <a:xfrm>
              <a:off x="5748" y="4316"/>
              <a:ext cx="1688" cy="18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70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+mn-lt"/>
                </a:rPr>
                <a:t>录</a:t>
              </a:r>
              <a:endParaRPr lang="zh-CN" altLang="en-US" sz="70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lt"/>
              </a:endParaRPr>
            </a:p>
          </p:txBody>
        </p:sp>
        <p:sp>
          <p:nvSpPr>
            <p:cNvPr id="7" name="PA_库_文本框 6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/>
            <p:cNvSpPr txBox="1"/>
            <p:nvPr>
              <p:custDataLst>
                <p:tags r:id="rId4"/>
              </p:custDataLst>
            </p:nvPr>
          </p:nvSpPr>
          <p:spPr>
            <a:xfrm>
              <a:off x="4868" y="2692"/>
              <a:ext cx="1688" cy="18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70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+mn-lt"/>
                </a:rPr>
                <a:t>目</a:t>
              </a:r>
              <a:endParaRPr lang="zh-CN" altLang="en-US" sz="70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lt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3884839" y="2108824"/>
            <a:ext cx="2697480" cy="1102330"/>
            <a:chOff x="5366001" y="1240184"/>
            <a:chExt cx="2697480" cy="1102330"/>
          </a:xfrm>
        </p:grpSpPr>
        <p:sp>
          <p:nvSpPr>
            <p:cNvPr id="17" name="PA_库_文本框 6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/>
            <p:cNvSpPr txBox="1"/>
            <p:nvPr>
              <p:custDataLst>
                <p:tags r:id="rId5"/>
              </p:custDataLst>
            </p:nvPr>
          </p:nvSpPr>
          <p:spPr>
            <a:xfrm>
              <a:off x="5366001" y="1912619"/>
              <a:ext cx="2697480" cy="4298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2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lt"/>
                </a:rPr>
                <a:t>系统韧性与</a:t>
              </a:r>
              <a:r>
                <a:rPr lang="zh-CN" altLang="en-US" sz="22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lt"/>
                </a:rPr>
                <a:t>混沌工程</a:t>
              </a:r>
              <a:endPara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  <a:cs typeface="+mn-lt"/>
              </a:endParaRPr>
            </a:p>
          </p:txBody>
        </p:sp>
        <p:sp>
          <p:nvSpPr>
            <p:cNvPr id="19" name="PA_库_文本框 6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/>
            <p:cNvSpPr txBox="1"/>
            <p:nvPr>
              <p:custDataLst>
                <p:tags r:id="rId6"/>
              </p:custDataLst>
            </p:nvPr>
          </p:nvSpPr>
          <p:spPr>
            <a:xfrm>
              <a:off x="5505689" y="1240184"/>
              <a:ext cx="69121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2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+mn-lt"/>
                </a:rPr>
                <a:t>01</a:t>
              </a:r>
              <a:endPara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lt"/>
              </a:endParaRPr>
            </a:p>
          </p:txBody>
        </p:sp>
        <p:sp>
          <p:nvSpPr>
            <p:cNvPr id="23" name="圆角矩形 22"/>
            <p:cNvSpPr/>
            <p:nvPr/>
          </p:nvSpPr>
          <p:spPr>
            <a:xfrm>
              <a:off x="5735756" y="1819810"/>
              <a:ext cx="231082" cy="55756"/>
            </a:xfrm>
            <a:prstGeom prst="roundRect">
              <a:avLst/>
            </a:prstGeom>
            <a:solidFill>
              <a:srgbClr val="F84C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3700999" y="4076770"/>
            <a:ext cx="3065145" cy="1102330"/>
            <a:chOff x="5182161" y="1240184"/>
            <a:chExt cx="3065145" cy="1102330"/>
          </a:xfrm>
        </p:grpSpPr>
        <p:sp>
          <p:nvSpPr>
            <p:cNvPr id="47" name="PA_库_文本框 6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/>
            <p:cNvSpPr txBox="1"/>
            <p:nvPr>
              <p:custDataLst>
                <p:tags r:id="rId7"/>
              </p:custDataLst>
            </p:nvPr>
          </p:nvSpPr>
          <p:spPr>
            <a:xfrm>
              <a:off x="5182161" y="1912619"/>
              <a:ext cx="3065145" cy="4298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2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lt"/>
                </a:rPr>
                <a:t>Chaos on Kubernetes</a:t>
              </a:r>
              <a:endParaRPr lang="en-US" altLang="zh-CN" sz="2200" dirty="0">
                <a:latin typeface="微软雅黑" panose="020B0503020204020204" pitchFamily="34" charset="-122"/>
                <a:ea typeface="微软雅黑" panose="020B0503020204020204" pitchFamily="34" charset="-122"/>
                <a:cs typeface="+mn-lt"/>
              </a:endParaRPr>
            </a:p>
          </p:txBody>
        </p:sp>
        <p:sp>
          <p:nvSpPr>
            <p:cNvPr id="48" name="PA_库_文本框 6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/>
            <p:cNvSpPr txBox="1"/>
            <p:nvPr>
              <p:custDataLst>
                <p:tags r:id="rId8"/>
              </p:custDataLst>
            </p:nvPr>
          </p:nvSpPr>
          <p:spPr>
            <a:xfrm>
              <a:off x="5505689" y="1240184"/>
              <a:ext cx="69121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2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+mn-lt"/>
                </a:rPr>
                <a:t>03</a:t>
              </a:r>
              <a:endPara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lt"/>
              </a:endParaRPr>
            </a:p>
          </p:txBody>
        </p:sp>
        <p:sp>
          <p:nvSpPr>
            <p:cNvPr id="49" name="圆角矩形 48"/>
            <p:cNvSpPr/>
            <p:nvPr/>
          </p:nvSpPr>
          <p:spPr>
            <a:xfrm>
              <a:off x="5735756" y="1819810"/>
              <a:ext cx="231082" cy="55756"/>
            </a:xfrm>
            <a:prstGeom prst="roundRect">
              <a:avLst/>
            </a:prstGeom>
            <a:solidFill>
              <a:srgbClr val="F84C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7612553" y="2108824"/>
            <a:ext cx="2315551" cy="1102330"/>
            <a:chOff x="5505689" y="1240184"/>
            <a:chExt cx="2315551" cy="1102330"/>
          </a:xfrm>
        </p:grpSpPr>
        <p:sp>
          <p:nvSpPr>
            <p:cNvPr id="51" name="PA_库_文本框 6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/>
            <p:cNvSpPr txBox="1"/>
            <p:nvPr>
              <p:custDataLst>
                <p:tags r:id="rId9"/>
              </p:custDataLst>
            </p:nvPr>
          </p:nvSpPr>
          <p:spPr>
            <a:xfrm>
              <a:off x="5608265" y="1912619"/>
              <a:ext cx="2212975" cy="4298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2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lt"/>
                </a:rPr>
                <a:t>Chaos on AWS</a:t>
              </a:r>
              <a:endParaRPr lang="en-US" altLang="zh-CN" sz="2200" dirty="0">
                <a:latin typeface="微软雅黑" panose="020B0503020204020204" pitchFamily="34" charset="-122"/>
                <a:ea typeface="微软雅黑" panose="020B0503020204020204" pitchFamily="34" charset="-122"/>
                <a:cs typeface="+mn-lt"/>
              </a:endParaRPr>
            </a:p>
          </p:txBody>
        </p:sp>
        <p:sp>
          <p:nvSpPr>
            <p:cNvPr id="52" name="PA_库_文本框 6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/>
            <p:cNvSpPr txBox="1"/>
            <p:nvPr>
              <p:custDataLst>
                <p:tags r:id="rId10"/>
              </p:custDataLst>
            </p:nvPr>
          </p:nvSpPr>
          <p:spPr>
            <a:xfrm>
              <a:off x="5505689" y="1240184"/>
              <a:ext cx="69121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2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+mn-lt"/>
                </a:rPr>
                <a:t>02</a:t>
              </a:r>
              <a:endPara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lt"/>
              </a:endParaRPr>
            </a:p>
          </p:txBody>
        </p:sp>
        <p:sp>
          <p:nvSpPr>
            <p:cNvPr id="53" name="圆角矩形 52"/>
            <p:cNvSpPr/>
            <p:nvPr/>
          </p:nvSpPr>
          <p:spPr>
            <a:xfrm>
              <a:off x="5735756" y="1819810"/>
              <a:ext cx="231082" cy="55756"/>
            </a:xfrm>
            <a:prstGeom prst="roundRect">
              <a:avLst/>
            </a:prstGeom>
            <a:solidFill>
              <a:srgbClr val="F84C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7612553" y="4076770"/>
            <a:ext cx="1859288" cy="1102330"/>
            <a:chOff x="5505689" y="1240184"/>
            <a:chExt cx="1859288" cy="1102330"/>
          </a:xfrm>
        </p:grpSpPr>
        <p:sp>
          <p:nvSpPr>
            <p:cNvPr id="55" name="PA_库_文本框 6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/>
            <p:cNvSpPr txBox="1"/>
            <p:nvPr>
              <p:custDataLst>
                <p:tags r:id="rId11"/>
              </p:custDataLst>
            </p:nvPr>
          </p:nvSpPr>
          <p:spPr>
            <a:xfrm>
              <a:off x="6064497" y="1912619"/>
              <a:ext cx="1300480" cy="4298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2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lt"/>
                </a:rPr>
                <a:t>社区</a:t>
              </a:r>
              <a:r>
                <a:rPr lang="zh-CN" altLang="en-US" sz="22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lt"/>
                </a:rPr>
                <a:t>展望</a:t>
              </a:r>
              <a:endPara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  <a:cs typeface="+mn-lt"/>
              </a:endParaRPr>
            </a:p>
          </p:txBody>
        </p:sp>
        <p:sp>
          <p:nvSpPr>
            <p:cNvPr id="56" name="PA_库_文本框 6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/>
            <p:cNvSpPr txBox="1"/>
            <p:nvPr>
              <p:custDataLst>
                <p:tags r:id="rId12"/>
              </p:custDataLst>
            </p:nvPr>
          </p:nvSpPr>
          <p:spPr>
            <a:xfrm>
              <a:off x="5505689" y="1240184"/>
              <a:ext cx="69121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2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+mn-lt"/>
                </a:rPr>
                <a:t>04</a:t>
              </a:r>
              <a:endPara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lt"/>
              </a:endParaRPr>
            </a:p>
          </p:txBody>
        </p:sp>
        <p:sp>
          <p:nvSpPr>
            <p:cNvPr id="57" name="圆角矩形 56"/>
            <p:cNvSpPr/>
            <p:nvPr/>
          </p:nvSpPr>
          <p:spPr>
            <a:xfrm>
              <a:off x="5735756" y="1819810"/>
              <a:ext cx="231082" cy="55756"/>
            </a:xfrm>
            <a:prstGeom prst="roundRect">
              <a:avLst/>
            </a:prstGeom>
            <a:solidFill>
              <a:srgbClr val="F84C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A_库_文本框 6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/>
          <p:cNvSpPr txBox="1"/>
          <p:nvPr>
            <p:custDataLst>
              <p:tags r:id="rId1"/>
            </p:custDataLst>
          </p:nvPr>
        </p:nvSpPr>
        <p:spPr>
          <a:xfrm>
            <a:off x="1014611" y="372925"/>
            <a:ext cx="84577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Chaos on Kubernetes</a:t>
            </a:r>
            <a:endParaRPr lang="en-US" sz="2400" b="1" spc="3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58640" cy="6858000"/>
          </a:xfrm>
          <a:prstGeom prst="rect">
            <a:avLst/>
          </a:prstGeom>
        </p:spPr>
      </p:pic>
      <p:sp>
        <p:nvSpPr>
          <p:cNvPr id="2" name="e7d195523061f1c0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 hidden="1"/>
          <p:cNvSpPr txBox="1"/>
          <p:nvPr/>
        </p:nvSpPr>
        <p:spPr>
          <a:xfrm>
            <a:off x="-355600" y="-550922"/>
            <a:ext cx="204223" cy="5724644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pPr algn="ctr"/>
            <a:r>
              <a:rPr lang="en-US" altLang="zh-CN" sz="100" dirty="0">
                <a:latin typeface="inpin heiti" charset="-122"/>
                <a:ea typeface="inpin heiti" charset="-122"/>
              </a:rPr>
              <a:t>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</a:t>
            </a:r>
            <a:endParaRPr lang="zh-CN" altLang="en-US" sz="100" dirty="0">
              <a:latin typeface="inpin heiti" charset="-122"/>
              <a:ea typeface="inpin heiti" charset="-122"/>
            </a:endParaRPr>
          </a:p>
        </p:txBody>
      </p:sp>
      <p:sp>
        <p:nvSpPr>
          <p:cNvPr id="5" name="矩形 14"/>
          <p:cNvSpPr/>
          <p:nvPr/>
        </p:nvSpPr>
        <p:spPr>
          <a:xfrm>
            <a:off x="4764405" y="6478270"/>
            <a:ext cx="5852160" cy="245110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lang="en-US" altLang="zh-CN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https://github.com/apache/shardingsphere-on-cloud/tree/main/shardingsphere-operator</a:t>
            </a:r>
            <a:endParaRPr lang="en-US" altLang="zh-CN" sz="1000" i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14"/>
          <p:cNvSpPr/>
          <p:nvPr/>
        </p:nvSpPr>
        <p:spPr>
          <a:xfrm>
            <a:off x="4891405" y="6605270"/>
            <a:ext cx="5852160" cy="245110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lang="en-US" altLang="zh-CN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https://github.com/apache/shardingsphere-on-cloud/tree/main/shardingsphere-operator</a:t>
            </a:r>
            <a:endParaRPr lang="en-US" altLang="zh-CN" sz="1000" i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Rectangles 14"/>
          <p:cNvSpPr/>
          <p:nvPr/>
        </p:nvSpPr>
        <p:spPr>
          <a:xfrm>
            <a:off x="349250" y="1699895"/>
            <a:ext cx="4415155" cy="529590"/>
          </a:xfrm>
          <a:prstGeom prst="rect">
            <a:avLst/>
          </a:prstGeom>
          <a:noFill/>
          <a:ln>
            <a:solidFill>
              <a:srgbClr val="3056C8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2F4FC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2" name="Rectangles 21"/>
          <p:cNvSpPr/>
          <p:nvPr/>
        </p:nvSpPr>
        <p:spPr>
          <a:xfrm>
            <a:off x="358775" y="2623185"/>
            <a:ext cx="4415155" cy="123190"/>
          </a:xfrm>
          <a:prstGeom prst="rect">
            <a:avLst/>
          </a:prstGeom>
          <a:noFill/>
          <a:ln>
            <a:solidFill>
              <a:srgbClr val="3056C8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2F4FC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3" name="Rectangles 22"/>
          <p:cNvSpPr/>
          <p:nvPr/>
        </p:nvSpPr>
        <p:spPr>
          <a:xfrm>
            <a:off x="358140" y="2746375"/>
            <a:ext cx="4415155" cy="123190"/>
          </a:xfrm>
          <a:prstGeom prst="rect">
            <a:avLst/>
          </a:prstGeom>
          <a:noFill/>
          <a:ln>
            <a:solidFill>
              <a:srgbClr val="3056C8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2F4FC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4" name="Rectangles 23"/>
          <p:cNvSpPr/>
          <p:nvPr/>
        </p:nvSpPr>
        <p:spPr>
          <a:xfrm>
            <a:off x="349250" y="2870200"/>
            <a:ext cx="4424045" cy="306070"/>
          </a:xfrm>
          <a:prstGeom prst="rect">
            <a:avLst/>
          </a:prstGeom>
          <a:noFill/>
          <a:ln>
            <a:solidFill>
              <a:srgbClr val="3056C8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2F4FC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5" name="Rectangles 24"/>
          <p:cNvSpPr/>
          <p:nvPr/>
        </p:nvSpPr>
        <p:spPr>
          <a:xfrm>
            <a:off x="349250" y="2231390"/>
            <a:ext cx="4415155" cy="123190"/>
          </a:xfrm>
          <a:prstGeom prst="rect">
            <a:avLst/>
          </a:prstGeom>
          <a:noFill/>
          <a:ln>
            <a:solidFill>
              <a:srgbClr val="3056C8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2F4FC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6" name="Rectangles 25"/>
          <p:cNvSpPr/>
          <p:nvPr/>
        </p:nvSpPr>
        <p:spPr>
          <a:xfrm>
            <a:off x="349250" y="3168650"/>
            <a:ext cx="4415155" cy="3411855"/>
          </a:xfrm>
          <a:prstGeom prst="rect">
            <a:avLst/>
          </a:prstGeom>
          <a:noFill/>
          <a:ln>
            <a:solidFill>
              <a:srgbClr val="3056C8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2F4FC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4939030" y="2080895"/>
            <a:ext cx="892810" cy="324485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4826635" y="2361565"/>
            <a:ext cx="996315" cy="384810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4826635" y="2694940"/>
            <a:ext cx="996315" cy="427355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4808855" y="2825115"/>
            <a:ext cx="1057910" cy="638175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4868545" y="3883025"/>
            <a:ext cx="946150" cy="1041400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4826000" y="3096260"/>
            <a:ext cx="996950" cy="664210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Rectangles 32"/>
          <p:cNvSpPr/>
          <p:nvPr/>
        </p:nvSpPr>
        <p:spPr>
          <a:xfrm>
            <a:off x="349250" y="1059815"/>
            <a:ext cx="4415155" cy="123190"/>
          </a:xfrm>
          <a:prstGeom prst="rect">
            <a:avLst/>
          </a:prstGeom>
          <a:noFill/>
          <a:ln>
            <a:solidFill>
              <a:srgbClr val="3056C8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2F4FC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4826635" y="1183005"/>
            <a:ext cx="1005205" cy="828675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矩形 14"/>
          <p:cNvSpPr/>
          <p:nvPr/>
        </p:nvSpPr>
        <p:spPr>
          <a:xfrm>
            <a:off x="5839460" y="1433830"/>
            <a:ext cx="6332220" cy="3784600"/>
          </a:xfrm>
          <a:prstGeom prst="rect">
            <a:avLst/>
          </a:prstGeom>
        </p:spPr>
        <p:txBody>
          <a:bodyPr wrap="square">
            <a:spAutoFit/>
          </a:bodyPr>
          <a:p>
            <a:pPr indent="0" algn="just">
              <a:lnSpc>
                <a:spcPct val="150000"/>
              </a:lnSpc>
              <a:buClrTx/>
              <a:buSzPct val="75000"/>
              <a:buFont typeface="Arial" panose="020B0604020202020204" pitchFamily="34" charset="0"/>
              <a:buNone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PingFang SC Regular" panose="020B0400000000000000" charset="-122"/>
              </a:rPr>
              <a:t>ComputeNode 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PingFang SC Regular" panose="020B0400000000000000" charset="-122"/>
              </a:rPr>
              <a:t>说明：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PingFang SC Regular" panose="020B0400000000000000" charset="-122"/>
            </a:endParaRPr>
          </a:p>
          <a:p>
            <a:pPr marL="285750" indent="-285750" algn="just">
              <a:lnSpc>
                <a:spcPct val="150000"/>
              </a:lnSpc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PingFang SC Regular" panose="020B0400000000000000" charset="-122"/>
                <a:sym typeface="+mn-ea"/>
              </a:rPr>
              <a:t>anno java-agent-enabled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PingFang SC Regular" panose="020B0400000000000000" charset="-122"/>
                <a:sym typeface="+mn-ea"/>
              </a:rPr>
              <a:t>：声明开启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PingFang SC Regular" panose="020B0400000000000000" charset="-122"/>
                <a:sym typeface="+mn-ea"/>
              </a:rPr>
              <a:t> ShardingSphere Agent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PingFang SC Regular" panose="020B0400000000000000" charset="-122"/>
              <a:sym typeface="+mn-ea"/>
            </a:endParaRPr>
          </a:p>
          <a:p>
            <a:pPr marL="285750" indent="-285750" algn="just">
              <a:lnSpc>
                <a:spcPct val="150000"/>
              </a:lnSpc>
              <a:buClrTx/>
              <a:buSzPct val="75000"/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PingFang SC Regular" panose="020B0400000000000000" charset="-122"/>
                <a:sym typeface="+mn-ea"/>
              </a:rPr>
              <a:t>portBindings：声明 Pod 端口和 Service 端口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PingFang SC Regular" panose="020B0400000000000000" charset="-122"/>
            </a:endParaRPr>
          </a:p>
          <a:p>
            <a:pPr marL="285750" indent="-285750" algn="just">
              <a:lnSpc>
                <a:spcPct val="150000"/>
              </a:lnSpc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PingFang SC Regular" panose="020B0400000000000000" charset="-122"/>
              </a:rPr>
              <a:t>replicas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PingFang SC Regular" panose="020B0400000000000000" charset="-122"/>
              </a:rPr>
              <a:t>：声明所需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PingFang SC Regular" panose="020B0400000000000000" charset="-122"/>
              </a:rPr>
              <a:t>副本数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PingFang SC Regular" panose="020B0400000000000000" charset="-122"/>
            </a:endParaRPr>
          </a:p>
          <a:p>
            <a:pPr marL="285750" indent="-285750" algn="just">
              <a:lnSpc>
                <a:spcPct val="150000"/>
              </a:lnSpc>
              <a:buClrTx/>
              <a:buSzPct val="75000"/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PingFang SC Regular" panose="020B0400000000000000" charset="-122"/>
                <a:sym typeface="+mn-ea"/>
              </a:rPr>
              <a:t>serverVersion：声明 ShardingSphere 的版本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PingFang SC Regular" panose="020B0400000000000000" charset="-122"/>
              <a:sym typeface="+mn-ea"/>
            </a:endParaRPr>
          </a:p>
          <a:p>
            <a:pPr marL="285750" indent="-285750" algn="just">
              <a:lnSpc>
                <a:spcPct val="150000"/>
              </a:lnSpc>
              <a:buClrTx/>
              <a:buSzPct val="75000"/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PingFang SC Regular" panose="020B0400000000000000" charset="-122"/>
                <a:sym typeface="+mn-ea"/>
              </a:rPr>
              <a:t>serviceType：声明 Service 类型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PingFang SC Regular" panose="020B0400000000000000" charset="-122"/>
            </a:endParaRPr>
          </a:p>
          <a:p>
            <a:pPr marL="285750" indent="-285750" algn="just">
              <a:lnSpc>
                <a:spcPct val="150000"/>
              </a:lnSpc>
              <a:buClrTx/>
              <a:buSzPct val="75000"/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PingFang SC Regular" panose="020B0400000000000000" charset="-122"/>
              </a:rPr>
              <a:t>storageNodeConnector：声明 ShardingSphere 使用的数据库驱动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PingFang SC Regular" panose="020B0400000000000000" charset="-122"/>
            </a:endParaRPr>
          </a:p>
          <a:p>
            <a:pPr marL="285750" indent="-285750" algn="just">
              <a:lnSpc>
                <a:spcPct val="150000"/>
              </a:lnSpc>
              <a:buClrTx/>
              <a:buSzPct val="75000"/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PingFang SC Regular" panose="020B0400000000000000" charset="-122"/>
              </a:rPr>
              <a:t>...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PingFang SC Regular" panose="020B0400000000000000" charset="-122"/>
            </a:endParaRPr>
          </a:p>
          <a:p>
            <a:pPr marL="285750" indent="-285750" algn="just">
              <a:lnSpc>
                <a:spcPct val="150000"/>
              </a:lnSpc>
              <a:buClrTx/>
              <a:buSzPct val="75000"/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PingFang SC Regular" panose="020B0400000000000000" charset="-122"/>
              </a:rPr>
              <a:t>bootstrap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PingFang SC Regular" panose="020B0400000000000000" charset="-122"/>
              </a:rPr>
              <a:t> 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PingFang SC Regular" panose="020B0400000000000000" charset="-122"/>
              </a:rPr>
              <a:t>声明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PingFang SC Regular" panose="020B0400000000000000" charset="-122"/>
              </a:rPr>
              <a:t> agent 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PingFang SC Regular" panose="020B0400000000000000" charset="-122"/>
              </a:rPr>
              <a:t>和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PingFang SC Regular" panose="020B0400000000000000" charset="-122"/>
              </a:rPr>
              <a:t> proxy 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PingFang SC Regular" panose="020B0400000000000000" charset="-122"/>
              </a:rPr>
              <a:t>配置并渲染到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PingFang SC Regular" panose="020B0400000000000000" charset="-122"/>
              </a:rPr>
              <a:t> ConfigMap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PingFang SC Regular" panose="020B04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7d195523061f1c0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 hidden="1"/>
          <p:cNvSpPr txBox="1"/>
          <p:nvPr/>
        </p:nvSpPr>
        <p:spPr>
          <a:xfrm>
            <a:off x="-355600" y="-550922"/>
            <a:ext cx="204223" cy="5724644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pPr algn="ctr"/>
            <a:r>
              <a:rPr lang="en-US" altLang="zh-CN" sz="100" dirty="0">
                <a:latin typeface="inpin heiti" charset="-122"/>
                <a:ea typeface="inpin heiti" charset="-122"/>
              </a:rPr>
              <a:t>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</a:t>
            </a:r>
            <a:endParaRPr lang="zh-CN" altLang="en-US" sz="100" dirty="0">
              <a:latin typeface="inpin heiti" charset="-122"/>
              <a:ea typeface="inpin heiti" charset="-122"/>
            </a:endParaRPr>
          </a:p>
        </p:txBody>
      </p:sp>
      <p:sp>
        <p:nvSpPr>
          <p:cNvPr id="14" name="PA_库_文本框 6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/>
          <p:cNvSpPr txBox="1"/>
          <p:nvPr>
            <p:custDataLst>
              <p:tags r:id="rId1"/>
            </p:custDataLst>
          </p:nvPr>
        </p:nvSpPr>
        <p:spPr>
          <a:xfrm>
            <a:off x="1014611" y="408485"/>
            <a:ext cx="84577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Chaos on Kubernetes</a:t>
            </a:r>
            <a:endParaRPr lang="en-US" sz="2400" b="1" spc="3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6" name="矩形 14"/>
          <p:cNvSpPr/>
          <p:nvPr/>
        </p:nvSpPr>
        <p:spPr>
          <a:xfrm>
            <a:off x="283845" y="1369060"/>
            <a:ext cx="10923270" cy="583565"/>
          </a:xfrm>
          <a:prstGeom prst="rect">
            <a:avLst/>
          </a:prstGeom>
        </p:spPr>
        <p:txBody>
          <a:bodyPr wrap="square">
            <a:spAutoFit/>
          </a:bodyPr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利用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kubectl 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查看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ComputeNode 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状态，展示就绪实例数、集群状态、服务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IP 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端口等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可以利用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kubectl scale computenode 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调整实例数量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14"/>
          <p:cNvSpPr/>
          <p:nvPr/>
        </p:nvSpPr>
        <p:spPr>
          <a:xfrm>
            <a:off x="4502150" y="6525895"/>
            <a:ext cx="5852160" cy="245110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lang="en-US" altLang="zh-CN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https://github.com/apache/shardingsphere-on-cloud/tree/main/shardingsphere-operator</a:t>
            </a:r>
            <a:endParaRPr lang="en-US" altLang="zh-CN" sz="1000" i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5850" y="2508250"/>
            <a:ext cx="7478395" cy="3216275"/>
          </a:xfrm>
          <a:prstGeom prst="rect">
            <a:avLst/>
          </a:prstGeom>
        </p:spPr>
      </p:pic>
      <p:sp>
        <p:nvSpPr>
          <p:cNvPr id="4" name="Rectangles 3"/>
          <p:cNvSpPr/>
          <p:nvPr/>
        </p:nvSpPr>
        <p:spPr>
          <a:xfrm>
            <a:off x="2377440" y="2705100"/>
            <a:ext cx="7387590" cy="351155"/>
          </a:xfrm>
          <a:prstGeom prst="rect">
            <a:avLst/>
          </a:prstGeom>
          <a:noFill/>
          <a:ln>
            <a:solidFill>
              <a:srgbClr val="3056C8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2F4FC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6" name="Rectangles 5"/>
          <p:cNvSpPr/>
          <p:nvPr/>
        </p:nvSpPr>
        <p:spPr>
          <a:xfrm>
            <a:off x="2376170" y="4867275"/>
            <a:ext cx="7387590" cy="351155"/>
          </a:xfrm>
          <a:prstGeom prst="rect">
            <a:avLst/>
          </a:prstGeom>
          <a:noFill/>
          <a:ln>
            <a:solidFill>
              <a:srgbClr val="3056C8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2F4FC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7" name="Rectangles 6"/>
          <p:cNvSpPr/>
          <p:nvPr/>
        </p:nvSpPr>
        <p:spPr>
          <a:xfrm>
            <a:off x="2377440" y="5373370"/>
            <a:ext cx="7387590" cy="351155"/>
          </a:xfrm>
          <a:prstGeom prst="rect">
            <a:avLst/>
          </a:prstGeom>
          <a:noFill/>
          <a:ln>
            <a:solidFill>
              <a:srgbClr val="3056C8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2F4FC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8" name="Rectangles 7"/>
          <p:cNvSpPr/>
          <p:nvPr/>
        </p:nvSpPr>
        <p:spPr>
          <a:xfrm>
            <a:off x="2368550" y="3513455"/>
            <a:ext cx="7387590" cy="351155"/>
          </a:xfrm>
          <a:prstGeom prst="rect">
            <a:avLst/>
          </a:prstGeom>
          <a:noFill/>
          <a:ln>
            <a:solidFill>
              <a:srgbClr val="3056C8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2F4FC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1" name="Rectangles 10"/>
          <p:cNvSpPr/>
          <p:nvPr/>
        </p:nvSpPr>
        <p:spPr>
          <a:xfrm>
            <a:off x="2372360" y="4060825"/>
            <a:ext cx="7387590" cy="610235"/>
          </a:xfrm>
          <a:prstGeom prst="rect">
            <a:avLst/>
          </a:prstGeom>
          <a:noFill/>
          <a:ln>
            <a:solidFill>
              <a:srgbClr val="3056C8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2F4FC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7d195523061f1c0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 hidden="1"/>
          <p:cNvSpPr txBox="1"/>
          <p:nvPr/>
        </p:nvSpPr>
        <p:spPr>
          <a:xfrm>
            <a:off x="-355600" y="-550922"/>
            <a:ext cx="204223" cy="5724644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pPr algn="ctr"/>
            <a:r>
              <a:rPr lang="en-US" altLang="zh-CN" sz="100" dirty="0">
                <a:latin typeface="inpin heiti" charset="-122"/>
                <a:ea typeface="inpin heiti" charset="-122"/>
              </a:rPr>
              <a:t>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</a:t>
            </a:r>
            <a:endParaRPr lang="zh-CN" altLang="en-US" sz="100" dirty="0">
              <a:latin typeface="inpin heiti" charset="-122"/>
              <a:ea typeface="inpin heiti" charset="-122"/>
            </a:endParaRPr>
          </a:p>
        </p:txBody>
      </p:sp>
      <p:sp>
        <p:nvSpPr>
          <p:cNvPr id="14" name="PA_库_文本框 6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/>
          <p:cNvSpPr txBox="1"/>
          <p:nvPr>
            <p:custDataLst>
              <p:tags r:id="rId1"/>
            </p:custDataLst>
          </p:nvPr>
        </p:nvSpPr>
        <p:spPr>
          <a:xfrm>
            <a:off x="1014611" y="408485"/>
            <a:ext cx="84577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Chaos on Kubernetes</a:t>
            </a:r>
            <a:endParaRPr lang="en-US" sz="2400" b="1" spc="3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" name="矩形 14"/>
          <p:cNvSpPr/>
          <p:nvPr/>
        </p:nvSpPr>
        <p:spPr>
          <a:xfrm>
            <a:off x="4764405" y="6478270"/>
            <a:ext cx="5852160" cy="245110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lang="en-US" altLang="zh-CN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https://github.com/apache/shardingsphere-on-cloud/tree/main/shardingsphere-operator</a:t>
            </a:r>
            <a:endParaRPr lang="en-US" altLang="zh-CN" sz="1000" i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8070"/>
            <a:ext cx="5334000" cy="5275580"/>
          </a:xfrm>
          <a:prstGeom prst="rect">
            <a:avLst/>
          </a:prstGeom>
        </p:spPr>
      </p:pic>
      <p:sp>
        <p:nvSpPr>
          <p:cNvPr id="4" name="矩形 14"/>
          <p:cNvSpPr/>
          <p:nvPr/>
        </p:nvSpPr>
        <p:spPr>
          <a:xfrm>
            <a:off x="4891405" y="6605270"/>
            <a:ext cx="5852160" cy="245110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lang="en-US" altLang="zh-CN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https://github.com/apache/shardingsphere-on-cloud/tree/main/shardingsphere-operator</a:t>
            </a:r>
            <a:endParaRPr lang="en-US" altLang="zh-CN" sz="1000" i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s 5"/>
          <p:cNvSpPr/>
          <p:nvPr/>
        </p:nvSpPr>
        <p:spPr>
          <a:xfrm>
            <a:off x="473075" y="2572385"/>
            <a:ext cx="4415155" cy="598805"/>
          </a:xfrm>
          <a:prstGeom prst="rect">
            <a:avLst/>
          </a:prstGeom>
          <a:noFill/>
          <a:ln>
            <a:solidFill>
              <a:srgbClr val="3056C8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2F4FC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8" name="Rectangles 7"/>
          <p:cNvSpPr/>
          <p:nvPr/>
        </p:nvSpPr>
        <p:spPr>
          <a:xfrm>
            <a:off x="473075" y="2444115"/>
            <a:ext cx="4415155" cy="123190"/>
          </a:xfrm>
          <a:prstGeom prst="rect">
            <a:avLst/>
          </a:prstGeom>
          <a:noFill/>
          <a:ln>
            <a:solidFill>
              <a:srgbClr val="3056C8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2F4FC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9" name="Rectangles 8"/>
          <p:cNvSpPr/>
          <p:nvPr/>
        </p:nvSpPr>
        <p:spPr>
          <a:xfrm>
            <a:off x="473075" y="3171190"/>
            <a:ext cx="4415155" cy="245110"/>
          </a:xfrm>
          <a:prstGeom prst="rect">
            <a:avLst/>
          </a:prstGeom>
          <a:noFill/>
          <a:ln>
            <a:solidFill>
              <a:srgbClr val="3056C8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2F4FC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1" name="Rectangles 10"/>
          <p:cNvSpPr/>
          <p:nvPr/>
        </p:nvSpPr>
        <p:spPr>
          <a:xfrm>
            <a:off x="464820" y="3827145"/>
            <a:ext cx="4415155" cy="123190"/>
          </a:xfrm>
          <a:prstGeom prst="rect">
            <a:avLst/>
          </a:prstGeom>
          <a:noFill/>
          <a:ln>
            <a:solidFill>
              <a:srgbClr val="3056C8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2F4FC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2" name="Rectangles 11"/>
          <p:cNvSpPr/>
          <p:nvPr/>
        </p:nvSpPr>
        <p:spPr>
          <a:xfrm>
            <a:off x="462280" y="3977640"/>
            <a:ext cx="4415155" cy="1765300"/>
          </a:xfrm>
          <a:prstGeom prst="rect">
            <a:avLst/>
          </a:prstGeom>
          <a:noFill/>
          <a:ln>
            <a:solidFill>
              <a:srgbClr val="3056C8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2F4FC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4948555" y="2414270"/>
            <a:ext cx="935990" cy="95885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4948555" y="2820035"/>
            <a:ext cx="936625" cy="102870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9" idx="3"/>
          </p:cNvCxnSpPr>
          <p:nvPr/>
        </p:nvCxnSpPr>
        <p:spPr>
          <a:xfrm>
            <a:off x="4888230" y="3293745"/>
            <a:ext cx="978535" cy="169545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4948555" y="4066540"/>
            <a:ext cx="927100" cy="184150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1" idx="3"/>
          </p:cNvCxnSpPr>
          <p:nvPr/>
        </p:nvCxnSpPr>
        <p:spPr>
          <a:xfrm flipV="1">
            <a:off x="4879975" y="3760470"/>
            <a:ext cx="930275" cy="128270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矩形 14"/>
          <p:cNvSpPr/>
          <p:nvPr/>
        </p:nvSpPr>
        <p:spPr>
          <a:xfrm>
            <a:off x="5874385" y="1757680"/>
            <a:ext cx="6139180" cy="2676525"/>
          </a:xfrm>
          <a:prstGeom prst="rect">
            <a:avLst/>
          </a:prstGeom>
        </p:spPr>
        <p:txBody>
          <a:bodyPr wrap="square">
            <a:spAutoFit/>
          </a:bodyPr>
          <a:p>
            <a:pPr indent="0" algn="just">
              <a:lnSpc>
                <a:spcPct val="150000"/>
              </a:lnSpc>
              <a:buClrTx/>
              <a:buSzPct val="75000"/>
              <a:buFont typeface="Arial" panose="020B0604020202020204" pitchFamily="34" charset="0"/>
              <a:buNone/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PingFang SC Regular" panose="020B0400000000000000" charset="-122"/>
              </a:rPr>
              <a:t>Storage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PingFang SC Regular" panose="020B0400000000000000" charset="-122"/>
              </a:rPr>
              <a:t>Node 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PingFang SC Regular" panose="020B0400000000000000" charset="-122"/>
              </a:rPr>
              <a:t>说明：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PingFang SC Regular" panose="020B0400000000000000" charset="-122"/>
            </a:endParaRPr>
          </a:p>
          <a:p>
            <a:pPr marL="285750" indent="-285750" algn="just">
              <a:lnSpc>
                <a:spcPct val="150000"/>
              </a:lnSpc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PingFang SC Regular" panose="020B0400000000000000" charset="-122"/>
              </a:rPr>
              <a:t>anno databaseclass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PingFang SC Regular" panose="020B0400000000000000" charset="-122"/>
              </a:rPr>
              <a:t>：声明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PingFang SC Regular" panose="020B0400000000000000" charset="-122"/>
              </a:rPr>
              <a:t> RDS 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PingFang SC Regular" panose="020B0400000000000000" charset="-122"/>
              </a:rPr>
              <a:t>实例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PingFang SC Regular" panose="020B0400000000000000" charset="-122"/>
              </a:rPr>
              <a:t>名称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PingFang SC Regular" panose="020B0400000000000000" charset="-122"/>
            </a:endParaRPr>
          </a:p>
          <a:p>
            <a:pPr marL="285750" indent="-285750" algn="just">
              <a:lnSpc>
                <a:spcPct val="150000"/>
              </a:lnSpc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PingFang SC Regular" panose="020B0400000000000000" charset="-122"/>
              </a:rPr>
              <a:t>anno compute-node-name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PingFang SC Regular" panose="020B0400000000000000" charset="-122"/>
              </a:rPr>
              <a:t>：声明计算节点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PingFang SC Regular" panose="020B0400000000000000" charset="-122"/>
              </a:rPr>
              <a:t>名称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PingFang SC Regular" panose="020B0400000000000000" charset="-122"/>
            </a:endParaRPr>
          </a:p>
          <a:p>
            <a:pPr marL="285750" indent="-285750" algn="just">
              <a:lnSpc>
                <a:spcPct val="150000"/>
              </a:lnSpc>
              <a:buClrTx/>
              <a:buSzPct val="75000"/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PingFang SC Regular" panose="020B0400000000000000" charset="-122"/>
              </a:rPr>
              <a:t>...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PingFang SC Regular" panose="020B0400000000000000" charset="-122"/>
            </a:endParaRPr>
          </a:p>
          <a:p>
            <a:pPr marL="285750" indent="-285750" algn="just">
              <a:lnSpc>
                <a:spcPct val="150000"/>
              </a:lnSpc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PingFang SC Regular" panose="020B0400000000000000" charset="-122"/>
              </a:rPr>
              <a:t>anno register-storage-unit-enabled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PingFang SC Regular" panose="020B0400000000000000" charset="-122"/>
              </a:rPr>
              <a:t>：声明开启自动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PingFang SC Regular" panose="020B0400000000000000" charset="-122"/>
              </a:rPr>
              <a:t>注册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PingFang SC Regular" panose="020B0400000000000000" charset="-122"/>
            </a:endParaRPr>
          </a:p>
          <a:p>
            <a:pPr marL="285750" indent="-285750" algn="just">
              <a:lnSpc>
                <a:spcPct val="150000"/>
              </a:lnSpc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PingFang SC Regular" panose="020B0400000000000000" charset="-122"/>
              </a:rPr>
              <a:t>databaseClassName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PingFang SC Regular" panose="020B0400000000000000" charset="-122"/>
              </a:rPr>
              <a:t>：声明 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PingFang SC Regular" panose="020B0400000000000000" charset="-122"/>
              </a:rPr>
              <a:t>DatabaseClass 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PingFang SC Regular" panose="020B0400000000000000" charset="-122"/>
              </a:rPr>
              <a:t>名称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PingFang SC Regular" panose="020B0400000000000000" charset="-122"/>
            </a:endParaRPr>
          </a:p>
          <a:p>
            <a:pPr marL="285750" indent="-285750" algn="just">
              <a:lnSpc>
                <a:spcPct val="150000"/>
              </a:lnSpc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PingFang SC Regular" panose="020B0400000000000000" charset="-122"/>
              </a:rPr>
              <a:t>status instances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PingFang SC Regular" panose="020B0400000000000000" charset="-122"/>
              </a:rPr>
              <a:t>：显示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PingFang SC Regular" panose="020B0400000000000000" charset="-122"/>
              </a:rPr>
              <a:t> RDS 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PingFang SC Regular" panose="020B0400000000000000" charset="-122"/>
              </a:rPr>
              <a:t>实例地址和端口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PingFang SC Regular" panose="020B0400000000000000" charset="-122"/>
              </a:rPr>
              <a:t>信息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PingFang SC Regular" panose="020B04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7d195523061f1c0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 hidden="1"/>
          <p:cNvSpPr txBox="1"/>
          <p:nvPr/>
        </p:nvSpPr>
        <p:spPr>
          <a:xfrm>
            <a:off x="-355600" y="-550922"/>
            <a:ext cx="204223" cy="5724644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pPr algn="ctr"/>
            <a:r>
              <a:rPr lang="en-US" altLang="zh-CN" sz="100" dirty="0">
                <a:latin typeface="inpin heiti" charset="-122"/>
                <a:ea typeface="inpin heiti" charset="-122"/>
              </a:rPr>
              <a:t>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</a:t>
            </a:r>
            <a:endParaRPr lang="zh-CN" altLang="en-US" sz="100" dirty="0">
              <a:latin typeface="inpin heiti" charset="-122"/>
              <a:ea typeface="inpin heiti" charset="-122"/>
            </a:endParaRPr>
          </a:p>
        </p:txBody>
      </p:sp>
      <p:sp>
        <p:nvSpPr>
          <p:cNvPr id="14" name="PA_库_文本框 6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/>
          <p:cNvSpPr txBox="1"/>
          <p:nvPr>
            <p:custDataLst>
              <p:tags r:id="rId1"/>
            </p:custDataLst>
          </p:nvPr>
        </p:nvSpPr>
        <p:spPr>
          <a:xfrm>
            <a:off x="1014611" y="408485"/>
            <a:ext cx="84577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Chaos on Kubernetes</a:t>
            </a:r>
            <a:endParaRPr lang="en-US" sz="2400" b="1" spc="3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" name="矩形 14"/>
          <p:cNvSpPr/>
          <p:nvPr/>
        </p:nvSpPr>
        <p:spPr>
          <a:xfrm>
            <a:off x="4764405" y="6478270"/>
            <a:ext cx="5852160" cy="245110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lang="en-US" altLang="zh-CN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https://github.com/apache/shardingsphere-on-cloud/tree/main/shardingsphere-operator</a:t>
            </a:r>
            <a:endParaRPr lang="en-US" altLang="zh-CN" sz="1000" i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57985"/>
            <a:ext cx="5332095" cy="3542030"/>
          </a:xfrm>
          <a:prstGeom prst="rect">
            <a:avLst/>
          </a:prstGeom>
        </p:spPr>
      </p:pic>
      <p:sp>
        <p:nvSpPr>
          <p:cNvPr id="4" name="Rectangles 3"/>
          <p:cNvSpPr/>
          <p:nvPr/>
        </p:nvSpPr>
        <p:spPr>
          <a:xfrm>
            <a:off x="349250" y="3273425"/>
            <a:ext cx="4415155" cy="1025525"/>
          </a:xfrm>
          <a:prstGeom prst="rect">
            <a:avLst/>
          </a:prstGeom>
          <a:noFill/>
          <a:ln>
            <a:solidFill>
              <a:srgbClr val="3056C8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2F4FC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4940300" y="2510155"/>
            <a:ext cx="970915" cy="65405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4" idx="3"/>
          </p:cNvCxnSpPr>
          <p:nvPr/>
        </p:nvCxnSpPr>
        <p:spPr>
          <a:xfrm flipV="1">
            <a:off x="4764405" y="3201035"/>
            <a:ext cx="1102360" cy="585470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4843780" y="3935730"/>
            <a:ext cx="1005840" cy="551180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4834890" y="3559810"/>
            <a:ext cx="1031875" cy="778510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Rectangles 23"/>
          <p:cNvSpPr/>
          <p:nvPr/>
        </p:nvSpPr>
        <p:spPr>
          <a:xfrm>
            <a:off x="349250" y="4298950"/>
            <a:ext cx="4415155" cy="123190"/>
          </a:xfrm>
          <a:prstGeom prst="rect">
            <a:avLst/>
          </a:prstGeom>
          <a:noFill/>
          <a:ln>
            <a:solidFill>
              <a:srgbClr val="3056C8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2F4FC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5" name="Rectangles 24"/>
          <p:cNvSpPr/>
          <p:nvPr/>
        </p:nvSpPr>
        <p:spPr>
          <a:xfrm>
            <a:off x="349250" y="4422140"/>
            <a:ext cx="4415155" cy="123190"/>
          </a:xfrm>
          <a:prstGeom prst="rect">
            <a:avLst/>
          </a:prstGeom>
          <a:noFill/>
          <a:ln>
            <a:solidFill>
              <a:srgbClr val="3056C8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2F4FC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6" name="Rectangles 25"/>
          <p:cNvSpPr/>
          <p:nvPr/>
        </p:nvSpPr>
        <p:spPr>
          <a:xfrm>
            <a:off x="349250" y="2533650"/>
            <a:ext cx="4415155" cy="123190"/>
          </a:xfrm>
          <a:prstGeom prst="rect">
            <a:avLst/>
          </a:prstGeom>
          <a:noFill/>
          <a:ln>
            <a:solidFill>
              <a:srgbClr val="3056C8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2F4FC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7" name="矩形 14"/>
          <p:cNvSpPr/>
          <p:nvPr/>
        </p:nvSpPr>
        <p:spPr>
          <a:xfrm>
            <a:off x="5874385" y="1757680"/>
            <a:ext cx="6139180" cy="2306955"/>
          </a:xfrm>
          <a:prstGeom prst="rect">
            <a:avLst/>
          </a:prstGeom>
        </p:spPr>
        <p:txBody>
          <a:bodyPr wrap="square">
            <a:spAutoFit/>
          </a:bodyPr>
          <a:p>
            <a:pPr indent="0" algn="just">
              <a:lnSpc>
                <a:spcPct val="150000"/>
              </a:lnSpc>
              <a:buClrTx/>
              <a:buSzPct val="75000"/>
              <a:buFont typeface="Arial" panose="020B0604020202020204" pitchFamily="34" charset="0"/>
              <a:buNone/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PingFang SC Regular" panose="020B0400000000000000" charset="-122"/>
              </a:rPr>
              <a:t>DatabaseClass 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PingFang SC Regular" panose="020B0400000000000000" charset="-122"/>
              </a:rPr>
              <a:t>说明：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PingFang SC Regular" panose="020B0400000000000000" charset="-122"/>
            </a:endParaRPr>
          </a:p>
          <a:p>
            <a:pPr marL="285750" indent="-285750" algn="just">
              <a:lnSpc>
                <a:spcPct val="150000"/>
              </a:lnSpc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PingFang SC Regular" panose="020B0400000000000000" charset="-122"/>
              </a:rPr>
              <a:t>DatabaseClass 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PingFang SC Regular" panose="020B0400000000000000" charset="-122"/>
              </a:rPr>
              <a:t>是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PingFang SC Regular" panose="020B0400000000000000" charset="-122"/>
              </a:rPr>
              <a:t> Database Mesh 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PingFang SC Regular" panose="020B0400000000000000" charset="-122"/>
              </a:rPr>
              <a:t>下的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PingFang SC Regular" panose="020B0400000000000000" charset="-122"/>
              </a:rPr>
              <a:t> CRD 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PingFang SC Regular" panose="020B0400000000000000" charset="-122"/>
              </a:rPr>
              <a:t>定义，声明一个托管的数据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PingFang SC Regular" panose="020B0400000000000000" charset="-122"/>
              </a:rPr>
              <a:t>类型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PingFang SC Regular" panose="020B0400000000000000" charset="-122"/>
            </a:endParaRPr>
          </a:p>
          <a:p>
            <a:pPr marL="285750" indent="-285750" algn="just">
              <a:lnSpc>
                <a:spcPct val="150000"/>
              </a:lnSpc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PingFang SC Regular" panose="020B0400000000000000" charset="-122"/>
              </a:rPr>
              <a:t>parameters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PingFang SC Regular" panose="020B0400000000000000" charset="-122"/>
              </a:rPr>
              <a:t>：声明该类型数据库的各类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PingFang SC Regular" panose="020B0400000000000000" charset="-122"/>
              </a:rPr>
              <a:t>参数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PingFang SC Regular" panose="020B0400000000000000" charset="-122"/>
            </a:endParaRPr>
          </a:p>
          <a:p>
            <a:pPr marL="285750" indent="-285750" algn="just">
              <a:lnSpc>
                <a:spcPct val="150000"/>
              </a:lnSpc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PingFang SC Regular" panose="020B0400000000000000" charset="-122"/>
              </a:rPr>
              <a:t>provisioner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PingFang SC Regular" panose="020B0400000000000000" charset="-122"/>
              </a:rPr>
              <a:t>：声明托管的数据库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PingFang SC Regular" panose="020B0400000000000000" charset="-122"/>
              </a:rPr>
              <a:t>提供方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PingFang SC Regular" panose="020B0400000000000000" charset="-122"/>
            </a:endParaRPr>
          </a:p>
          <a:p>
            <a:pPr marL="285750" indent="-285750" algn="just">
              <a:lnSpc>
                <a:spcPct val="150000"/>
              </a:lnSpc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PingFang SC Regular" panose="020B0400000000000000" charset="-122"/>
              </a:rPr>
              <a:t>reclaimPolicy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PingFang SC Regular" panose="020B0400000000000000" charset="-122"/>
              </a:rPr>
              <a:t>：声明数据库回收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PingFang SC Regular" panose="020B0400000000000000" charset="-122"/>
              </a:rPr>
              <a:t>策略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PingFang SC Regular" panose="020B04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7d195523061f1c0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 hidden="1"/>
          <p:cNvSpPr txBox="1"/>
          <p:nvPr/>
        </p:nvSpPr>
        <p:spPr>
          <a:xfrm>
            <a:off x="-355600" y="-550922"/>
            <a:ext cx="204223" cy="5724644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pPr algn="ctr"/>
            <a:r>
              <a:rPr lang="en-US" altLang="zh-CN" sz="100" dirty="0">
                <a:latin typeface="inpin heiti" charset="-122"/>
                <a:ea typeface="inpin heiti" charset="-122"/>
              </a:rPr>
              <a:t>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</a:t>
            </a:r>
            <a:endParaRPr lang="zh-CN" altLang="en-US" sz="100" dirty="0">
              <a:latin typeface="inpin heiti" charset="-122"/>
              <a:ea typeface="inpin heiti" charset="-122"/>
            </a:endParaRPr>
          </a:p>
        </p:txBody>
      </p:sp>
      <p:sp>
        <p:nvSpPr>
          <p:cNvPr id="14" name="PA_库_文本框 6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/>
          <p:cNvSpPr txBox="1"/>
          <p:nvPr>
            <p:custDataLst>
              <p:tags r:id="rId1"/>
            </p:custDataLst>
          </p:nvPr>
        </p:nvSpPr>
        <p:spPr>
          <a:xfrm>
            <a:off x="1014611" y="408485"/>
            <a:ext cx="84577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Chaos on Kubernetes</a:t>
            </a:r>
            <a:endParaRPr lang="en-US" sz="2400" b="1" spc="3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" name="矩形 14"/>
          <p:cNvSpPr/>
          <p:nvPr/>
        </p:nvSpPr>
        <p:spPr>
          <a:xfrm>
            <a:off x="4764405" y="6478270"/>
            <a:ext cx="5852160" cy="245110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lang="en-US" altLang="zh-CN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https://github.com/apache/shardingsphere-on-cloud/tree/main/shardingsphere-operator</a:t>
            </a:r>
            <a:endParaRPr lang="en-US" altLang="zh-CN" sz="1000" i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065" y="2219325"/>
            <a:ext cx="4574540" cy="24193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0565" y="3512820"/>
            <a:ext cx="382270" cy="381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0565" y="4043680"/>
            <a:ext cx="393065" cy="381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4715" y="2195830"/>
            <a:ext cx="680720" cy="69596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07530" y="2172970"/>
            <a:ext cx="1482090" cy="74104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55025" y="2195830"/>
            <a:ext cx="1341120" cy="67056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01200" y="3758565"/>
            <a:ext cx="1266825" cy="66611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79110" y="3862705"/>
            <a:ext cx="1993265" cy="56197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16545" y="3904615"/>
            <a:ext cx="1340485" cy="5200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7d195523061f1c0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 hidden="1"/>
          <p:cNvSpPr txBox="1"/>
          <p:nvPr/>
        </p:nvSpPr>
        <p:spPr>
          <a:xfrm>
            <a:off x="-355600" y="-550922"/>
            <a:ext cx="204223" cy="5724644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pPr algn="ctr"/>
            <a:r>
              <a:rPr lang="en-US" altLang="zh-CN" sz="100" dirty="0">
                <a:latin typeface="inpin heiti" charset="-122"/>
                <a:ea typeface="inpin heiti" charset="-122"/>
              </a:rPr>
              <a:t>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</a:t>
            </a:r>
            <a:endParaRPr lang="zh-CN" altLang="en-US" sz="100" dirty="0">
              <a:latin typeface="inpin heiti" charset="-122"/>
              <a:ea typeface="inpin heiti" charset="-122"/>
            </a:endParaRPr>
          </a:p>
        </p:txBody>
      </p:sp>
      <p:sp>
        <p:nvSpPr>
          <p:cNvPr id="14" name="PA_库_文本框 6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/>
          <p:cNvSpPr txBox="1"/>
          <p:nvPr>
            <p:custDataLst>
              <p:tags r:id="rId1"/>
            </p:custDataLst>
          </p:nvPr>
        </p:nvSpPr>
        <p:spPr>
          <a:xfrm>
            <a:off x="1014611" y="408485"/>
            <a:ext cx="84577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Chaos on Kubernetes</a:t>
            </a:r>
            <a:endParaRPr lang="en-US" sz="2400" b="1" spc="3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6" name="矩形 14"/>
          <p:cNvSpPr/>
          <p:nvPr/>
        </p:nvSpPr>
        <p:spPr>
          <a:xfrm>
            <a:off x="757555" y="1180465"/>
            <a:ext cx="6139180" cy="3046095"/>
          </a:xfrm>
          <a:prstGeom prst="rect">
            <a:avLst/>
          </a:prstGeom>
        </p:spPr>
        <p:txBody>
          <a:bodyPr wrap="square">
            <a:spAutoFit/>
          </a:bodyPr>
          <a:p>
            <a:pPr indent="0">
              <a:buFont typeface="Arial" panose="020B0604020202020204" pitchFamily="34" charset="0"/>
              <a:buNone/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Kubernetes 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场景里的混沌类型：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Kubernetes 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故障：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Pod 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重启、容器异常退出等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基础环境故障：网络分区、延迟、丢包、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IO 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延迟、故障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其他：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time skew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、内核劫持等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>
              <a:buFont typeface="Arial" panose="020B0604020202020204" pitchFamily="34" charset="0"/>
              <a:buNone/>
            </a:pP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JVM Chaos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Exception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：抛出自定义异常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GC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：触发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GC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Latency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：增加方法执行延迟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Return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：修改方法返回值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Stress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：增加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JVM 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压力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Rule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：注入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Byteman 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脚本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4970" y="119380"/>
            <a:ext cx="5298440" cy="66186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7d195523061f1c0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 hidden="1"/>
          <p:cNvSpPr txBox="1"/>
          <p:nvPr/>
        </p:nvSpPr>
        <p:spPr>
          <a:xfrm>
            <a:off x="-355600" y="-550922"/>
            <a:ext cx="204223" cy="5724644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pPr algn="ctr"/>
            <a:r>
              <a:rPr lang="en-US" altLang="zh-CN" sz="100" dirty="0">
                <a:latin typeface="inpin heiti" charset="-122"/>
                <a:ea typeface="inpin heiti" charset="-122"/>
              </a:rPr>
              <a:t>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</a:t>
            </a:r>
            <a:endParaRPr lang="zh-CN" altLang="en-US" sz="100" dirty="0">
              <a:latin typeface="inpin heiti" charset="-122"/>
              <a:ea typeface="inpin heiti" charset="-122"/>
            </a:endParaRPr>
          </a:p>
        </p:txBody>
      </p:sp>
      <p:sp>
        <p:nvSpPr>
          <p:cNvPr id="14" name="PA_库_文本框 6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/>
          <p:cNvSpPr txBox="1"/>
          <p:nvPr>
            <p:custDataLst>
              <p:tags r:id="rId1"/>
            </p:custDataLst>
          </p:nvPr>
        </p:nvSpPr>
        <p:spPr>
          <a:xfrm>
            <a:off x="1014611" y="408485"/>
            <a:ext cx="84577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Chaos on Kubernetes</a:t>
            </a:r>
            <a:endParaRPr lang="en-US" sz="2400" b="1" spc="3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875" y="1921510"/>
            <a:ext cx="5551805" cy="35763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2425" y="1221740"/>
            <a:ext cx="5432425" cy="49949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e7d195523061f1c0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 hidden="1"/>
          <p:cNvSpPr txBox="1"/>
          <p:nvPr/>
        </p:nvSpPr>
        <p:spPr>
          <a:xfrm>
            <a:off x="-355600" y="-550922"/>
            <a:ext cx="204223" cy="5724644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pPr algn="ctr"/>
            <a:r>
              <a:rPr lang="en-US" altLang="zh-CN" sz="100" dirty="0">
                <a:latin typeface="inpin heiti" charset="-122"/>
                <a:ea typeface="inpin heiti" charset="-122"/>
              </a:rPr>
              <a:t>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</a:t>
            </a:r>
            <a:endParaRPr lang="zh-CN" altLang="en-US" sz="100" dirty="0">
              <a:latin typeface="inpin heiti" charset="-122"/>
              <a:ea typeface="inpin heiti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5331999" y="2036696"/>
            <a:ext cx="2218923" cy="1974955"/>
            <a:chOff x="5504186" y="804147"/>
            <a:chExt cx="2218923" cy="1974955"/>
          </a:xfrm>
        </p:grpSpPr>
        <p:sp>
          <p:nvSpPr>
            <p:cNvPr id="8" name="PA_库_文本框 6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/>
            <p:cNvSpPr txBox="1"/>
            <p:nvPr>
              <p:custDataLst>
                <p:tags r:id="rId1"/>
              </p:custDataLst>
            </p:nvPr>
          </p:nvSpPr>
          <p:spPr>
            <a:xfrm>
              <a:off x="5505689" y="2072347"/>
              <a:ext cx="2217420" cy="7067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0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+mn-lt"/>
                </a:rPr>
                <a:t>社区</a:t>
              </a:r>
              <a:r>
                <a:rPr lang="zh-CN" altLang="en-US" sz="40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+mn-lt"/>
                </a:rPr>
                <a:t>展望</a:t>
              </a:r>
              <a:endPara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lt"/>
              </a:endParaRPr>
            </a:p>
          </p:txBody>
        </p:sp>
        <p:sp>
          <p:nvSpPr>
            <p:cNvPr id="10" name="PA_库_文本框 6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/>
            <p:cNvSpPr txBox="1"/>
            <p:nvPr>
              <p:custDataLst>
                <p:tags r:id="rId2"/>
              </p:custDataLst>
            </p:nvPr>
          </p:nvSpPr>
          <p:spPr>
            <a:xfrm>
              <a:off x="5504186" y="804147"/>
              <a:ext cx="1136650" cy="10147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60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+mn-lt"/>
                </a:rPr>
                <a:t>04</a:t>
              </a:r>
              <a:endParaRPr lang="en-US" altLang="zh-CN" sz="60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lt"/>
              </a:endParaRPr>
            </a:p>
          </p:txBody>
        </p:sp>
        <p:sp>
          <p:nvSpPr>
            <p:cNvPr id="11" name="圆角矩形 10"/>
            <p:cNvSpPr/>
            <p:nvPr/>
          </p:nvSpPr>
          <p:spPr>
            <a:xfrm>
              <a:off x="5837573" y="1819810"/>
              <a:ext cx="469875" cy="62280"/>
            </a:xfrm>
            <a:prstGeom prst="roundRect">
              <a:avLst/>
            </a:prstGeom>
            <a:solidFill>
              <a:srgbClr val="F84C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pic>
        <p:nvPicPr>
          <p:cNvPr id="13" name="图片 12" descr="卡通人物&#10;&#10;中度可信度描述已自动生成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53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7d195523061f1c0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 hidden="1"/>
          <p:cNvSpPr txBox="1"/>
          <p:nvPr/>
        </p:nvSpPr>
        <p:spPr>
          <a:xfrm>
            <a:off x="-355600" y="-550922"/>
            <a:ext cx="204223" cy="5724644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pPr algn="ctr"/>
            <a:r>
              <a:rPr lang="en-US" altLang="zh-CN" sz="100" dirty="0">
                <a:latin typeface="inpin heiti" charset="-122"/>
                <a:ea typeface="inpin heiti" charset="-122"/>
              </a:rPr>
              <a:t>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</a:t>
            </a:r>
            <a:endParaRPr lang="zh-CN" altLang="en-US" sz="100" dirty="0">
              <a:latin typeface="inpin heiti" charset="-122"/>
              <a:ea typeface="inpin heiti" charset="-122"/>
            </a:endParaRPr>
          </a:p>
        </p:txBody>
      </p:sp>
      <p:sp>
        <p:nvSpPr>
          <p:cNvPr id="14" name="PA_库_文本框 6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/>
          <p:cNvSpPr txBox="1"/>
          <p:nvPr>
            <p:custDataLst>
              <p:tags r:id="rId1"/>
            </p:custDataLst>
          </p:nvPr>
        </p:nvSpPr>
        <p:spPr>
          <a:xfrm>
            <a:off x="1014611" y="408485"/>
            <a:ext cx="84577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社区</a:t>
            </a:r>
            <a:r>
              <a:rPr lang="zh-CN" altLang="en-US" sz="2400" b="1" spc="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展望</a:t>
            </a:r>
            <a:endParaRPr lang="zh-CN" altLang="en-US" sz="2400" b="1" spc="3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8178" y="4655820"/>
            <a:ext cx="3266440" cy="342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3148" y="4655820"/>
            <a:ext cx="1705610" cy="5384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9035" y="4189095"/>
            <a:ext cx="2164715" cy="1440815"/>
          </a:xfrm>
          <a:prstGeom prst="rect">
            <a:avLst/>
          </a:prstGeom>
        </p:spPr>
      </p:pic>
      <p:sp>
        <p:nvSpPr>
          <p:cNvPr id="55" name="矩形 11"/>
          <p:cNvSpPr/>
          <p:nvPr/>
        </p:nvSpPr>
        <p:spPr>
          <a:xfrm>
            <a:off x="4819201" y="1035414"/>
            <a:ext cx="1426436" cy="670708"/>
          </a:xfrm>
          <a:prstGeom prst="rect">
            <a:avLst/>
          </a:prstGeom>
        </p:spPr>
        <p:txBody>
          <a:bodyPr wrap="square">
            <a:noAutofit/>
          </a:bodyPr>
          <a:p>
            <a:pPr>
              <a:lnSpc>
                <a:spcPct val="150000"/>
              </a:lnSpc>
            </a:pPr>
            <a:r>
              <a:rPr lang="zh-CN" altLang="en-US" sz="1200" b="1" dirty="0">
                <a:solidFill>
                  <a:srgbClr val="25319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ppleExternalUIFontSimplifiedCh"/>
              </a:rPr>
              <a:t> </a:t>
            </a:r>
            <a:r>
              <a:rPr lang="en-US" altLang="zh-CN" b="1" dirty="0">
                <a:solidFill>
                  <a:srgbClr val="25319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ppleExternalUIFontSimplifiedCh"/>
              </a:rPr>
              <a:t>65</a:t>
            </a:r>
            <a:r>
              <a:rPr lang="en-US" altLang="zh-CN" sz="1200" b="1" dirty="0">
                <a:solidFill>
                  <a:srgbClr val="25319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ppleExternalUIFontSimplifiedCh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  <a:cs typeface="AppleExternalUIFontSimplifiedCh"/>
              </a:rPr>
              <a:t>Stars</a:t>
            </a:r>
            <a:endParaRPr lang="en-US" altLang="zh-CN" sz="1400" dirty="0">
              <a:solidFill>
                <a:srgbClr val="000000"/>
              </a:solidFill>
              <a:latin typeface="Microsoft YaHei Light" panose="020B0503020204020204" pitchFamily="34" charset="-122"/>
              <a:ea typeface="Microsoft YaHei Light" panose="020B0503020204020204" pitchFamily="34" charset="-122"/>
              <a:cs typeface="AppleExternalUIFontSimplifiedCh"/>
            </a:endParaRPr>
          </a:p>
        </p:txBody>
      </p:sp>
      <p:sp>
        <p:nvSpPr>
          <p:cNvPr id="56" name="矩形 12"/>
          <p:cNvSpPr/>
          <p:nvPr/>
        </p:nvSpPr>
        <p:spPr>
          <a:xfrm>
            <a:off x="9349029" y="1014215"/>
            <a:ext cx="1660539" cy="50673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25319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ppleExternalUIFontSimplifiedCh"/>
              </a:rPr>
              <a:t> </a:t>
            </a:r>
            <a:r>
              <a:rPr lang="en-US" altLang="zh-CN" b="1" dirty="0">
                <a:solidFill>
                  <a:srgbClr val="25319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ppleExternalUIFontSimplifiedCh"/>
              </a:rPr>
              <a:t>21</a:t>
            </a:r>
            <a:r>
              <a:rPr lang="en-US" altLang="zh-CN" sz="1200" dirty="0">
                <a:solidFill>
                  <a:srgbClr val="25319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ppleExternalUIFontSimplifiedCh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Contributors</a:t>
            </a:r>
            <a:endParaRPr lang="en-US" altLang="zh-CN" sz="1400" dirty="0">
              <a:solidFill>
                <a:srgbClr val="000000"/>
              </a:solidFill>
              <a:latin typeface="Microsoft YaHei Light" panose="020B0503020204020204" pitchFamily="34" charset="-122"/>
              <a:ea typeface="Microsoft YaHei Light" panose="020B0503020204020204" pitchFamily="34" charset="-122"/>
            </a:endParaRPr>
          </a:p>
        </p:txBody>
      </p:sp>
      <p:sp>
        <p:nvSpPr>
          <p:cNvPr id="57" name="矩形 13"/>
          <p:cNvSpPr/>
          <p:nvPr/>
        </p:nvSpPr>
        <p:spPr>
          <a:xfrm>
            <a:off x="8090721" y="1021835"/>
            <a:ext cx="1261116" cy="50673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zh-CN" altLang="en-US" sz="1200" b="1" dirty="0">
                <a:solidFill>
                  <a:srgbClr val="25319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ppleExternalUIFontSimplifiedCh"/>
              </a:rPr>
              <a:t> </a:t>
            </a:r>
            <a:r>
              <a:rPr lang="en-US" altLang="zh-CN" b="1" dirty="0">
                <a:solidFill>
                  <a:srgbClr val="25319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ppleExternalUIFontSimplifiedCh"/>
              </a:rPr>
              <a:t>3 </a:t>
            </a:r>
            <a:r>
              <a:rPr lang="en-US" altLang="zh-CN" sz="1400" dirty="0">
                <a:solidFill>
                  <a:srgbClr val="000000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  <a:cs typeface="AppleExternalUIFontSimplifiedCh"/>
              </a:rPr>
              <a:t>Versions</a:t>
            </a:r>
            <a:endParaRPr lang="en-US" altLang="zh-CN" sz="1400" dirty="0">
              <a:solidFill>
                <a:srgbClr val="000000"/>
              </a:solidFill>
              <a:latin typeface="Microsoft YaHei Light" panose="020B0503020204020204" pitchFamily="34" charset="-122"/>
              <a:ea typeface="Microsoft YaHei Light" panose="020B0503020204020204" pitchFamily="34" charset="-122"/>
              <a:cs typeface="AppleExternalUIFontSimplifiedCh"/>
            </a:endParaRPr>
          </a:p>
        </p:txBody>
      </p:sp>
      <p:sp>
        <p:nvSpPr>
          <p:cNvPr id="58" name="椭圆 14"/>
          <p:cNvSpPr/>
          <p:nvPr/>
        </p:nvSpPr>
        <p:spPr>
          <a:xfrm>
            <a:off x="4810351" y="1308684"/>
            <a:ext cx="53048" cy="53048"/>
          </a:xfrm>
          <a:prstGeom prst="ellipse">
            <a:avLst/>
          </a:prstGeom>
          <a:solidFill>
            <a:srgbClr val="F665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椭圆 15"/>
          <p:cNvSpPr/>
          <p:nvPr/>
        </p:nvSpPr>
        <p:spPr>
          <a:xfrm>
            <a:off x="8088221" y="1280109"/>
            <a:ext cx="53048" cy="53048"/>
          </a:xfrm>
          <a:prstGeom prst="ellipse">
            <a:avLst/>
          </a:prstGeom>
          <a:solidFill>
            <a:srgbClr val="F665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椭圆 16"/>
          <p:cNvSpPr/>
          <p:nvPr/>
        </p:nvSpPr>
        <p:spPr>
          <a:xfrm>
            <a:off x="9358947" y="1288364"/>
            <a:ext cx="53048" cy="53048"/>
          </a:xfrm>
          <a:prstGeom prst="ellipse">
            <a:avLst/>
          </a:prstGeom>
          <a:solidFill>
            <a:srgbClr val="F665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1" name="组合 17"/>
          <p:cNvGrpSpPr/>
          <p:nvPr/>
        </p:nvGrpSpPr>
        <p:grpSpPr>
          <a:xfrm>
            <a:off x="6078144" y="1013898"/>
            <a:ext cx="2012315" cy="642620"/>
            <a:chOff x="4867" y="5328"/>
            <a:chExt cx="3169" cy="1012"/>
          </a:xfrm>
        </p:grpSpPr>
        <p:sp>
          <p:nvSpPr>
            <p:cNvPr id="62" name="矩形 18"/>
            <p:cNvSpPr/>
            <p:nvPr/>
          </p:nvSpPr>
          <p:spPr>
            <a:xfrm>
              <a:off x="4867" y="5328"/>
              <a:ext cx="3169" cy="1012"/>
            </a:xfrm>
            <a:prstGeom prst="rect">
              <a:avLst/>
            </a:prstGeom>
          </p:spPr>
          <p:txBody>
            <a:bodyPr wrap="square">
              <a:noAutofit/>
            </a:bodyPr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rgbClr val="25319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ppleExternalUIFontSimplifiedCh"/>
                </a:rPr>
                <a:t> </a:t>
              </a:r>
              <a:r>
                <a:rPr lang="en-US" altLang="zh-CN" b="1" dirty="0">
                  <a:solidFill>
                    <a:srgbClr val="25319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ppleExternalUIFontSimplifiedCh"/>
                </a:rPr>
                <a:t>284</a:t>
              </a:r>
              <a:r>
                <a:rPr lang="en-US" altLang="zh-CN" sz="1200" b="1" dirty="0">
                  <a:solidFill>
                    <a:srgbClr val="25319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ppleExternalUIFontSimplifiedCh"/>
                </a:rPr>
                <a:t> </a:t>
              </a:r>
              <a:r>
                <a:rPr lang="en-GB" altLang="zh-CN" sz="1400" dirty="0">
                  <a:solidFill>
                    <a:srgbClr val="000000"/>
                  </a:solidFill>
                  <a:latin typeface="Microsoft YaHei Light" panose="020B0503020204020204" pitchFamily="34" charset="-122"/>
                  <a:ea typeface="Microsoft YaHei Light" panose="020B0503020204020204" pitchFamily="34" charset="-122"/>
                </a:rPr>
                <a:t>Pull Requests</a:t>
              </a:r>
              <a:endParaRPr lang="en-GB" altLang="zh-CN" sz="1400" dirty="0">
                <a:solidFill>
                  <a:srgbClr val="000000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endParaRPr>
            </a:p>
          </p:txBody>
        </p:sp>
        <p:sp>
          <p:nvSpPr>
            <p:cNvPr id="64" name="椭圆 19"/>
            <p:cNvSpPr/>
            <p:nvPr/>
          </p:nvSpPr>
          <p:spPr>
            <a:xfrm>
              <a:off x="4867" y="5762"/>
              <a:ext cx="84" cy="84"/>
            </a:xfrm>
            <a:prstGeom prst="ellipse">
              <a:avLst/>
            </a:prstGeom>
            <a:solidFill>
              <a:srgbClr val="F665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kumimoji="1"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590" y="1083945"/>
            <a:ext cx="3914775" cy="473710"/>
          </a:xfrm>
          <a:prstGeom prst="rect">
            <a:avLst/>
          </a:prstGeom>
        </p:spPr>
      </p:pic>
      <p:sp>
        <p:nvSpPr>
          <p:cNvPr id="16" name="矩形 14"/>
          <p:cNvSpPr/>
          <p:nvPr/>
        </p:nvSpPr>
        <p:spPr>
          <a:xfrm>
            <a:off x="332105" y="2771140"/>
            <a:ext cx="1827530" cy="398780"/>
          </a:xfrm>
          <a:prstGeom prst="rect">
            <a:avLst/>
          </a:prstGeom>
        </p:spPr>
        <p:txBody>
          <a:bodyPr wrap="square">
            <a:spAutoFit/>
          </a:bodyPr>
          <a:p>
            <a:pPr indent="0">
              <a:buFont typeface="Arial" panose="020B0604020202020204" pitchFamily="34" charset="0"/>
              <a:buNone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感谢贡献者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们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32105" y="4725670"/>
            <a:ext cx="2011680" cy="398780"/>
          </a:xfrm>
          <a:prstGeom prst="rect">
            <a:avLst/>
          </a:prstGeom>
        </p:spPr>
        <p:txBody>
          <a:bodyPr wrap="square">
            <a:spAutoFit/>
          </a:bodyPr>
          <a:p>
            <a:pPr indent="0">
              <a:buFont typeface="Arial" panose="020B0604020202020204" pitchFamily="34" charset="0"/>
              <a:buNone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感谢合作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社区们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34920" y="2553335"/>
            <a:ext cx="6807835" cy="11068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7d195523061f1c0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 hidden="1"/>
          <p:cNvSpPr txBox="1"/>
          <p:nvPr/>
        </p:nvSpPr>
        <p:spPr>
          <a:xfrm>
            <a:off x="-355600" y="-550922"/>
            <a:ext cx="204223" cy="5724644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pPr algn="ctr"/>
            <a:r>
              <a:rPr lang="en-US" altLang="zh-CN" sz="100" dirty="0">
                <a:latin typeface="inpin heiti" charset="-122"/>
                <a:ea typeface="inpin heiti" charset="-122"/>
              </a:rPr>
              <a:t>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</a:t>
            </a:r>
            <a:endParaRPr lang="zh-CN" altLang="en-US" sz="100" dirty="0">
              <a:latin typeface="inpin heiti" charset="-122"/>
              <a:ea typeface="inpin heiti" charset="-122"/>
            </a:endParaRPr>
          </a:p>
        </p:txBody>
      </p:sp>
      <p:sp>
        <p:nvSpPr>
          <p:cNvPr id="14" name="PA_库_文本框 6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/>
          <p:cNvSpPr txBox="1"/>
          <p:nvPr>
            <p:custDataLst>
              <p:tags r:id="rId1"/>
            </p:custDataLst>
          </p:nvPr>
        </p:nvSpPr>
        <p:spPr>
          <a:xfrm>
            <a:off x="1014611" y="408485"/>
            <a:ext cx="84577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社区</a:t>
            </a:r>
            <a:r>
              <a:rPr lang="zh-CN" altLang="en-US" sz="2400" b="1" spc="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展望</a:t>
            </a:r>
            <a:endParaRPr lang="zh-CN" altLang="en-US" sz="2400" b="1" spc="3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8" name="矩形 14"/>
          <p:cNvSpPr/>
          <p:nvPr/>
        </p:nvSpPr>
        <p:spPr>
          <a:xfrm>
            <a:off x="541655" y="1223645"/>
            <a:ext cx="11313160" cy="33718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altLang="zh-CN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ShardingSphere-on-Cloud 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的目标是帮助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ShardingSphere 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更好地适配云环境</a:t>
            </a:r>
            <a:endParaRPr lang="zh-CN" altLang="en-US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1" name="矩形 14"/>
          <p:cNvSpPr/>
          <p:nvPr/>
        </p:nvSpPr>
        <p:spPr>
          <a:xfrm>
            <a:off x="541655" y="4767580"/>
            <a:ext cx="6529070" cy="132207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altLang="zh-CN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ShardingSphere-on-Cloud 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未来里程碑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</a:t>
            </a:r>
            <a:endParaRPr lang="zh-CN" altLang="en-US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600" dirty="0">
              <a:solidFill>
                <a:schemeClr val="tx1"/>
              </a:solidFill>
              <a:highlight>
                <a:srgbClr val="808000"/>
              </a:highligh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云上部署如 Terraform 支持国内外主流公有云</a:t>
            </a:r>
            <a:endParaRPr lang="zh-CN" altLang="en-US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通过混沌工程持续提升</a:t>
            </a:r>
            <a:r>
              <a:rPr lang="en-US" altLang="zh-CN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ShardingSphere 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稳定性</a:t>
            </a:r>
            <a:endParaRPr lang="zh-CN" altLang="en-US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借助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Operator 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实现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ShardingSphere 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集群的‘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Autopilot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’</a:t>
            </a:r>
            <a:endParaRPr lang="zh-CN" altLang="en-US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41655" y="1591945"/>
            <a:ext cx="7360920" cy="279971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目前状态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</a:t>
            </a:r>
            <a:endParaRPr lang="zh-CN" altLang="en-US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600" dirty="0">
              <a:solidFill>
                <a:schemeClr val="tx1"/>
              </a:solidFill>
              <a:highlight>
                <a:srgbClr val="808000"/>
              </a:highligh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面向</a:t>
            </a:r>
            <a:r>
              <a:rPr lang="en-US" altLang="zh-CN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Kubernetes 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环境的</a:t>
            </a:r>
            <a:r>
              <a:rPr lang="en-US" altLang="zh-CN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Helm Charts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lang="en-US" altLang="zh-CN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Operator</a:t>
            </a:r>
            <a:endParaRPr lang="en-US" altLang="zh-CN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面向多云的</a:t>
            </a:r>
            <a:r>
              <a:rPr lang="en-US" altLang="zh-CN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CloudFormation 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和</a:t>
            </a:r>
            <a:r>
              <a:rPr lang="en-US" altLang="zh-CN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Terraform</a:t>
            </a:r>
            <a:endParaRPr lang="en-US" altLang="zh-CN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通过混沌工程提升</a:t>
            </a:r>
            <a:r>
              <a:rPr lang="en-US" altLang="zh-CN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ShardingSphere 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稳定性</a:t>
            </a:r>
            <a:endParaRPr lang="zh-CN" altLang="en-US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和</a:t>
            </a:r>
            <a:r>
              <a:rPr lang="en-US" altLang="zh-CN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OpenSergo 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社区共同推出了微服务下数据库治理标准</a:t>
            </a:r>
            <a:endParaRPr lang="zh-CN" altLang="en-US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和</a:t>
            </a:r>
            <a:r>
              <a:rPr lang="en-US" altLang="zh-CN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DatabaseMesh 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社区共建云环境下数据库可靠性工程（</a:t>
            </a:r>
            <a:r>
              <a:rPr lang="en-US" altLang="zh-CN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DBRE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</a:t>
            </a:r>
            <a:endParaRPr lang="zh-CN" altLang="en-US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和</a:t>
            </a:r>
            <a:r>
              <a:rPr lang="en-US" altLang="zh-CN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OpenGauss 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实现</a:t>
            </a:r>
            <a:r>
              <a:rPr lang="en-US" altLang="zh-CN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Point-In-Time Recovery 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联合方案</a:t>
            </a:r>
            <a:endParaRPr lang="zh-CN" altLang="en-US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社区贡献了基于</a:t>
            </a:r>
            <a:r>
              <a:rPr lang="en-US" altLang="zh-CN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WebAssembly 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的</a:t>
            </a:r>
            <a:r>
              <a:rPr lang="en-US" altLang="zh-CN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ShardingSphere 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扩展</a:t>
            </a:r>
            <a:r>
              <a:rPr lang="en-US" altLang="zh-CN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demo</a:t>
            </a:r>
            <a:endParaRPr lang="en-US" altLang="zh-CN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参加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2023 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年度的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GSoC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，开源之夏</a:t>
            </a:r>
            <a:endParaRPr lang="en-US" altLang="zh-CN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...</a:t>
            </a:r>
            <a:endParaRPr lang="en-US" altLang="zh-CN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e7d195523061f1c0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 hidden="1"/>
          <p:cNvSpPr txBox="1"/>
          <p:nvPr/>
        </p:nvSpPr>
        <p:spPr>
          <a:xfrm>
            <a:off x="-355600" y="-550922"/>
            <a:ext cx="204223" cy="5724644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pPr algn="ctr"/>
            <a:r>
              <a:rPr lang="en-US" altLang="zh-CN" sz="100" dirty="0">
                <a:latin typeface="inpin heiti" charset="-122"/>
                <a:ea typeface="inpin heiti" charset="-122"/>
              </a:rPr>
              <a:t>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</a:t>
            </a:r>
            <a:endParaRPr lang="zh-CN" altLang="en-US" sz="100" dirty="0">
              <a:latin typeface="inpin heiti" charset="-122"/>
              <a:ea typeface="inpin heiti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5333502" y="2036696"/>
            <a:ext cx="4760595" cy="1974955"/>
            <a:chOff x="5505689" y="804147"/>
            <a:chExt cx="4760595" cy="1974955"/>
          </a:xfrm>
        </p:grpSpPr>
        <p:sp>
          <p:nvSpPr>
            <p:cNvPr id="8" name="PA_库_文本框 6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/>
            <p:cNvSpPr txBox="1"/>
            <p:nvPr>
              <p:custDataLst>
                <p:tags r:id="rId1"/>
              </p:custDataLst>
            </p:nvPr>
          </p:nvSpPr>
          <p:spPr>
            <a:xfrm>
              <a:off x="5505689" y="2072347"/>
              <a:ext cx="4760595" cy="7067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0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+mn-lt"/>
                </a:rPr>
                <a:t>系统韧性和混沌</a:t>
              </a:r>
              <a:r>
                <a:rPr lang="zh-CN" altLang="en-US" sz="40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+mn-lt"/>
                </a:rPr>
                <a:t>工程</a:t>
              </a:r>
              <a:endPara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lt"/>
              </a:endParaRPr>
            </a:p>
          </p:txBody>
        </p:sp>
        <p:sp>
          <p:nvSpPr>
            <p:cNvPr id="10" name="PA_库_文本框 6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/>
            <p:cNvSpPr txBox="1"/>
            <p:nvPr>
              <p:custDataLst>
                <p:tags r:id="rId2"/>
              </p:custDataLst>
            </p:nvPr>
          </p:nvSpPr>
          <p:spPr>
            <a:xfrm>
              <a:off x="5505689" y="804147"/>
              <a:ext cx="1133644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60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+mn-lt"/>
                </a:rPr>
                <a:t>01</a:t>
              </a:r>
              <a:endParaRPr lang="en-US" altLang="zh-CN" sz="60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lt"/>
              </a:endParaRPr>
            </a:p>
          </p:txBody>
        </p:sp>
        <p:sp>
          <p:nvSpPr>
            <p:cNvPr id="11" name="圆角矩形 10"/>
            <p:cNvSpPr/>
            <p:nvPr/>
          </p:nvSpPr>
          <p:spPr>
            <a:xfrm>
              <a:off x="5837573" y="1819810"/>
              <a:ext cx="469875" cy="62280"/>
            </a:xfrm>
            <a:prstGeom prst="roundRect">
              <a:avLst/>
            </a:prstGeom>
            <a:solidFill>
              <a:srgbClr val="F84C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pic>
        <p:nvPicPr>
          <p:cNvPr id="13" name="图片 12" descr="卡通人物&#10;&#10;中度可信度描述已自动生成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53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7d195523061f1c0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 hidden="1"/>
          <p:cNvSpPr txBox="1"/>
          <p:nvPr/>
        </p:nvSpPr>
        <p:spPr>
          <a:xfrm>
            <a:off x="-355600" y="-550922"/>
            <a:ext cx="204223" cy="5724644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pPr algn="ctr"/>
            <a:r>
              <a:rPr lang="en-US" altLang="zh-CN" sz="100" dirty="0">
                <a:latin typeface="inpin heiti" charset="-122"/>
                <a:ea typeface="inpin heiti" charset="-122"/>
              </a:rPr>
              <a:t>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</a:t>
            </a:r>
            <a:endParaRPr lang="zh-CN" altLang="en-US" sz="100" dirty="0">
              <a:latin typeface="inpin heiti" charset="-122"/>
              <a:ea typeface="inpin heiti" charset="-122"/>
            </a:endParaRPr>
          </a:p>
        </p:txBody>
      </p:sp>
      <p:sp>
        <p:nvSpPr>
          <p:cNvPr id="3" name="PA_库_文本框 6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/>
          <p:cNvSpPr txBox="1"/>
          <p:nvPr>
            <p:custDataLst>
              <p:tags r:id="rId1"/>
            </p:custDataLst>
          </p:nvPr>
        </p:nvSpPr>
        <p:spPr>
          <a:xfrm>
            <a:off x="968256" y="408485"/>
            <a:ext cx="84577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 spc="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社区</a:t>
            </a:r>
            <a:r>
              <a:rPr lang="zh-CN" altLang="en-US" sz="2400" b="1" spc="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展望</a:t>
            </a:r>
            <a:endParaRPr lang="zh-CN" altLang="en-US" sz="2400" b="1" spc="3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8435" y="3940175"/>
            <a:ext cx="4215765" cy="800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5300" y="2103120"/>
            <a:ext cx="8661400" cy="18370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背景图案&#10;&#10;描述已自动生成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" y="0"/>
            <a:ext cx="12187938" cy="6858000"/>
          </a:xfrm>
          <a:prstGeom prst="rect">
            <a:avLst/>
          </a:prstGeom>
        </p:spPr>
      </p:pic>
      <p:sp>
        <p:nvSpPr>
          <p:cNvPr id="4" name="e7d195523061f1c0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 hidden="1"/>
          <p:cNvSpPr txBox="1"/>
          <p:nvPr/>
        </p:nvSpPr>
        <p:spPr>
          <a:xfrm>
            <a:off x="-355600" y="-550922"/>
            <a:ext cx="204223" cy="5724644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pPr algn="ctr"/>
            <a:r>
              <a:rPr lang="en-US" altLang="zh-CN" sz="100" dirty="0">
                <a:latin typeface="inpin heiti" charset="-122"/>
                <a:ea typeface="inpin heiti" charset="-122"/>
              </a:rPr>
              <a:t>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</a:t>
            </a:r>
            <a:endParaRPr lang="zh-CN" altLang="en-US" sz="100" dirty="0">
              <a:latin typeface="inpin heiti" charset="-122"/>
              <a:ea typeface="inpin heiti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4083624" y="1655879"/>
            <a:ext cx="4024752" cy="1494279"/>
            <a:chOff x="3773917" y="1541574"/>
            <a:chExt cx="4024752" cy="1494279"/>
          </a:xfrm>
        </p:grpSpPr>
        <p:pic>
          <p:nvPicPr>
            <p:cNvPr id="2" name="图片 1" descr="upload_41095427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73917" y="1541574"/>
              <a:ext cx="1494279" cy="1494279"/>
            </a:xfrm>
            <a:prstGeom prst="rect">
              <a:avLst/>
            </a:prstGeom>
          </p:spPr>
        </p:pic>
        <p:pic>
          <p:nvPicPr>
            <p:cNvPr id="3" name="图片 2" descr="QR 代码&#10;&#10;描述已自动生成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43452" y="1541574"/>
              <a:ext cx="1455217" cy="1455217"/>
            </a:xfrm>
            <a:prstGeom prst="rect">
              <a:avLst/>
            </a:prstGeom>
          </p:spPr>
        </p:pic>
      </p:grpSp>
      <p:sp>
        <p:nvSpPr>
          <p:cNvPr id="5" name="文本框 4"/>
          <p:cNvSpPr txBox="1"/>
          <p:nvPr/>
        </p:nvSpPr>
        <p:spPr>
          <a:xfrm>
            <a:off x="6396416" y="3087538"/>
            <a:ext cx="1981299" cy="526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Apache</a:t>
            </a:r>
            <a:r>
              <a:rPr kumimoji="1"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ShardingSphere</a:t>
            </a:r>
            <a:endParaRPr kumimoji="1"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kumimoji="1"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微信公众号</a:t>
            </a:r>
            <a:endParaRPr kumimoji="1" lang="zh-CN" altLang="en-US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131283" y="3087538"/>
            <a:ext cx="1411572" cy="526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SphereEx</a:t>
            </a:r>
            <a:endParaRPr kumimoji="1"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kumimoji="1"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微信公众号</a:t>
            </a:r>
            <a:endParaRPr kumimoji="1" lang="zh-CN" altLang="en-US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3278138" y="3900545"/>
            <a:ext cx="5635724" cy="2135611"/>
          </a:xfrm>
          <a:prstGeom prst="roundRect">
            <a:avLst>
              <a:gd name="adj" fmla="val 6628"/>
            </a:avLst>
          </a:prstGeom>
          <a:solidFill>
            <a:srgbClr val="DCE0FF">
              <a:alpha val="30000"/>
            </a:srgbClr>
          </a:solidFill>
          <a:ln w="127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 dirty="0">
              <a:solidFill>
                <a:srgbClr val="25319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558312" y="3823687"/>
            <a:ext cx="5075232" cy="18933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SphereEx 官网：</a:t>
            </a:r>
            <a:r>
              <a:rPr lang="zh-CN" altLang="en-US" sz="1000" dirty="0"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https://sphere-ex.com</a:t>
            </a:r>
            <a:endParaRPr lang="zh-CN" altLang="en-US" sz="1000" dirty="0">
              <a:latin typeface="Microsoft YaHei Light" panose="020B0503020204020204" pitchFamily="34" charset="-122"/>
              <a:ea typeface="Microsoft YaHei Light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Open SphereEx Community：</a:t>
            </a:r>
            <a:r>
              <a:rPr lang="zh-CN" altLang="en-US" sz="1000" dirty="0"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https://community.sphere-ex.com </a:t>
            </a:r>
            <a:endParaRPr lang="en-US" altLang="zh-CN" sz="1000" dirty="0">
              <a:latin typeface="Microsoft YaHei Light" panose="020B0503020204020204" pitchFamily="34" charset="-122"/>
              <a:ea typeface="Microsoft YaHei Light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Apache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ShardingSphere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Website：</a:t>
            </a:r>
            <a:r>
              <a:rPr lang="zh-CN" altLang="en-US" sz="1000" dirty="0"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https://shardingsphere.apache.org</a:t>
            </a:r>
            <a:endParaRPr lang="zh-CN" altLang="en-US" sz="1000" dirty="0">
              <a:latin typeface="Microsoft YaHei Light" panose="020B0503020204020204" pitchFamily="34" charset="-122"/>
              <a:ea typeface="Microsoft YaHei Light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Apache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ShardingSphere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GitHub： </a:t>
            </a:r>
            <a:r>
              <a:rPr lang="zh-CN" altLang="en-US" sz="1000" dirty="0"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https://github.com/apache/shardingsphere</a:t>
            </a:r>
            <a:endParaRPr lang="zh-CN" altLang="en-US" sz="1000" dirty="0">
              <a:latin typeface="Microsoft YaHei Light" panose="020B0503020204020204" pitchFamily="34" charset="-122"/>
              <a:ea typeface="Microsoft YaHei Light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Apache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ShardingSphere Slack Channel：</a:t>
            </a:r>
            <a:r>
              <a:rPr lang="zh-CN" altLang="en-US" sz="1000" dirty="0"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https://apacheshardingsphere.slack.com</a:t>
            </a:r>
            <a:endParaRPr lang="zh-CN" altLang="en-US" sz="1000" dirty="0">
              <a:latin typeface="Microsoft YaHei Light" panose="020B0503020204020204" pitchFamily="34" charset="-122"/>
              <a:ea typeface="Microsoft YaHei Light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邮箱：</a:t>
            </a:r>
            <a:r>
              <a:rPr lang="zh-CN" altLang="en-US" sz="1000" dirty="0"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it@sphere-ex.com / biz@sphere-ex.com </a:t>
            </a:r>
            <a:endParaRPr lang="zh-CN" altLang="en-US" sz="1000" dirty="0">
              <a:latin typeface="Microsoft YaHei Light" panose="020B0503020204020204" pitchFamily="34" charset="-122"/>
              <a:ea typeface="Microsoft YaHei Light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背景图案&#10;&#10;描述已自动生成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" y="0"/>
            <a:ext cx="12187939" cy="6858000"/>
          </a:xfrm>
          <a:prstGeom prst="rect">
            <a:avLst/>
          </a:prstGeom>
        </p:spPr>
      </p:pic>
      <p:sp>
        <p:nvSpPr>
          <p:cNvPr id="2" name="e7d195523061f1c0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 hidden="1"/>
          <p:cNvSpPr txBox="1"/>
          <p:nvPr/>
        </p:nvSpPr>
        <p:spPr>
          <a:xfrm>
            <a:off x="-355600" y="-550922"/>
            <a:ext cx="204223" cy="5724644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pPr algn="ctr"/>
            <a:r>
              <a:rPr lang="en-US" altLang="zh-CN" sz="100" dirty="0">
                <a:latin typeface="inpin heiti" charset="-122"/>
                <a:ea typeface="inpin heiti" charset="-122"/>
              </a:rPr>
              <a:t>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</a:t>
            </a:r>
            <a:endParaRPr lang="zh-CN" altLang="en-US" sz="100" dirty="0">
              <a:latin typeface="inpin heiti" charset="-122"/>
              <a:ea typeface="inpin heiti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253144" y="2828621"/>
            <a:ext cx="32303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7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谢 谢！</a:t>
            </a:r>
            <a:endParaRPr kumimoji="1" lang="zh-CN" altLang="en-US" sz="7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7d195523061f1c0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 hidden="1"/>
          <p:cNvSpPr txBox="1"/>
          <p:nvPr/>
        </p:nvSpPr>
        <p:spPr>
          <a:xfrm>
            <a:off x="-355600" y="-550922"/>
            <a:ext cx="204223" cy="5724644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pPr algn="ctr"/>
            <a:r>
              <a:rPr lang="en-US" altLang="zh-CN" sz="100" dirty="0">
                <a:latin typeface="inpin heiti" charset="-122"/>
                <a:ea typeface="inpin heiti" charset="-122"/>
              </a:rPr>
              <a:t>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</a:t>
            </a:r>
            <a:endParaRPr lang="zh-CN" altLang="en-US" sz="100" dirty="0">
              <a:latin typeface="inpin heiti" charset="-122"/>
              <a:ea typeface="inpin heiti" charset="-122"/>
            </a:endParaRPr>
          </a:p>
        </p:txBody>
      </p:sp>
      <p:sp>
        <p:nvSpPr>
          <p:cNvPr id="14" name="PA_库_文本框 6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/>
          <p:cNvSpPr txBox="1"/>
          <p:nvPr>
            <p:custDataLst>
              <p:tags r:id="rId1"/>
            </p:custDataLst>
          </p:nvPr>
        </p:nvSpPr>
        <p:spPr>
          <a:xfrm>
            <a:off x="968256" y="408485"/>
            <a:ext cx="84577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系统韧性</a:t>
            </a:r>
            <a:endParaRPr lang="zh-CN" altLang="en-US" sz="2400" b="1" spc="3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160" y="1306195"/>
            <a:ext cx="6873240" cy="4544060"/>
          </a:xfrm>
          <a:prstGeom prst="rect">
            <a:avLst/>
          </a:prstGeom>
        </p:spPr>
      </p:pic>
      <p:sp>
        <p:nvSpPr>
          <p:cNvPr id="6" name="矩形 14"/>
          <p:cNvSpPr/>
          <p:nvPr/>
        </p:nvSpPr>
        <p:spPr>
          <a:xfrm>
            <a:off x="772795" y="6147435"/>
            <a:ext cx="6466840" cy="245110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lang="en-US" altLang="zh-CN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https://www.sohu.com/a/592183010_121124632</a:t>
            </a:r>
            <a:endParaRPr lang="en-US" altLang="zh-CN" sz="1000" i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4870" y="2492375"/>
            <a:ext cx="2726690" cy="24517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7d195523061f1c0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 hidden="1"/>
          <p:cNvSpPr txBox="1"/>
          <p:nvPr/>
        </p:nvSpPr>
        <p:spPr>
          <a:xfrm>
            <a:off x="-355600" y="-550922"/>
            <a:ext cx="204223" cy="5724644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pPr algn="ctr"/>
            <a:r>
              <a:rPr lang="en-US" altLang="zh-CN" sz="100" dirty="0">
                <a:latin typeface="inpin heiti" charset="-122"/>
                <a:ea typeface="inpin heiti" charset="-122"/>
              </a:rPr>
              <a:t>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</a:t>
            </a:r>
            <a:endParaRPr lang="zh-CN" altLang="en-US" sz="100" dirty="0">
              <a:latin typeface="inpin heiti" charset="-122"/>
              <a:ea typeface="inpin heiti" charset="-122"/>
            </a:endParaRPr>
          </a:p>
        </p:txBody>
      </p:sp>
      <p:sp>
        <p:nvSpPr>
          <p:cNvPr id="14" name="PA_库_文本框 6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/>
          <p:cNvSpPr txBox="1"/>
          <p:nvPr>
            <p:custDataLst>
              <p:tags r:id="rId1"/>
            </p:custDataLst>
          </p:nvPr>
        </p:nvSpPr>
        <p:spPr>
          <a:xfrm>
            <a:off x="968256" y="408485"/>
            <a:ext cx="84577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系统韧性</a:t>
            </a:r>
            <a:endParaRPr lang="zh-CN" altLang="en-US" sz="2400" b="1" spc="3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矩形 14"/>
          <p:cNvSpPr/>
          <p:nvPr/>
        </p:nvSpPr>
        <p:spPr>
          <a:xfrm>
            <a:off x="521335" y="1145540"/>
            <a:ext cx="11096625" cy="4079240"/>
          </a:xfrm>
          <a:prstGeom prst="rect">
            <a:avLst/>
          </a:prstGeom>
        </p:spPr>
        <p:txBody>
          <a:bodyPr wrap="square">
            <a:spAutoFit/>
          </a:bodyPr>
          <a:p>
            <a:pPr indent="0">
              <a:buFont typeface="Arial" panose="020B0604020202020204" pitchFamily="34" charset="0"/>
              <a:buNone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故障是自然的，它可能发生在任何时间点、任何系统组件以及外部环境。比如：机房光缆故障、服务器内存故障、操作系统内核崩溃、程序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Bug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、外部请求压力过大等。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lang="zh-CN" altLang="en-US" sz="1600" i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“Resilience is the ability of a system to adapt itself due to changes, failures, and anomalies”</a:t>
            </a:r>
            <a:endParaRPr lang="zh-CN" altLang="en-US" sz="1600" i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>
              <a:buFont typeface="Arial" panose="020B0604020202020204" pitchFamily="34" charset="0"/>
              <a:buNone/>
            </a:pPr>
            <a:endParaRPr lang="zh-CN" altLang="en-US" sz="1600" i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系统韧性是指系统在面对各种故障情况时恢复正常的能力。韧性较差的系统，在面临故障时无法应对，增加了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MTTR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，甚至扩大业务中断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范围。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indent="0">
              <a:buFont typeface="Arial" panose="020B0604020202020204" pitchFamily="34" charset="0"/>
              <a:buNone/>
            </a:pP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在系统设计之初，可以采用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Fast Fail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”、“面向失败设计”、“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SLO 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驱动设计”等理念考虑故障处理逻辑。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indent="0">
              <a:buFont typeface="Arial" panose="020B0604020202020204" pitchFamily="34" charset="0"/>
              <a:buNone/>
            </a:pP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在系统上线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时，可以通过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松耦合架构、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冗余部署、单元化和故障隔离、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弹性扩容、降级回退等方法提高系统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韧性。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indent="0">
              <a:buFont typeface="Arial" panose="020B0604020202020204" pitchFamily="34" charset="0"/>
              <a:buNone/>
            </a:pP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除了技术方法外，在工程文化方面可以采用应急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培训、故障演练等方式优化故障应对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过程。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indent="0">
              <a:buFont typeface="Arial" panose="020B0604020202020204" pitchFamily="34" charset="0"/>
              <a:buNone/>
            </a:pP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indent="0">
              <a:buFont typeface="Arial" panose="020B0604020202020204" pitchFamily="34" charset="0"/>
              <a:buNone/>
            </a:pP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问题：已经上云的系统是否已经具备了足够的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韧性？如何验证系统是否有足够的韧性？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7d195523061f1c0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 hidden="1"/>
          <p:cNvSpPr txBox="1"/>
          <p:nvPr/>
        </p:nvSpPr>
        <p:spPr>
          <a:xfrm>
            <a:off x="-355600" y="-550922"/>
            <a:ext cx="204223" cy="5724644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pPr algn="ctr"/>
            <a:r>
              <a:rPr lang="en-US" altLang="zh-CN" sz="100" dirty="0">
                <a:latin typeface="inpin heiti" charset="-122"/>
                <a:ea typeface="inpin heiti" charset="-122"/>
              </a:rPr>
              <a:t>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</a:t>
            </a:r>
            <a:endParaRPr lang="zh-CN" altLang="en-US" sz="100" dirty="0">
              <a:latin typeface="inpin heiti" charset="-122"/>
              <a:ea typeface="inpin heiti" charset="-12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723773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4465" y="1463675"/>
            <a:ext cx="5677535" cy="21742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6535" y="3657600"/>
            <a:ext cx="5625465" cy="21488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7d195523061f1c0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 hidden="1"/>
          <p:cNvSpPr txBox="1"/>
          <p:nvPr/>
        </p:nvSpPr>
        <p:spPr>
          <a:xfrm>
            <a:off x="-355600" y="-550922"/>
            <a:ext cx="204223" cy="5724644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pPr algn="ctr"/>
            <a:r>
              <a:rPr lang="en-US" altLang="zh-CN" sz="100" dirty="0">
                <a:latin typeface="inpin heiti" charset="-122"/>
                <a:ea typeface="inpin heiti" charset="-122"/>
              </a:rPr>
              <a:t>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</a:t>
            </a:r>
            <a:endParaRPr lang="zh-CN" altLang="en-US" sz="100" dirty="0">
              <a:latin typeface="inpin heiti" charset="-122"/>
              <a:ea typeface="inpin heiti" charset="-122"/>
            </a:endParaRPr>
          </a:p>
        </p:txBody>
      </p:sp>
      <p:sp>
        <p:nvSpPr>
          <p:cNvPr id="3" name="PA_库_文本框 6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/>
          <p:cNvSpPr txBox="1"/>
          <p:nvPr>
            <p:custDataLst>
              <p:tags r:id="rId1"/>
            </p:custDataLst>
          </p:nvPr>
        </p:nvSpPr>
        <p:spPr>
          <a:xfrm>
            <a:off x="968256" y="408485"/>
            <a:ext cx="84577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 spc="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系统韧性</a:t>
            </a:r>
            <a:endParaRPr lang="zh-CN" altLang="en-US" sz="2400" b="1" spc="3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6" name="矩形 14"/>
          <p:cNvSpPr/>
          <p:nvPr/>
        </p:nvSpPr>
        <p:spPr>
          <a:xfrm>
            <a:off x="7588250" y="1801495"/>
            <a:ext cx="4135755" cy="3784600"/>
          </a:xfrm>
          <a:prstGeom prst="rect">
            <a:avLst/>
          </a:prstGeom>
        </p:spPr>
        <p:txBody>
          <a:bodyPr wrap="square">
            <a:spAutoFit/>
          </a:bodyPr>
          <a:p>
            <a:pPr indent="0">
              <a:buFont typeface="Arial" panose="020B0604020202020204" pitchFamily="34" charset="0"/>
              <a:buNone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面向虚机：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易被污染的运行环境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冗杂的上线流程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通过冗余实现“弹性”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有限的虚机环境，有限的计算、有限的存储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开发者关心“全栈”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面向云：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多租户的“干净”环境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即用即销的计算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近乎海量的分层存储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开发者聚焦应用和数据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None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“开发和运维的心智变化”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855" y="1170305"/>
            <a:ext cx="7351395" cy="4518025"/>
          </a:xfrm>
          <a:prstGeom prst="rect">
            <a:avLst/>
          </a:prstGeom>
        </p:spPr>
      </p:pic>
      <p:sp>
        <p:nvSpPr>
          <p:cNvPr id="6" name="矩形 14"/>
          <p:cNvSpPr/>
          <p:nvPr/>
        </p:nvSpPr>
        <p:spPr>
          <a:xfrm>
            <a:off x="1842135" y="5561965"/>
            <a:ext cx="4322445" cy="398780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lang="en-US" altLang="zh-CN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Cloud Foundry 2021</a:t>
            </a:r>
            <a:br>
              <a:rPr lang="en-US" altLang="zh-CN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https://www.cloudfoundry.org/</a:t>
            </a:r>
            <a:endParaRPr lang="en-US" altLang="zh-CN" sz="1000" i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7d195523061f1c0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 hidden="1"/>
          <p:cNvSpPr txBox="1"/>
          <p:nvPr/>
        </p:nvSpPr>
        <p:spPr>
          <a:xfrm>
            <a:off x="-355600" y="-550922"/>
            <a:ext cx="204223" cy="5724644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pPr algn="ctr"/>
            <a:r>
              <a:rPr lang="en-US" altLang="zh-CN" sz="100" dirty="0">
                <a:latin typeface="inpin heiti" charset="-122"/>
                <a:ea typeface="inpin heiti" charset="-122"/>
              </a:rPr>
              <a:t>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</a:t>
            </a:r>
            <a:endParaRPr lang="zh-CN" altLang="en-US" sz="100" dirty="0">
              <a:latin typeface="inpin heiti" charset="-122"/>
              <a:ea typeface="inpin heiti" charset="-122"/>
            </a:endParaRPr>
          </a:p>
        </p:txBody>
      </p:sp>
      <p:sp>
        <p:nvSpPr>
          <p:cNvPr id="3" name="PA_库_文本框 6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/>
          <p:cNvSpPr txBox="1"/>
          <p:nvPr>
            <p:custDataLst>
              <p:tags r:id="rId1"/>
            </p:custDataLst>
          </p:nvPr>
        </p:nvSpPr>
        <p:spPr>
          <a:xfrm>
            <a:off x="968256" y="408485"/>
            <a:ext cx="84577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 spc="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混沌工程</a:t>
            </a:r>
            <a:endParaRPr lang="zh-CN" altLang="en-US" sz="2400" b="1" spc="3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055" y="1202690"/>
            <a:ext cx="7435215" cy="52609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486775" y="2539365"/>
            <a:ext cx="2871470" cy="25869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7d195523061f1c0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 hidden="1"/>
          <p:cNvSpPr txBox="1"/>
          <p:nvPr/>
        </p:nvSpPr>
        <p:spPr>
          <a:xfrm>
            <a:off x="-355600" y="-550922"/>
            <a:ext cx="204223" cy="5724644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pPr algn="ctr"/>
            <a:r>
              <a:rPr lang="en-US" altLang="zh-CN" sz="100" dirty="0">
                <a:latin typeface="inpin heiti" charset="-122"/>
                <a:ea typeface="inpin heiti" charset="-122"/>
              </a:rPr>
              <a:t>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</a:t>
            </a:r>
            <a:endParaRPr lang="zh-CN" altLang="en-US" sz="100" dirty="0">
              <a:latin typeface="inpin heiti" charset="-122"/>
              <a:ea typeface="inpin heiti" charset="-122"/>
            </a:endParaRPr>
          </a:p>
        </p:txBody>
      </p:sp>
      <p:sp>
        <p:nvSpPr>
          <p:cNvPr id="3" name="PA_库_文本框 6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/>
          <p:cNvSpPr txBox="1"/>
          <p:nvPr>
            <p:custDataLst>
              <p:tags r:id="rId1"/>
            </p:custDataLst>
          </p:nvPr>
        </p:nvSpPr>
        <p:spPr>
          <a:xfrm>
            <a:off x="968256" y="408485"/>
            <a:ext cx="84577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 spc="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混沌工程</a:t>
            </a:r>
            <a:endParaRPr lang="zh-CN" altLang="en-US" sz="2400" b="1" spc="3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39" name="Google Shape;73;p14"/>
          <p:cNvSpPr txBox="1"/>
          <p:nvPr>
            <p:ph type="body" sz="half" idx="1"/>
          </p:nvPr>
        </p:nvSpPr>
        <p:spPr>
          <a:xfrm>
            <a:off x="554355" y="1158240"/>
            <a:ext cx="8959215" cy="1518920"/>
          </a:xfrm>
          <a:prstGeom prst="rect">
            <a:avLst/>
          </a:prstGeom>
        </p:spPr>
        <p:txBody>
          <a:bodyPr>
            <a:noAutofit/>
          </a:bodyPr>
          <a:p>
            <a:pPr marL="0" indent="0">
              <a:spcBef>
                <a:spcPts val="1200"/>
              </a:spcBef>
              <a:buSzTx/>
              <a:buNone/>
              <a:defRPr sz="1400" i="1"/>
            </a:pP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sym typeface="Menlo Regular" panose="020B0609030804020204"/>
              </a:rPr>
              <a:t>Chaos engineering is the discipline of experimenting on a software system in production in order to build confidence in the system's capability to withstand turbulent and unexpected conditions.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                  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spcBef>
                <a:spcPts val="1200"/>
              </a:spcBef>
              <a:buSzTx/>
              <a:buNone/>
              <a:defRPr sz="1400" i="1"/>
            </a:pP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                                                           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sym typeface="Menlo Regular" panose="020B0609030804020204"/>
              </a:rPr>
              <a:t>  --Wikipedia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  <a:sym typeface="Menlo Regular" panose="020B0609030804020204"/>
            </a:endParaRPr>
          </a:p>
        </p:txBody>
      </p:sp>
      <p:pic>
        <p:nvPicPr>
          <p:cNvPr id="145" name="图片 0" descr="图片 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8014" y="3331844"/>
            <a:ext cx="2596517" cy="2202182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6" name="矩形 14"/>
          <p:cNvSpPr/>
          <p:nvPr/>
        </p:nvSpPr>
        <p:spPr>
          <a:xfrm>
            <a:off x="615950" y="2677160"/>
            <a:ext cx="4355465" cy="1568450"/>
          </a:xfrm>
          <a:prstGeom prst="rect">
            <a:avLst/>
          </a:prstGeom>
        </p:spPr>
        <p:txBody>
          <a:bodyPr wrap="square">
            <a:spAutoFit/>
          </a:bodyPr>
          <a:p>
            <a:pPr indent="0">
              <a:buFont typeface="Arial" panose="020B0604020202020204" pitchFamily="34" charset="0"/>
              <a:buNone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混沌工程的过程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>
              <a:buFont typeface="Arial" panose="020B0604020202020204" pitchFamily="34" charset="0"/>
              <a:buNone/>
            </a:pP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定义稳态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设定正常实验组和测试实验组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引入真实故障并运行实验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验证或修正假设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14"/>
          <p:cNvSpPr/>
          <p:nvPr/>
        </p:nvSpPr>
        <p:spPr>
          <a:xfrm>
            <a:off x="615950" y="4587875"/>
            <a:ext cx="5614670" cy="1568450"/>
          </a:xfrm>
          <a:prstGeom prst="rect">
            <a:avLst/>
          </a:prstGeom>
        </p:spPr>
        <p:txBody>
          <a:bodyPr wrap="square">
            <a:spAutoFit/>
          </a:bodyPr>
          <a:p>
            <a:pPr indent="0">
              <a:buFont typeface="Arial" panose="020B0604020202020204" pitchFamily="34" charset="0"/>
              <a:buNone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混沌工程的实施原则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>
              <a:buFont typeface="Arial" panose="020B0604020202020204" pitchFamily="34" charset="0"/>
              <a:buNone/>
            </a:pP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适当的稳态定义，比如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SLA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多种真实故障，比如网络抖动、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AZ 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中断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生产环境执行实验和最小爆炸半径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自动化的持续实验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ags/tag1.xml><?xml version="1.0" encoding="utf-8"?>
<p:tagLst xmlns:p="http://schemas.openxmlformats.org/presentationml/2006/main">
  <p:tag name="PA" val="v4.0.0"/>
</p:tagLst>
</file>

<file path=ppt/tags/tag10.xml><?xml version="1.0" encoding="utf-8"?>
<p:tagLst xmlns:p="http://schemas.openxmlformats.org/presentationml/2006/main">
  <p:tag name="PA" val="v4.0.0"/>
</p:tagLst>
</file>

<file path=ppt/tags/tag11.xml><?xml version="1.0" encoding="utf-8"?>
<p:tagLst xmlns:p="http://schemas.openxmlformats.org/presentationml/2006/main">
  <p:tag name="PA" val="v4.0.0"/>
</p:tagLst>
</file>

<file path=ppt/tags/tag12.xml><?xml version="1.0" encoding="utf-8"?>
<p:tagLst xmlns:p="http://schemas.openxmlformats.org/presentationml/2006/main">
  <p:tag name="PA" val="v4.0.0"/>
</p:tagLst>
</file>

<file path=ppt/tags/tag13.xml><?xml version="1.0" encoding="utf-8"?>
<p:tagLst xmlns:p="http://schemas.openxmlformats.org/presentationml/2006/main">
  <p:tag name="PA" val="v4.0.0"/>
</p:tagLst>
</file>

<file path=ppt/tags/tag14.xml><?xml version="1.0" encoding="utf-8"?>
<p:tagLst xmlns:p="http://schemas.openxmlformats.org/presentationml/2006/main">
  <p:tag name="PA" val="v4.0.0"/>
</p:tagLst>
</file>

<file path=ppt/tags/tag15.xml><?xml version="1.0" encoding="utf-8"?>
<p:tagLst xmlns:p="http://schemas.openxmlformats.org/presentationml/2006/main">
  <p:tag name="PA" val="v4.0.0"/>
</p:tagLst>
</file>

<file path=ppt/tags/tag16.xml><?xml version="1.0" encoding="utf-8"?>
<p:tagLst xmlns:p="http://schemas.openxmlformats.org/presentationml/2006/main">
  <p:tag name="PA" val="v4.0.0"/>
</p:tagLst>
</file>

<file path=ppt/tags/tag17.xml><?xml version="1.0" encoding="utf-8"?>
<p:tagLst xmlns:p="http://schemas.openxmlformats.org/presentationml/2006/main">
  <p:tag name="PA" val="v4.0.0"/>
  <p:tag name="KSO_WM_BEAUTIFY_FLAG" val=""/>
</p:tagLst>
</file>

<file path=ppt/tags/tag18.xml><?xml version="1.0" encoding="utf-8"?>
<p:tagLst xmlns:p="http://schemas.openxmlformats.org/presentationml/2006/main">
  <p:tag name="PA" val="v4.0.0"/>
  <p:tag name="KSO_WM_BEAUTIFY_FLAG" val=""/>
</p:tagLst>
</file>

<file path=ppt/tags/tag19.xml><?xml version="1.0" encoding="utf-8"?>
<p:tagLst xmlns:p="http://schemas.openxmlformats.org/presentationml/2006/main">
  <p:tag name="PA" val="v4.0.0"/>
  <p:tag name="KSO_WM_BEAUTIFY_FLAG" val=""/>
</p:tagLst>
</file>

<file path=ppt/tags/tag2.xml><?xml version="1.0" encoding="utf-8"?>
<p:tagLst xmlns:p="http://schemas.openxmlformats.org/presentationml/2006/main">
  <p:tag name="PA" val="v4.0.0"/>
</p:tagLst>
</file>

<file path=ppt/tags/tag20.xml><?xml version="1.0" encoding="utf-8"?>
<p:tagLst xmlns:p="http://schemas.openxmlformats.org/presentationml/2006/main">
  <p:tag name="PA" val="v4.0.0"/>
  <p:tag name="KSO_WM_BEAUTIFY_FLAG" val=""/>
</p:tagLst>
</file>

<file path=ppt/tags/tag21.xml><?xml version="1.0" encoding="utf-8"?>
<p:tagLst xmlns:p="http://schemas.openxmlformats.org/presentationml/2006/main">
  <p:tag name="PA" val="v4.0.0"/>
  <p:tag name="KSO_WM_BEAUTIFY_FLAG" val=""/>
</p:tagLst>
</file>

<file path=ppt/tags/tag22.xml><?xml version="1.0" encoding="utf-8"?>
<p:tagLst xmlns:p="http://schemas.openxmlformats.org/presentationml/2006/main">
  <p:tag name="PA" val="v4.0.0"/>
  <p:tag name="KSO_WM_BEAUTIFY_FLAG" val=""/>
</p:tagLst>
</file>

<file path=ppt/tags/tag23.xml><?xml version="1.0" encoding="utf-8"?>
<p:tagLst xmlns:p="http://schemas.openxmlformats.org/presentationml/2006/main">
  <p:tag name="PA" val="v4.0.0"/>
</p:tagLst>
</file>

<file path=ppt/tags/tag24.xml><?xml version="1.0" encoding="utf-8"?>
<p:tagLst xmlns:p="http://schemas.openxmlformats.org/presentationml/2006/main">
  <p:tag name="PA" val="v4.0.0"/>
</p:tagLst>
</file>

<file path=ppt/tags/tag25.xml><?xml version="1.0" encoding="utf-8"?>
<p:tagLst xmlns:p="http://schemas.openxmlformats.org/presentationml/2006/main">
  <p:tag name="PA" val="v4.0.0"/>
  <p:tag name="KSO_WM_BEAUTIFY_FLAG" val=""/>
</p:tagLst>
</file>

<file path=ppt/tags/tag26.xml><?xml version="1.0" encoding="utf-8"?>
<p:tagLst xmlns:p="http://schemas.openxmlformats.org/presentationml/2006/main">
  <p:tag name="PA" val="v4.0.0"/>
  <p:tag name="KSO_WM_BEAUTIFY_FLAG" val=""/>
</p:tagLst>
</file>

<file path=ppt/tags/tag27.xml><?xml version="1.0" encoding="utf-8"?>
<p:tagLst xmlns:p="http://schemas.openxmlformats.org/presentationml/2006/main">
  <p:tag name="PA" val="v4.0.0"/>
  <p:tag name="KSO_WM_BEAUTIFY_FLAG" val=""/>
</p:tagLst>
</file>

<file path=ppt/tags/tag28.xml><?xml version="1.0" encoding="utf-8"?>
<p:tagLst xmlns:p="http://schemas.openxmlformats.org/presentationml/2006/main">
  <p:tag name="PA" val="v4.0.0"/>
  <p:tag name="KSO_WM_BEAUTIFY_FLAG" val=""/>
</p:tagLst>
</file>

<file path=ppt/tags/tag29.xml><?xml version="1.0" encoding="utf-8"?>
<p:tagLst xmlns:p="http://schemas.openxmlformats.org/presentationml/2006/main">
  <p:tag name="PA" val="v4.0.0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PA" val="v4.0.0"/>
</p:tagLst>
</file>

<file path=ppt/tags/tag31.xml><?xml version="1.0" encoding="utf-8"?>
<p:tagLst xmlns:p="http://schemas.openxmlformats.org/presentationml/2006/main">
  <p:tag name="PA" val="v4.0.0"/>
</p:tagLst>
</file>

<file path=ppt/tags/tag32.xml><?xml version="1.0" encoding="utf-8"?>
<p:tagLst xmlns:p="http://schemas.openxmlformats.org/presentationml/2006/main">
  <p:tag name="PA" val="v4.0.0"/>
  <p:tag name="KSO_WM_BEAUTIFY_FLAG" val=""/>
</p:tagLst>
</file>

<file path=ppt/tags/tag33.xml><?xml version="1.0" encoding="utf-8"?>
<p:tagLst xmlns:p="http://schemas.openxmlformats.org/presentationml/2006/main">
  <p:tag name="PA" val="v4.0.0"/>
  <p:tag name="KSO_WM_BEAUTIFY_FLAG" val=""/>
</p:tagLst>
</file>

<file path=ppt/tags/tag34.xml><?xml version="1.0" encoding="utf-8"?>
<p:tagLst xmlns:p="http://schemas.openxmlformats.org/presentationml/2006/main">
  <p:tag name="PA" val="v4.0.0"/>
  <p:tag name="KSO_WM_BEAUTIFY_FLAG" val=""/>
</p:tagLst>
</file>

<file path=ppt/tags/tag35.xml><?xml version="1.0" encoding="utf-8"?>
<p:tagLst xmlns:p="http://schemas.openxmlformats.org/presentationml/2006/main">
  <p:tag name="PA" val="v4.0.0"/>
  <p:tag name="KSO_WM_BEAUTIFY_FLAG" val=""/>
</p:tagLst>
</file>

<file path=ppt/tags/tag36.xml><?xml version="1.0" encoding="utf-8"?>
<p:tagLst xmlns:p="http://schemas.openxmlformats.org/presentationml/2006/main">
  <p:tag name="PA" val="v4.0.0"/>
  <p:tag name="KSO_WM_BEAUTIFY_FLAG" val=""/>
</p:tagLst>
</file>

<file path=ppt/tags/tag37.xml><?xml version="1.0" encoding="utf-8"?>
<p:tagLst xmlns:p="http://schemas.openxmlformats.org/presentationml/2006/main">
  <p:tag name="PA" val="v4.0.0"/>
  <p:tag name="KSO_WM_BEAUTIFY_FLAG" val=""/>
</p:tagLst>
</file>

<file path=ppt/tags/tag38.xml><?xml version="1.0" encoding="utf-8"?>
<p:tagLst xmlns:p="http://schemas.openxmlformats.org/presentationml/2006/main">
  <p:tag name="PA" val="v4.0.0"/>
  <p:tag name="KSO_WM_BEAUTIFY_FLAG" val=""/>
</p:tagLst>
</file>

<file path=ppt/tags/tag39.xml><?xml version="1.0" encoding="utf-8"?>
<p:tagLst xmlns:p="http://schemas.openxmlformats.org/presentationml/2006/main">
  <p:tag name="PA" val="v4.0.0"/>
  <p:tag name="KSO_WM_BEAUTIFY_FLAG" val=""/>
</p:tagLst>
</file>

<file path=ppt/tags/tag4.xml><?xml version="1.0" encoding="utf-8"?>
<p:tagLst xmlns:p="http://schemas.openxmlformats.org/presentationml/2006/main">
  <p:tag name="PA" val="v4.0.0"/>
</p:tagLst>
</file>

<file path=ppt/tags/tag40.xml><?xml version="1.0" encoding="utf-8"?>
<p:tagLst xmlns:p="http://schemas.openxmlformats.org/presentationml/2006/main">
  <p:tag name="PA" val="v4.0.0"/>
  <p:tag name="KSO_WM_BEAUTIFY_FLAG" val=""/>
</p:tagLst>
</file>

<file path=ppt/tags/tag41.xml><?xml version="1.0" encoding="utf-8"?>
<p:tagLst xmlns:p="http://schemas.openxmlformats.org/presentationml/2006/main">
  <p:tag name="PA" val="v4.0.0"/>
</p:tagLst>
</file>

<file path=ppt/tags/tag42.xml><?xml version="1.0" encoding="utf-8"?>
<p:tagLst xmlns:p="http://schemas.openxmlformats.org/presentationml/2006/main">
  <p:tag name="PA" val="v4.0.0"/>
</p:tagLst>
</file>

<file path=ppt/tags/tag43.xml><?xml version="1.0" encoding="utf-8"?>
<p:tagLst xmlns:p="http://schemas.openxmlformats.org/presentationml/2006/main">
  <p:tag name="PA" val="v4.0.0"/>
  <p:tag name="KSO_WM_BEAUTIFY_FLAG" val=""/>
</p:tagLst>
</file>

<file path=ppt/tags/tag44.xml><?xml version="1.0" encoding="utf-8"?>
<p:tagLst xmlns:p="http://schemas.openxmlformats.org/presentationml/2006/main">
  <p:tag name="PA" val="v4.0.0"/>
  <p:tag name="KSO_WM_BEAUTIFY_FLAG" val=""/>
</p:tagLst>
</file>

<file path=ppt/tags/tag45.xml><?xml version="1.0" encoding="utf-8"?>
<p:tagLst xmlns:p="http://schemas.openxmlformats.org/presentationml/2006/main">
  <p:tag name="PA" val="v4.0.0"/>
  <p:tag name="KSO_WM_BEAUTIFY_FLAG" val=""/>
</p:tagLst>
</file>

<file path=ppt/tags/tag46.xml><?xml version="1.0" encoding="utf-8"?>
<p:tagLst xmlns:p="http://schemas.openxmlformats.org/presentationml/2006/main">
  <p:tag name="ISPRING_PRESENTATION_TITLE" val="11视频"/>
  <p:tag name="COMMONDATA" val="eyJoZGlkIjoiOGU5ZWFmYTg1YTZjYTdiZGQ1OWM4ODAxNmIxZjU3NmEifQ=="/>
  <p:tag name="KSO_WPP_MARK_KEY" val="846d6b3e-8d82-4309-aecb-d34c6f2fd023"/>
</p:tagLst>
</file>

<file path=ppt/tags/tag5.xml><?xml version="1.0" encoding="utf-8"?>
<p:tagLst xmlns:p="http://schemas.openxmlformats.org/presentationml/2006/main">
  <p:tag name="PA" val="v4.0.0"/>
</p:tagLst>
</file>

<file path=ppt/tags/tag6.xml><?xml version="1.0" encoding="utf-8"?>
<p:tagLst xmlns:p="http://schemas.openxmlformats.org/presentationml/2006/main">
  <p:tag name="PA" val="v4.0.0"/>
</p:tagLst>
</file>

<file path=ppt/tags/tag7.xml><?xml version="1.0" encoding="utf-8"?>
<p:tagLst xmlns:p="http://schemas.openxmlformats.org/presentationml/2006/main">
  <p:tag name="PA" val="v4.0.0"/>
</p:tagLst>
</file>

<file path=ppt/tags/tag8.xml><?xml version="1.0" encoding="utf-8"?>
<p:tagLst xmlns:p="http://schemas.openxmlformats.org/presentationml/2006/main">
  <p:tag name="PA" val="v4.0.0"/>
</p:tagLst>
</file>

<file path=ppt/tags/tag9.xml><?xml version="1.0" encoding="utf-8"?>
<p:tagLst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主题​​">
  <a:themeElements>
    <a:clrScheme name="自定义 44">
      <a:dk1>
        <a:srgbClr val="262626"/>
      </a:dk1>
      <a:lt1>
        <a:srgbClr val="FFFFFF"/>
      </a:lt1>
      <a:dk2>
        <a:srgbClr val="262626"/>
      </a:dk2>
      <a:lt2>
        <a:srgbClr val="FFFFFF"/>
      </a:lt2>
      <a:accent1>
        <a:srgbClr val="08C4F5"/>
      </a:accent1>
      <a:accent2>
        <a:srgbClr val="02FFFF"/>
      </a:accent2>
      <a:accent3>
        <a:srgbClr val="6DFFD1"/>
      </a:accent3>
      <a:accent4>
        <a:srgbClr val="08C4F5"/>
      </a:accent4>
      <a:accent5>
        <a:srgbClr val="02DDDA"/>
      </a:accent5>
      <a:accent6>
        <a:srgbClr val="6DFFD9"/>
      </a:accent6>
      <a:hlink>
        <a:srgbClr val="FFFFFF"/>
      </a:hlink>
      <a:folHlink>
        <a:srgbClr val="595959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ctr">
          <a:defRPr sz="7200" dirty="0" smtClean="0">
            <a:latin typeface="AgencyFB" panose="02000806040000020003" pitchFamily="2" charset="0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13928</Words>
  <Application>WPS 演示</Application>
  <PresentationFormat>宽屏</PresentationFormat>
  <Paragraphs>354</Paragraphs>
  <Slides>32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36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69" baseType="lpstr">
      <vt:lpstr>Arial</vt:lpstr>
      <vt:lpstr>宋体</vt:lpstr>
      <vt:lpstr>Wingdings</vt:lpstr>
      <vt:lpstr>AgencyFB</vt:lpstr>
      <vt:lpstr>苹方-简</vt:lpstr>
      <vt:lpstr>inpin heiti</vt:lpstr>
      <vt:lpstr>微软雅黑</vt:lpstr>
      <vt:lpstr>微软雅黑 Light</vt:lpstr>
      <vt:lpstr>Arial</vt:lpstr>
      <vt:lpstr>Menlo Regular</vt:lpstr>
      <vt:lpstr>汉仪旗黑</vt:lpstr>
      <vt:lpstr>PingFang SC Regular</vt:lpstr>
      <vt:lpstr>AppleExternalUIFontSimplifiedCh</vt:lpstr>
      <vt:lpstr>Microsoft YaHei Light</vt:lpstr>
      <vt:lpstr>微软雅黑</vt:lpstr>
      <vt:lpstr>Wingdings</vt:lpstr>
      <vt:lpstr>Flyme Light</vt:lpstr>
      <vt:lpstr>Helvetica Neue Medium</vt:lpstr>
      <vt:lpstr>Barlow Bold</vt:lpstr>
      <vt:lpstr>Barlow Medium</vt:lpstr>
      <vt:lpstr>MicrosoftYaHei</vt:lpstr>
      <vt:lpstr>Noto Sans SC</vt:lpstr>
      <vt:lpstr>Styrene A Web</vt:lpstr>
      <vt:lpstr>华文楷体</vt:lpstr>
      <vt:lpstr>Microsoft YaHei Light</vt:lpstr>
      <vt:lpstr>roboto,sans-serif</vt:lpstr>
      <vt:lpstr>Thonburi</vt:lpstr>
      <vt:lpstr>Work Sans</vt:lpstr>
      <vt:lpstr>Consolas</vt:lpstr>
      <vt:lpstr>system-ui</vt:lpstr>
      <vt:lpstr>Söhne</vt:lpstr>
      <vt:lpstr>宋体</vt:lpstr>
      <vt:lpstr>Arial Unicode MS</vt:lpstr>
      <vt:lpstr>等线</vt:lpstr>
      <vt:lpstr>黑体-简</vt:lpstr>
      <vt:lpstr>宋体-简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©PPTSTORE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11视频</dc:title>
  <dc:creator>©PPTSTORE</dc:creator>
  <dc:description>©PPTSTORE 版权所有</dc:description>
  <cp:lastModifiedBy>shelei</cp:lastModifiedBy>
  <cp:revision>207</cp:revision>
  <dcterms:created xsi:type="dcterms:W3CDTF">2023-05-29T10:13:00Z</dcterms:created>
  <dcterms:modified xsi:type="dcterms:W3CDTF">2023-05-29T10:13:00Z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2911238CF50AF810C1245B644AF4ED6C_43</vt:lpwstr>
  </property>
  <property fmtid="{D5CDD505-2E9C-101B-9397-08002B2CF9AE}" pid="3" name="KSOProductBuildVer">
    <vt:lpwstr>2052-5.2.0.7913</vt:lpwstr>
  </property>
</Properties>
</file>