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notesSlides/notesSlide21.xml" ContentType="application/vnd.openxmlformats-officedocument.presentationml.notesSlide+xml"/>
  <Override PartName="/ppt/tags/tag37.xml" ContentType="application/vnd.openxmlformats-officedocument.presentationml.tags+xml"/>
  <Override PartName="/ppt/notesSlides/notesSlide22.xml" ContentType="application/vnd.openxmlformats-officedocument.presentationml.notesSlide+xml"/>
  <Override PartName="/ppt/tags/tag38.xml" ContentType="application/vnd.openxmlformats-officedocument.presentationml.tags+xml"/>
  <Override PartName="/ppt/notesSlides/notesSlide2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4.xml" ContentType="application/vnd.openxmlformats-officedocument.presentationml.notesSlide+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notesSlides/notesSlide26.xml" ContentType="application/vnd.openxmlformats-officedocument.presentationml.notesSlide+xml"/>
  <Override PartName="/ppt/tags/tag43.xml" ContentType="application/vnd.openxmlformats-officedocument.presentationml.tags+xml"/>
  <Override PartName="/ppt/notesSlides/notesSlide27.xml" ContentType="application/vnd.openxmlformats-officedocument.presentationml.notesSlide+xml"/>
  <Override PartName="/ppt/tags/tag4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473" r:id="rId3"/>
    <p:sldId id="469" r:id="rId4"/>
    <p:sldId id="470" r:id="rId5"/>
    <p:sldId id="475" r:id="rId6"/>
    <p:sldId id="485" r:id="rId7"/>
    <p:sldId id="482" r:id="rId8"/>
    <p:sldId id="486" r:id="rId9"/>
    <p:sldId id="500" r:id="rId10"/>
    <p:sldId id="476" r:id="rId11"/>
    <p:sldId id="484" r:id="rId12"/>
    <p:sldId id="481" r:id="rId13"/>
    <p:sldId id="487" r:id="rId14"/>
    <p:sldId id="477" r:id="rId15"/>
    <p:sldId id="480" r:id="rId16"/>
    <p:sldId id="491" r:id="rId17"/>
    <p:sldId id="490" r:id="rId18"/>
    <p:sldId id="492" r:id="rId19"/>
    <p:sldId id="493" r:id="rId20"/>
    <p:sldId id="494" r:id="rId21"/>
    <p:sldId id="495" r:id="rId22"/>
    <p:sldId id="498" r:id="rId23"/>
    <p:sldId id="496" r:id="rId24"/>
    <p:sldId id="478" r:id="rId25"/>
    <p:sldId id="479" r:id="rId26"/>
    <p:sldId id="488" r:id="rId27"/>
    <p:sldId id="489" r:id="rId28"/>
    <p:sldId id="499" r:id="rId29"/>
    <p:sldId id="474" r:id="rId30"/>
    <p:sldId id="466"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57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C1A"/>
    <a:srgbClr val="141952"/>
    <a:srgbClr val="5DEAFF"/>
    <a:srgbClr val="F5F7F9"/>
    <a:srgbClr val="F9FDFF"/>
    <a:srgbClr val="1846AC"/>
    <a:srgbClr val="1F5FB7"/>
    <a:srgbClr val="091762"/>
    <a:srgbClr val="010039"/>
    <a:srgbClr val="0E19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43" autoAdjust="0"/>
    <p:restoredTop sz="87607"/>
  </p:normalViewPr>
  <p:slideViewPr>
    <p:cSldViewPr snapToGrid="0" showGuides="1">
      <p:cViewPr>
        <p:scale>
          <a:sx n="120" d="100"/>
          <a:sy n="120" d="100"/>
        </p:scale>
        <p:origin x="744" y="288"/>
      </p:cViewPr>
      <p:guideLst>
        <p:guide orient="horz" pos="2160"/>
        <p:guide pos="5572"/>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37" d="100"/>
          <a:sy n="137" d="100"/>
        </p:scale>
        <p:origin x="384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062F988E-9E07-426D-AFDE-8B794615B608}" type="datetimeFigureOut">
              <a:rPr lang="zh-CN" altLang="en-US" smtClean="0"/>
              <a:t>2023/5/23</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0C0D2D55-CF41-4EE6-89DD-CF95E89B48A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0D2D55-CF41-4EE6-89DD-CF95E89B48A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10</a:t>
            </a:fld>
            <a:endParaRPr lang="en-US" dirty="0"/>
          </a:p>
        </p:txBody>
      </p:sp>
    </p:spTree>
    <p:extLst>
      <p:ext uri="{BB962C8B-B14F-4D97-AF65-F5344CB8AC3E}">
        <p14:creationId xmlns:p14="http://schemas.microsoft.com/office/powerpoint/2010/main" val="2255480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11</a:t>
            </a:fld>
            <a:endParaRPr lang="en-US" dirty="0"/>
          </a:p>
        </p:txBody>
      </p:sp>
    </p:spTree>
    <p:extLst>
      <p:ext uri="{BB962C8B-B14F-4D97-AF65-F5344CB8AC3E}">
        <p14:creationId xmlns:p14="http://schemas.microsoft.com/office/powerpoint/2010/main" val="441623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zh-CN" altLang="en-US" sz="1200" spc="120" dirty="0">
                <a:latin typeface="微软雅黑" panose="020B0503020204020204" pitchFamily="34" charset="-122"/>
                <a:ea typeface="微软雅黑" panose="020B0503020204020204" pitchFamily="34" charset="-122"/>
              </a:rPr>
              <a:t>事务</a:t>
            </a:r>
            <a:r>
              <a:rPr lang="en" altLang="zh-CN" b="0" i="0" dirty="0" err="1">
                <a:solidFill>
                  <a:srgbClr val="5E5E5E"/>
                </a:solidFill>
                <a:effectLst/>
                <a:latin typeface="Consolas" panose="020B0609020204030204" pitchFamily="49" charset="0"/>
              </a:rPr>
              <a:t>transactionManager</a:t>
            </a:r>
            <a:r>
              <a:rPr kumimoji="1" lang="zh-CN" altLang="en-US" sz="1200" spc="120" dirty="0">
                <a:latin typeface="微软雅黑" panose="020B0503020204020204" pitchFamily="34" charset="-122"/>
                <a:ea typeface="微软雅黑" panose="020B0503020204020204" pitchFamily="34" charset="-122"/>
              </a:rPr>
              <a:t>：</a:t>
            </a:r>
            <a:r>
              <a:rPr lang="zh-CN" altLang="en-US" b="0" i="0" dirty="0">
                <a:solidFill>
                  <a:srgbClr val="323232"/>
                </a:solidFill>
                <a:effectLst/>
                <a:latin typeface="roboto,sans-serif"/>
              </a:rPr>
              <a:t>支持 </a:t>
            </a:r>
            <a:r>
              <a:rPr lang="en" altLang="zh-CN" dirty="0" err="1"/>
              <a:t>Atomikos</a:t>
            </a:r>
            <a:r>
              <a:rPr lang="zh-CN" altLang="en" b="0" i="0" dirty="0">
                <a:solidFill>
                  <a:srgbClr val="323232"/>
                </a:solidFill>
                <a:effectLst/>
                <a:latin typeface="roboto,sans-serif"/>
              </a:rPr>
              <a:t>、</a:t>
            </a:r>
            <a:r>
              <a:rPr lang="en" altLang="zh-CN" dirty="0"/>
              <a:t>Narayana</a:t>
            </a:r>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12</a:t>
            </a:fld>
            <a:endParaRPr lang="en-US" dirty="0"/>
          </a:p>
        </p:txBody>
      </p:sp>
    </p:spTree>
    <p:extLst>
      <p:ext uri="{BB962C8B-B14F-4D97-AF65-F5344CB8AC3E}">
        <p14:creationId xmlns:p14="http://schemas.microsoft.com/office/powerpoint/2010/main" val="645579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zh-CN" altLang="en-US" sz="1200" spc="120" dirty="0">
                <a:latin typeface="微软雅黑" panose="020B0503020204020204" pitchFamily="34" charset="-122"/>
                <a:ea typeface="微软雅黑" panose="020B0503020204020204" pitchFamily="34" charset="-122"/>
              </a:rPr>
              <a:t>事务</a:t>
            </a:r>
            <a:r>
              <a:rPr lang="en" altLang="zh-CN" b="0" i="0" dirty="0" err="1">
                <a:solidFill>
                  <a:srgbClr val="5E5E5E"/>
                </a:solidFill>
                <a:effectLst/>
                <a:latin typeface="Consolas" panose="020B0609020204030204" pitchFamily="49" charset="0"/>
              </a:rPr>
              <a:t>transactionManager</a:t>
            </a:r>
            <a:r>
              <a:rPr kumimoji="1" lang="zh-CN" altLang="en-US" sz="1200" spc="120" dirty="0">
                <a:latin typeface="微软雅黑" panose="020B0503020204020204" pitchFamily="34" charset="-122"/>
                <a:ea typeface="微软雅黑" panose="020B0503020204020204" pitchFamily="34" charset="-122"/>
              </a:rPr>
              <a:t>：</a:t>
            </a:r>
            <a:r>
              <a:rPr lang="zh-CN" altLang="en-US" b="0" i="0" dirty="0">
                <a:solidFill>
                  <a:srgbClr val="323232"/>
                </a:solidFill>
                <a:effectLst/>
                <a:latin typeface="roboto,sans-serif"/>
              </a:rPr>
              <a:t>支持 </a:t>
            </a:r>
            <a:r>
              <a:rPr lang="en" altLang="zh-CN" dirty="0" err="1"/>
              <a:t>Atomikos</a:t>
            </a:r>
            <a:r>
              <a:rPr lang="zh-CN" altLang="en" b="0" i="0" dirty="0">
                <a:solidFill>
                  <a:srgbClr val="323232"/>
                </a:solidFill>
                <a:effectLst/>
                <a:latin typeface="roboto,sans-serif"/>
              </a:rPr>
              <a:t>、</a:t>
            </a:r>
            <a:r>
              <a:rPr lang="en" altLang="zh-CN" dirty="0"/>
              <a:t>Narayana</a:t>
            </a:r>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13</a:t>
            </a:fld>
            <a:endParaRPr lang="en-US" dirty="0"/>
          </a:p>
        </p:txBody>
      </p:sp>
    </p:spTree>
    <p:extLst>
      <p:ext uri="{BB962C8B-B14F-4D97-AF65-F5344CB8AC3E}">
        <p14:creationId xmlns:p14="http://schemas.microsoft.com/office/powerpoint/2010/main" val="1955982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14</a:t>
            </a:fld>
            <a:endParaRPr lang="en-US" dirty="0"/>
          </a:p>
        </p:txBody>
      </p:sp>
    </p:spTree>
    <p:extLst>
      <p:ext uri="{BB962C8B-B14F-4D97-AF65-F5344CB8AC3E}">
        <p14:creationId xmlns:p14="http://schemas.microsoft.com/office/powerpoint/2010/main" val="1043059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15</a:t>
            </a:fld>
            <a:endParaRPr lang="en-US" dirty="0"/>
          </a:p>
        </p:txBody>
      </p:sp>
    </p:spTree>
    <p:extLst>
      <p:ext uri="{BB962C8B-B14F-4D97-AF65-F5344CB8AC3E}">
        <p14:creationId xmlns:p14="http://schemas.microsoft.com/office/powerpoint/2010/main" val="3426276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1.可以看到执行到这里</a:t>
            </a:r>
            <a:r>
              <a:rPr lang="zh-CN" altLang="en-US" dirty="0"/>
              <a:t>，都是标准</a:t>
            </a:r>
            <a:r>
              <a:rPr lang="en-US" altLang="zh-CN" dirty="0"/>
              <a:t>SQL</a:t>
            </a:r>
            <a:r>
              <a:rPr lang="zh-CN" altLang="en-US" dirty="0"/>
              <a:t>语句在操作</a:t>
            </a:r>
            <a:endParaRPr lang="en-US" altLang="zh-CN" dirty="0"/>
          </a:p>
          <a:p>
            <a:endParaRPr lang="en-US" dirty="0"/>
          </a:p>
          <a:p>
            <a:r>
              <a:rPr lang="en-US" dirty="0"/>
              <a:t>2.存储单元可以理解为</a:t>
            </a:r>
            <a:r>
              <a:rPr lang="zh-CN" altLang="en-US" dirty="0"/>
              <a:t>，数据存储片，在这里也就是指每个数据库实例</a:t>
            </a:r>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16</a:t>
            </a:fld>
            <a:endParaRPr lang="en-US" dirty="0"/>
          </a:p>
        </p:txBody>
      </p:sp>
    </p:spTree>
    <p:extLst>
      <p:ext uri="{BB962C8B-B14F-4D97-AF65-F5344CB8AC3E}">
        <p14:creationId xmlns:p14="http://schemas.microsoft.com/office/powerpoint/2010/main" val="2642534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自动分片只是ShardingSphere众多分片算法中的一种</a:t>
            </a:r>
            <a:r>
              <a:rPr lang="zh-CN" altLang="en-US" dirty="0"/>
              <a:t>，这里为了演示效果采用了自动分片</a:t>
            </a:r>
            <a:endParaRPr lang="en-US" altLang="zh-CN" dirty="0"/>
          </a:p>
          <a:p>
            <a:endParaRPr lang="en-US" dirty="0"/>
          </a:p>
          <a:p>
            <a:r>
              <a:rPr lang="zh-CN" altLang="en-US" dirty="0"/>
              <a:t>除此之外用户还可以通过自定义算法，根据业务来扩展分片算法</a:t>
            </a:r>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17</a:t>
            </a:fld>
            <a:endParaRPr lang="en-US" dirty="0"/>
          </a:p>
        </p:txBody>
      </p:sp>
    </p:spTree>
    <p:extLst>
      <p:ext uri="{BB962C8B-B14F-4D97-AF65-F5344CB8AC3E}">
        <p14:creationId xmlns:p14="http://schemas.microsoft.com/office/powerpoint/2010/main" val="130444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0</a:t>
            </a:r>
            <a:r>
              <a:rPr lang="zh-CN" altLang="en-US" dirty="0"/>
              <a:t>：这里当然也支持加上限定条件只查看当前表的 </a:t>
            </a:r>
            <a:r>
              <a:rPr lang="en-US" altLang="zh-CN" dirty="0"/>
              <a:t>Rule</a:t>
            </a:r>
            <a:r>
              <a:rPr lang="zh-CN" altLang="en-US" dirty="0"/>
              <a:t>，甚至还能查看其他逻辑库的规则</a:t>
            </a:r>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18</a:t>
            </a:fld>
            <a:endParaRPr lang="en-US" dirty="0"/>
          </a:p>
        </p:txBody>
      </p:sp>
    </p:spTree>
    <p:extLst>
      <p:ext uri="{BB962C8B-B14F-4D97-AF65-F5344CB8AC3E}">
        <p14:creationId xmlns:p14="http://schemas.microsoft.com/office/powerpoint/2010/main" val="932835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19</a:t>
            </a:fld>
            <a:endParaRPr lang="en-US" dirty="0"/>
          </a:p>
        </p:txBody>
      </p:sp>
    </p:spTree>
    <p:extLst>
      <p:ext uri="{BB962C8B-B14F-4D97-AF65-F5344CB8AC3E}">
        <p14:creationId xmlns:p14="http://schemas.microsoft.com/office/powerpoint/2010/main" val="155878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0D2D55-CF41-4EE6-89DD-CF95E89B48A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2.</a:t>
            </a:r>
            <a:r>
              <a:rPr lang="zh-CN" altLang="en-US" dirty="0"/>
              <a:t>可以看到分片表中的数据 </a:t>
            </a:r>
            <a:r>
              <a:rPr lang="en-US" altLang="zh-CN" dirty="0"/>
              <a:t>id</a:t>
            </a:r>
            <a:r>
              <a:rPr lang="zh-CN" altLang="en-US" dirty="0"/>
              <a:t> 自增到</a:t>
            </a:r>
            <a:r>
              <a:rPr lang="en-US" altLang="zh-CN" dirty="0"/>
              <a:t>1</a:t>
            </a:r>
            <a:r>
              <a:rPr lang="zh-CN" altLang="en-US" dirty="0"/>
              <a:t>，刚刚插入的数据按规则路由到了分片表中存储</a:t>
            </a:r>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20</a:t>
            </a:fld>
            <a:endParaRPr lang="en-US" dirty="0"/>
          </a:p>
        </p:txBody>
      </p:sp>
    </p:spTree>
    <p:extLst>
      <p:ext uri="{BB962C8B-B14F-4D97-AF65-F5344CB8AC3E}">
        <p14:creationId xmlns:p14="http://schemas.microsoft.com/office/powerpoint/2010/main" val="1896423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21</a:t>
            </a:fld>
            <a:endParaRPr lang="en-US" dirty="0"/>
          </a:p>
        </p:txBody>
      </p:sp>
    </p:spTree>
    <p:extLst>
      <p:ext uri="{BB962C8B-B14F-4D97-AF65-F5344CB8AC3E}">
        <p14:creationId xmlns:p14="http://schemas.microsoft.com/office/powerpoint/2010/main" val="3839211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注意</a:t>
            </a:r>
            <a:r>
              <a:rPr lang="zh-CN" altLang="en-US" dirty="0"/>
              <a:t> </a:t>
            </a:r>
            <a:r>
              <a:rPr lang="en-US" altLang="zh-CN" dirty="0"/>
              <a:t>SQL </a:t>
            </a:r>
            <a:r>
              <a:rPr lang="zh-CN" altLang="en-US" dirty="0"/>
              <a:t>日志为 </a:t>
            </a:r>
            <a:r>
              <a:rPr lang="en-US" altLang="zh-CN" dirty="0"/>
              <a:t>INFO</a:t>
            </a:r>
            <a:r>
              <a:rPr lang="zh-CN" altLang="en-US" dirty="0"/>
              <a:t> 级别，需要日志等级支持才能成功打印，目前 </a:t>
            </a:r>
            <a:r>
              <a:rPr lang="en-US" altLang="zh-CN" dirty="0"/>
              <a:t>Proxy</a:t>
            </a:r>
            <a:r>
              <a:rPr lang="zh-CN" altLang="en-US" dirty="0"/>
              <a:t> 的日志等级也是支持通过 </a:t>
            </a:r>
            <a:r>
              <a:rPr lang="en-US" altLang="zh-CN" dirty="0"/>
              <a:t>RAL</a:t>
            </a:r>
            <a:r>
              <a:rPr lang="zh-CN" altLang="en-US" dirty="0"/>
              <a:t> 动态调整的</a:t>
            </a:r>
            <a:endParaRPr lang="en-US" altLang="zh-CN" dirty="0"/>
          </a:p>
          <a:p>
            <a:endParaRPr lang="en-US" dirty="0"/>
          </a:p>
          <a:p>
            <a:r>
              <a:rPr lang="en-US" altLang="zh-CN" b="0" i="0" dirty="0">
                <a:solidFill>
                  <a:srgbClr val="212529"/>
                </a:solidFill>
                <a:effectLst/>
                <a:latin typeface="system-ui"/>
              </a:rPr>
              <a:t>2:</a:t>
            </a:r>
            <a:r>
              <a:rPr lang="zh-CN" altLang="en-US" b="0" i="0" dirty="0">
                <a:solidFill>
                  <a:srgbClr val="212529"/>
                </a:solidFill>
                <a:effectLst/>
                <a:latin typeface="system-ui"/>
              </a:rPr>
              <a:t>对比之前版本以配置文件驱动的 </a:t>
            </a:r>
            <a:r>
              <a:rPr lang="en" altLang="zh-CN" b="0" i="0" dirty="0" err="1">
                <a:solidFill>
                  <a:srgbClr val="212529"/>
                </a:solidFill>
                <a:effectLst/>
                <a:latin typeface="system-ui"/>
              </a:rPr>
              <a:t>ShardingSphere</a:t>
            </a:r>
            <a:r>
              <a:rPr lang="en" altLang="zh-CN" b="0" i="0" dirty="0">
                <a:solidFill>
                  <a:srgbClr val="212529"/>
                </a:solidFill>
                <a:effectLst/>
                <a:latin typeface="system-ui"/>
              </a:rPr>
              <a:t> </a:t>
            </a:r>
            <a:r>
              <a:rPr lang="zh-CN" altLang="en-US" b="0" i="0" dirty="0">
                <a:solidFill>
                  <a:srgbClr val="212529"/>
                </a:solidFill>
                <a:effectLst/>
                <a:latin typeface="system-ui"/>
              </a:rPr>
              <a:t>代理端相比，</a:t>
            </a:r>
            <a:r>
              <a:rPr lang="en" altLang="zh-CN" b="0" i="0" dirty="0" err="1">
                <a:solidFill>
                  <a:srgbClr val="212529"/>
                </a:solidFill>
                <a:effectLst/>
                <a:latin typeface="system-ui"/>
              </a:rPr>
              <a:t>DistSQL</a:t>
            </a:r>
            <a:r>
              <a:rPr lang="en" altLang="zh-CN" b="0" i="0" dirty="0">
                <a:solidFill>
                  <a:srgbClr val="212529"/>
                </a:solidFill>
                <a:effectLst/>
                <a:latin typeface="system-ui"/>
              </a:rPr>
              <a:t> </a:t>
            </a:r>
            <a:r>
              <a:rPr lang="zh-CN" altLang="en-US" b="0" i="0" dirty="0">
                <a:solidFill>
                  <a:srgbClr val="212529"/>
                </a:solidFill>
                <a:effectLst/>
                <a:latin typeface="system-ui"/>
              </a:rPr>
              <a:t>对开发者更友好，对资源和规则的管理更加灵活，以 </a:t>
            </a:r>
            <a:r>
              <a:rPr lang="en" altLang="zh-CN" b="0" i="0" dirty="0">
                <a:solidFill>
                  <a:srgbClr val="212529"/>
                </a:solidFill>
                <a:effectLst/>
                <a:latin typeface="system-ui"/>
              </a:rPr>
              <a:t>SQL </a:t>
            </a:r>
            <a:r>
              <a:rPr lang="zh-CN" altLang="en-US" b="0" i="0" dirty="0">
                <a:solidFill>
                  <a:srgbClr val="212529"/>
                </a:solidFill>
                <a:effectLst/>
                <a:latin typeface="system-ui"/>
              </a:rPr>
              <a:t>驱动的方式，更是实现了 </a:t>
            </a:r>
            <a:r>
              <a:rPr lang="en" altLang="zh-CN" b="0" i="0" dirty="0" err="1">
                <a:solidFill>
                  <a:srgbClr val="212529"/>
                </a:solidFill>
                <a:effectLst/>
                <a:latin typeface="system-ui"/>
              </a:rPr>
              <a:t>DistSQL</a:t>
            </a:r>
            <a:r>
              <a:rPr lang="en" altLang="zh-CN" b="0" i="0" dirty="0">
                <a:solidFill>
                  <a:srgbClr val="212529"/>
                </a:solidFill>
                <a:effectLst/>
                <a:latin typeface="system-ui"/>
              </a:rPr>
              <a:t> </a:t>
            </a:r>
            <a:r>
              <a:rPr lang="zh-CN" altLang="en-US" b="0" i="0" dirty="0">
                <a:solidFill>
                  <a:srgbClr val="212529"/>
                </a:solidFill>
                <a:effectLst/>
                <a:latin typeface="system-ui"/>
              </a:rPr>
              <a:t>和标准 </a:t>
            </a:r>
            <a:r>
              <a:rPr lang="en" altLang="zh-CN" b="0" i="0" dirty="0">
                <a:solidFill>
                  <a:srgbClr val="212529"/>
                </a:solidFill>
                <a:effectLst/>
                <a:latin typeface="system-ui"/>
              </a:rPr>
              <a:t>SQL </a:t>
            </a:r>
            <a:r>
              <a:rPr lang="zh-CN" altLang="en-US" b="0" i="0" dirty="0">
                <a:solidFill>
                  <a:srgbClr val="212529"/>
                </a:solidFill>
                <a:effectLst/>
                <a:latin typeface="system-ui"/>
              </a:rPr>
              <a:t>的无缝对接。</a:t>
            </a:r>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22</a:t>
            </a:fld>
            <a:endParaRPr lang="en-US" dirty="0"/>
          </a:p>
        </p:txBody>
      </p:sp>
    </p:spTree>
    <p:extLst>
      <p:ext uri="{BB962C8B-B14F-4D97-AF65-F5344CB8AC3E}">
        <p14:creationId xmlns:p14="http://schemas.microsoft.com/office/powerpoint/2010/main" val="2590677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ltLang="zh-CN" b="0" i="0" dirty="0" err="1">
                <a:solidFill>
                  <a:srgbClr val="323232"/>
                </a:solidFill>
                <a:effectLst/>
                <a:latin typeface="roboto,sans-serif"/>
              </a:rPr>
              <a:t>ShardingSphere</a:t>
            </a:r>
            <a:r>
              <a:rPr lang="en" altLang="zh-CN" b="0" i="0" dirty="0">
                <a:solidFill>
                  <a:srgbClr val="323232"/>
                </a:solidFill>
                <a:effectLst/>
                <a:latin typeface="roboto,sans-serif"/>
              </a:rPr>
              <a:t>-JDBC</a:t>
            </a:r>
            <a:r>
              <a:rPr lang="zh-CN" altLang="en-US" b="0" i="0" dirty="0">
                <a:solidFill>
                  <a:srgbClr val="323232"/>
                </a:solidFill>
                <a:effectLst/>
                <a:latin typeface="roboto,sans-serif"/>
              </a:rPr>
              <a:t> 适用于 </a:t>
            </a:r>
            <a:r>
              <a:rPr lang="en" altLang="zh-CN" b="0" i="0" dirty="0">
                <a:solidFill>
                  <a:srgbClr val="323232"/>
                </a:solidFill>
                <a:effectLst/>
                <a:latin typeface="roboto,sans-serif"/>
              </a:rPr>
              <a:t>Java </a:t>
            </a:r>
            <a:r>
              <a:rPr lang="zh-CN" altLang="en-US" b="0" i="0" dirty="0">
                <a:solidFill>
                  <a:srgbClr val="323232"/>
                </a:solidFill>
                <a:effectLst/>
                <a:latin typeface="roboto,sans-serif"/>
              </a:rPr>
              <a:t>开发的高性能的轻量级 </a:t>
            </a:r>
            <a:r>
              <a:rPr lang="en" altLang="zh-CN" b="0" i="0" dirty="0">
                <a:solidFill>
                  <a:srgbClr val="323232"/>
                </a:solidFill>
                <a:effectLst/>
                <a:latin typeface="roboto,sans-serif"/>
              </a:rPr>
              <a:t>OLTP </a:t>
            </a:r>
            <a:r>
              <a:rPr lang="zh-CN" altLang="en-US" b="0" i="0" dirty="0">
                <a:solidFill>
                  <a:srgbClr val="323232"/>
                </a:solidFill>
                <a:effectLst/>
                <a:latin typeface="roboto,sans-serif"/>
              </a:rPr>
              <a:t>应用；</a:t>
            </a:r>
            <a:r>
              <a:rPr lang="en" altLang="zh-CN" b="0" i="0" dirty="0" err="1">
                <a:solidFill>
                  <a:srgbClr val="323232"/>
                </a:solidFill>
                <a:effectLst/>
                <a:latin typeface="roboto,sans-serif"/>
              </a:rPr>
              <a:t>ShardingSphere</a:t>
            </a:r>
            <a:r>
              <a:rPr lang="en" altLang="zh-CN" b="0" i="0" dirty="0">
                <a:solidFill>
                  <a:srgbClr val="323232"/>
                </a:solidFill>
                <a:effectLst/>
                <a:latin typeface="roboto,sans-serif"/>
              </a:rPr>
              <a:t>-Proxy </a:t>
            </a:r>
            <a:r>
              <a:rPr lang="zh-CN" altLang="en-US" b="0" i="0" dirty="0">
                <a:solidFill>
                  <a:srgbClr val="323232"/>
                </a:solidFill>
                <a:effectLst/>
                <a:latin typeface="roboto,sans-serif"/>
              </a:rPr>
              <a:t>提供静态入口以及异构语言的支持，适用于 </a:t>
            </a:r>
            <a:r>
              <a:rPr lang="en" altLang="zh-CN" b="0" i="0" dirty="0">
                <a:solidFill>
                  <a:srgbClr val="323232"/>
                </a:solidFill>
                <a:effectLst/>
                <a:latin typeface="roboto,sans-serif"/>
              </a:rPr>
              <a:t>OLAP </a:t>
            </a:r>
            <a:r>
              <a:rPr lang="zh-CN" altLang="en-US" b="0" i="0" dirty="0">
                <a:solidFill>
                  <a:srgbClr val="323232"/>
                </a:solidFill>
                <a:effectLst/>
                <a:latin typeface="roboto,sans-serif"/>
              </a:rPr>
              <a:t>应用以及对分片数据库进行管理和运维的场景。</a:t>
            </a:r>
            <a:endParaRPr lang="en-US" altLang="zh-CN" b="0" i="0" dirty="0">
              <a:solidFill>
                <a:srgbClr val="323232"/>
              </a:solidFill>
              <a:effectLst/>
              <a:latin typeface="roboto,sans-serif"/>
            </a:endParaRPr>
          </a:p>
          <a:p>
            <a:r>
              <a:rPr lang="zh-CN" altLang="en-US" b="0" i="0" dirty="0">
                <a:solidFill>
                  <a:srgbClr val="323232"/>
                </a:solidFill>
                <a:effectLst/>
                <a:latin typeface="roboto,sans-serif"/>
              </a:rPr>
              <a:t>混合部署模式，使得架构师更加自由地调整适合于当前业务的最佳系统架构。</a:t>
            </a:r>
            <a:endParaRPr kumimoji="1" lang="zh-CN" altLang="en-US" sz="1200" spc="130" dirty="0">
              <a:latin typeface="微软雅黑" panose="020B0503020204020204" pitchFamily="34" charset="-122"/>
              <a:ea typeface="微软雅黑" panose="020B0503020204020204" pitchFamily="34" charset="-122"/>
            </a:endParaRPr>
          </a:p>
        </p:txBody>
      </p:sp>
      <p:sp>
        <p:nvSpPr>
          <p:cNvPr id="4" name="Slide Number Placeholder 3"/>
          <p:cNvSpPr>
            <a:spLocks noGrp="1"/>
          </p:cNvSpPr>
          <p:nvPr>
            <p:ph type="sldNum" sz="quarter" idx="10"/>
          </p:nvPr>
        </p:nvSpPr>
        <p:spPr/>
        <p:txBody>
          <a:bodyPr/>
          <a:lstStyle/>
          <a:p>
            <a:fld id="{5310E760-5C97-4FCD-9D15-1D6CBDC7045F}" type="slidenum">
              <a:rPr lang="en-US" smtClean="0"/>
              <a:t>23</a:t>
            </a:fld>
            <a:endParaRPr lang="en-US" dirty="0"/>
          </a:p>
        </p:txBody>
      </p:sp>
    </p:spTree>
    <p:extLst>
      <p:ext uri="{BB962C8B-B14F-4D97-AF65-F5344CB8AC3E}">
        <p14:creationId xmlns:p14="http://schemas.microsoft.com/office/powerpoint/2010/main" val="1279708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24</a:t>
            </a:fld>
            <a:endParaRPr lang="en-US" dirty="0"/>
          </a:p>
        </p:txBody>
      </p:sp>
    </p:spTree>
    <p:extLst>
      <p:ext uri="{BB962C8B-B14F-4D97-AF65-F5344CB8AC3E}">
        <p14:creationId xmlns:p14="http://schemas.microsoft.com/office/powerpoint/2010/main" val="3958223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74151"/>
                </a:solidFill>
                <a:effectLst/>
                <a:latin typeface="Söhne"/>
              </a:rPr>
              <a:t>1:</a:t>
            </a:r>
            <a:r>
              <a:rPr lang="zh-CN" altLang="en-US" b="0" i="0" dirty="0">
                <a:solidFill>
                  <a:srgbClr val="374151"/>
                </a:solidFill>
                <a:effectLst/>
                <a:latin typeface="Söhne"/>
              </a:rPr>
              <a:t>关键字 </a:t>
            </a:r>
            <a:r>
              <a:rPr lang="en-US" altLang="zh-CN" b="0" i="0" dirty="0">
                <a:solidFill>
                  <a:srgbClr val="374151"/>
                </a:solidFill>
                <a:effectLst/>
                <a:latin typeface="Söhne"/>
              </a:rPr>
              <a:t>LIKE</a:t>
            </a:r>
            <a:r>
              <a:rPr lang="zh-CN" altLang="en-US" b="0" i="0" dirty="0">
                <a:solidFill>
                  <a:srgbClr val="374151"/>
                </a:solidFill>
                <a:effectLst/>
                <a:latin typeface="Söhne"/>
              </a:rPr>
              <a:t> 后的参数一般 包含 </a:t>
            </a:r>
            <a:r>
              <a:rPr lang="en-US" altLang="zh-CN" b="0" i="0" dirty="0">
                <a:solidFill>
                  <a:srgbClr val="374151"/>
                </a:solidFill>
                <a:effectLst/>
                <a:latin typeface="Söhne"/>
              </a:rPr>
              <a:t>%</a:t>
            </a:r>
            <a:r>
              <a:rPr lang="zh-CN" altLang="en-US" b="0" i="0" dirty="0">
                <a:solidFill>
                  <a:srgbClr val="374151"/>
                </a:solidFill>
                <a:effectLst/>
                <a:latin typeface="Söhne"/>
              </a:rPr>
              <a:t> 这样的特殊字符</a:t>
            </a:r>
            <a:endParaRPr lang="en-US" altLang="zh-CN"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74151"/>
                </a:solidFill>
                <a:effectLst/>
                <a:latin typeface="Söhne"/>
              </a:rPr>
              <a:t>2:</a:t>
            </a:r>
            <a:r>
              <a:rPr lang="zh-CN" altLang="en-US" b="0" i="0" dirty="0">
                <a:solidFill>
                  <a:srgbClr val="374151"/>
                </a:solidFill>
                <a:effectLst/>
                <a:latin typeface="Söhne"/>
              </a:rPr>
              <a:t>它包括了访问表的顺序、使用的索引、连接操作的方式等信息。执行计划的目标是通过最佳的数据获取和处理策略来提高查询的性能。</a:t>
            </a:r>
            <a:endParaRPr lang="en-US" altLang="zh-CN"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0" i="0" spc="130" dirty="0">
                <a:solidFill>
                  <a:srgbClr val="374151"/>
                </a:solidFill>
                <a:effectLst/>
                <a:latin typeface="Söhne"/>
                <a:ea typeface="微软雅黑" panose="020B0503020204020204" pitchFamily="34" charset="-122"/>
              </a:rPr>
              <a:t>3:</a:t>
            </a:r>
            <a:r>
              <a:rPr kumimoji="1" lang="zh-CN" altLang="en-US" sz="1200" b="0" i="0" spc="130" dirty="0">
                <a:solidFill>
                  <a:srgbClr val="374151"/>
                </a:solidFill>
                <a:effectLst/>
                <a:latin typeface="Söhne"/>
                <a:ea typeface="微软雅黑" panose="020B0503020204020204" pitchFamily="34" charset="-122"/>
              </a:rPr>
              <a:t>最后这两层是非常复杂的，</a:t>
            </a:r>
            <a:r>
              <a:rPr kumimoji="1" lang="en-US" altLang="zh-CN" sz="1200" b="0" i="0" spc="130" dirty="0" err="1">
                <a:solidFill>
                  <a:srgbClr val="374151"/>
                </a:solidFill>
                <a:effectLst/>
                <a:latin typeface="Söhne"/>
                <a:ea typeface="微软雅黑" panose="020B0503020204020204" pitchFamily="34" charset="-122"/>
              </a:rPr>
              <a:t>DistSQL</a:t>
            </a:r>
            <a:r>
              <a:rPr kumimoji="1" lang="en-US" altLang="zh-CN" sz="1200" b="0" i="0" spc="130" dirty="0">
                <a:solidFill>
                  <a:srgbClr val="374151"/>
                </a:solidFill>
                <a:effectLst/>
                <a:latin typeface="Söhne"/>
                <a:ea typeface="微软雅黑" panose="020B0503020204020204" pitchFamily="34" charset="-122"/>
              </a:rPr>
              <a:t> </a:t>
            </a:r>
            <a:r>
              <a:rPr kumimoji="1" lang="zh-CN" altLang="en-US" sz="1200" b="0" i="0" spc="130" dirty="0">
                <a:solidFill>
                  <a:srgbClr val="374151"/>
                </a:solidFill>
                <a:effectLst/>
                <a:latin typeface="Söhne"/>
                <a:ea typeface="微软雅黑" panose="020B0503020204020204" pitchFamily="34" charset="-122"/>
              </a:rPr>
              <a:t>在这一步上相对简易得多</a:t>
            </a:r>
            <a:endParaRPr kumimoji="1" lang="zh-CN" altLang="en-US" sz="1200" spc="130" dirty="0">
              <a:latin typeface="微软雅黑" panose="020B0503020204020204" pitchFamily="34" charset="-122"/>
              <a:ea typeface="微软雅黑" panose="020B0503020204020204" pitchFamily="34" charset="-122"/>
            </a:endParaRPr>
          </a:p>
        </p:txBody>
      </p:sp>
      <p:sp>
        <p:nvSpPr>
          <p:cNvPr id="4" name="Slide Number Placeholder 3"/>
          <p:cNvSpPr>
            <a:spLocks noGrp="1"/>
          </p:cNvSpPr>
          <p:nvPr>
            <p:ph type="sldNum" sz="quarter" idx="10"/>
          </p:nvPr>
        </p:nvSpPr>
        <p:spPr/>
        <p:txBody>
          <a:bodyPr/>
          <a:lstStyle/>
          <a:p>
            <a:fld id="{5310E760-5C97-4FCD-9D15-1D6CBDC7045F}" type="slidenum">
              <a:rPr lang="en-US" smtClean="0"/>
              <a:t>25</a:t>
            </a:fld>
            <a:endParaRPr lang="en-US" dirty="0"/>
          </a:p>
        </p:txBody>
      </p:sp>
    </p:spTree>
    <p:extLst>
      <p:ext uri="{BB962C8B-B14F-4D97-AF65-F5344CB8AC3E}">
        <p14:creationId xmlns:p14="http://schemas.microsoft.com/office/powerpoint/2010/main" val="1710992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注意最后</a:t>
            </a:r>
            <a:r>
              <a:rPr lang="zh-CN" altLang="en-US" dirty="0"/>
              <a:t> </a:t>
            </a:r>
            <a:r>
              <a:rPr lang="en-US" altLang="zh-CN" dirty="0"/>
              <a:t>handler </a:t>
            </a:r>
            <a:r>
              <a:rPr lang="zh-CN" altLang="en-US" dirty="0"/>
              <a:t>访问元数据库进行操作</a:t>
            </a:r>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26</a:t>
            </a:fld>
            <a:endParaRPr lang="en-US" dirty="0"/>
          </a:p>
        </p:txBody>
      </p:sp>
    </p:spTree>
    <p:extLst>
      <p:ext uri="{BB962C8B-B14F-4D97-AF65-F5344CB8AC3E}">
        <p14:creationId xmlns:p14="http://schemas.microsoft.com/office/powerpoint/2010/main" val="419148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当然</a:t>
            </a:r>
            <a:r>
              <a:rPr lang="en-US" dirty="0"/>
              <a:t>,</a:t>
            </a:r>
            <a:r>
              <a:rPr lang="zh-CN" altLang="en-US" dirty="0"/>
              <a:t>最直接的方法是到社区提 </a:t>
            </a:r>
            <a:r>
              <a:rPr lang="en-US" altLang="zh-CN" dirty="0"/>
              <a:t>issue,</a:t>
            </a:r>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27</a:t>
            </a:fld>
            <a:endParaRPr lang="en-US" dirty="0"/>
          </a:p>
        </p:txBody>
      </p:sp>
    </p:spTree>
    <p:extLst>
      <p:ext uri="{BB962C8B-B14F-4D97-AF65-F5344CB8AC3E}">
        <p14:creationId xmlns:p14="http://schemas.microsoft.com/office/powerpoint/2010/main" val="574500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28</a:t>
            </a:fld>
            <a:endParaRPr lang="en-US" dirty="0"/>
          </a:p>
        </p:txBody>
      </p:sp>
    </p:spTree>
    <p:extLst>
      <p:ext uri="{BB962C8B-B14F-4D97-AF65-F5344CB8AC3E}">
        <p14:creationId xmlns:p14="http://schemas.microsoft.com/office/powerpoint/2010/main" val="191700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C0D2D55-CF41-4EE6-89DD-CF95E89B48AD}"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0D2D55-CF41-4EE6-89DD-CF95E89B48A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C0D2D55-CF41-4EE6-89DD-CF95E89B48AD}"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zh-CN" altLang="en-US" sz="1200" spc="120" dirty="0">
                <a:latin typeface="微软雅黑" panose="020B0503020204020204" pitchFamily="34" charset="-122"/>
                <a:ea typeface="微软雅黑" panose="020B0503020204020204" pitchFamily="34" charset="-122"/>
              </a:rPr>
              <a:t>编程语言：连带提一下存储过程，即使在当前技术环境下，仍然有很多金融级的系统在使用存储结构</a:t>
            </a:r>
            <a:endParaRPr kumimoji="1" lang="en-US" altLang="zh-CN" sz="1200" spc="120" dirty="0">
              <a:latin typeface="微软雅黑" panose="020B0503020204020204" pitchFamily="34" charset="-122"/>
              <a:ea typeface="微软雅黑" panose="020B0503020204020204" pitchFamily="34" charset="-122"/>
            </a:endParaRPr>
          </a:p>
          <a:p>
            <a:r>
              <a:rPr kumimoji="1" lang="zh-CN" altLang="en-US" sz="1200" spc="120" dirty="0">
                <a:latin typeface="微软雅黑" panose="020B0503020204020204" pitchFamily="34" charset="-122"/>
                <a:ea typeface="微软雅黑" panose="020B0503020204020204" pitchFamily="34" charset="-122"/>
              </a:rPr>
              <a:t>维护和优化数据库性能：索引的管理、视图的管理等</a:t>
            </a:r>
            <a:endParaRPr kumimoji="1" lang="en-US" altLang="zh-CN" sz="1200" spc="120" dirty="0">
              <a:latin typeface="微软雅黑" panose="020B0503020204020204" pitchFamily="34" charset="-122"/>
              <a:ea typeface="微软雅黑" panose="020B0503020204020204" pitchFamily="34" charset="-122"/>
            </a:endParaRPr>
          </a:p>
        </p:txBody>
      </p:sp>
      <p:sp>
        <p:nvSpPr>
          <p:cNvPr id="4" name="Slide Number Placeholder 3"/>
          <p:cNvSpPr>
            <a:spLocks noGrp="1"/>
          </p:cNvSpPr>
          <p:nvPr>
            <p:ph type="sldNum" sz="quarter" idx="10"/>
          </p:nvPr>
        </p:nvSpPr>
        <p:spPr/>
        <p:txBody>
          <a:bodyPr/>
          <a:lstStyle/>
          <a:p>
            <a:fld id="{5310E760-5C97-4FCD-9D15-1D6CBDC7045F}" type="slidenum">
              <a:rPr lang="en-US" smtClean="0"/>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1"/>
            <a:r>
              <a:rPr lang="zh-CN" altLang="en-US" b="0" i="0" dirty="0">
                <a:solidFill>
                  <a:srgbClr val="323232"/>
                </a:solidFill>
                <a:effectLst/>
                <a:latin typeface="roboto,sans-serif"/>
              </a:rPr>
              <a:t>原来用户不得不面对以下几个问题：</a:t>
            </a:r>
          </a:p>
          <a:p>
            <a:pPr algn="l">
              <a:buFont typeface="Arial" panose="020B0604020202020204" pitchFamily="34" charset="0"/>
              <a:buChar char="•"/>
            </a:pPr>
            <a:r>
              <a:rPr lang="zh-CN" altLang="en-US" b="0" i="0" dirty="0">
                <a:solidFill>
                  <a:srgbClr val="323232"/>
                </a:solidFill>
                <a:effectLst/>
                <a:latin typeface="roboto,sans-serif"/>
              </a:rPr>
              <a:t> 需要通过不同类型的客户端来操作数据和管理 </a:t>
            </a:r>
            <a:r>
              <a:rPr lang="en" altLang="zh-CN" b="0" i="0" dirty="0" err="1">
                <a:solidFill>
                  <a:srgbClr val="323232"/>
                </a:solidFill>
                <a:effectLst/>
                <a:latin typeface="roboto,sans-serif"/>
              </a:rPr>
              <a:t>ShardingSphere</a:t>
            </a:r>
            <a:r>
              <a:rPr lang="en" altLang="zh-CN" b="0" i="0" dirty="0">
                <a:solidFill>
                  <a:srgbClr val="323232"/>
                </a:solidFill>
                <a:effectLst/>
                <a:latin typeface="roboto,sans-serif"/>
              </a:rPr>
              <a:t> </a:t>
            </a:r>
            <a:r>
              <a:rPr lang="zh-CN" altLang="en-US" b="0" i="0" dirty="0">
                <a:solidFill>
                  <a:srgbClr val="323232"/>
                </a:solidFill>
                <a:effectLst/>
                <a:latin typeface="roboto,sans-serif"/>
              </a:rPr>
              <a:t>规则；</a:t>
            </a:r>
          </a:p>
          <a:p>
            <a:pPr algn="l">
              <a:buFont typeface="Arial" panose="020B0604020202020204" pitchFamily="34" charset="0"/>
              <a:buChar char="•"/>
            </a:pPr>
            <a:r>
              <a:rPr lang="zh-CN" altLang="en-US" b="0" i="0" dirty="0">
                <a:solidFill>
                  <a:srgbClr val="323232"/>
                </a:solidFill>
                <a:effectLst/>
                <a:latin typeface="roboto,sans-serif"/>
              </a:rPr>
              <a:t> 多个逻辑库需要多个 </a:t>
            </a:r>
            <a:r>
              <a:rPr lang="en" altLang="zh-CN" b="0" i="0" dirty="0">
                <a:solidFill>
                  <a:srgbClr val="323232"/>
                </a:solidFill>
                <a:effectLst/>
                <a:latin typeface="roboto,sans-serif"/>
              </a:rPr>
              <a:t>YAML </a:t>
            </a:r>
            <a:r>
              <a:rPr lang="zh-CN" altLang="en-US" b="0" i="0" dirty="0">
                <a:solidFill>
                  <a:srgbClr val="323232"/>
                </a:solidFill>
                <a:effectLst/>
                <a:latin typeface="roboto,sans-serif"/>
              </a:rPr>
              <a:t>文件；</a:t>
            </a:r>
          </a:p>
          <a:p>
            <a:pPr algn="l">
              <a:buFont typeface="Arial" panose="020B0604020202020204" pitchFamily="34" charset="0"/>
              <a:buChar char="•"/>
            </a:pPr>
            <a:r>
              <a:rPr lang="zh-CN" altLang="en-US" b="0" i="0" dirty="0">
                <a:solidFill>
                  <a:srgbClr val="323232"/>
                </a:solidFill>
                <a:effectLst/>
                <a:latin typeface="roboto,sans-serif"/>
              </a:rPr>
              <a:t> 修改 </a:t>
            </a:r>
            <a:r>
              <a:rPr lang="en" altLang="zh-CN" b="0" i="0" dirty="0">
                <a:solidFill>
                  <a:srgbClr val="323232"/>
                </a:solidFill>
                <a:effectLst/>
                <a:latin typeface="roboto,sans-serif"/>
              </a:rPr>
              <a:t>YAML </a:t>
            </a:r>
            <a:r>
              <a:rPr lang="zh-CN" altLang="en-US" b="0" i="0" dirty="0">
                <a:solidFill>
                  <a:srgbClr val="323232"/>
                </a:solidFill>
                <a:effectLst/>
                <a:latin typeface="roboto,sans-serif"/>
              </a:rPr>
              <a:t>需要文件的编辑权限；</a:t>
            </a:r>
          </a:p>
          <a:p>
            <a:pPr algn="l">
              <a:buFont typeface="Arial" panose="020B0604020202020204" pitchFamily="34" charset="0"/>
              <a:buChar char="•"/>
            </a:pPr>
            <a:r>
              <a:rPr lang="zh-CN" altLang="en-US" b="0" i="0" dirty="0">
                <a:solidFill>
                  <a:srgbClr val="323232"/>
                </a:solidFill>
                <a:effectLst/>
                <a:latin typeface="roboto,sans-serif"/>
              </a:rPr>
              <a:t> 修改 </a:t>
            </a:r>
            <a:r>
              <a:rPr lang="en" altLang="zh-CN" b="0" i="0" dirty="0">
                <a:solidFill>
                  <a:srgbClr val="323232"/>
                </a:solidFill>
                <a:effectLst/>
                <a:latin typeface="roboto,sans-serif"/>
              </a:rPr>
              <a:t>YAML </a:t>
            </a:r>
            <a:r>
              <a:rPr lang="zh-CN" altLang="en-US" b="0" i="0" dirty="0">
                <a:solidFill>
                  <a:srgbClr val="323232"/>
                </a:solidFill>
                <a:effectLst/>
                <a:latin typeface="roboto,sans-serif"/>
              </a:rPr>
              <a:t>后需要重启 </a:t>
            </a:r>
            <a:r>
              <a:rPr lang="en" altLang="zh-CN" b="0" i="0" dirty="0" err="1">
                <a:solidFill>
                  <a:srgbClr val="323232"/>
                </a:solidFill>
                <a:effectLst/>
                <a:latin typeface="roboto,sans-serif"/>
              </a:rPr>
              <a:t>ShardingSphere</a:t>
            </a:r>
            <a:r>
              <a:rPr lang="zh-CN" altLang="en" b="0" i="0" dirty="0">
                <a:solidFill>
                  <a:srgbClr val="323232"/>
                </a:solidFill>
                <a:effectLst/>
                <a:latin typeface="roboto,sans-serif"/>
              </a:rPr>
              <a:t>。</a:t>
            </a:r>
          </a:p>
          <a:p>
            <a:pPr algn="l" latinLnBrk="1"/>
            <a:endParaRPr lang="en-US" altLang="zh-CN" b="0" i="0" dirty="0">
              <a:solidFill>
                <a:srgbClr val="323232"/>
              </a:solidFill>
              <a:effectLst/>
              <a:latin typeface="roboto,sans-serif"/>
            </a:endParaRPr>
          </a:p>
          <a:p>
            <a:pPr algn="l" latinLnBrk="1"/>
            <a:r>
              <a:rPr lang="zh-CN" altLang="en-US" b="0" i="0" dirty="0">
                <a:solidFill>
                  <a:srgbClr val="323232"/>
                </a:solidFill>
                <a:effectLst/>
                <a:latin typeface="roboto,sans-serif"/>
              </a:rPr>
              <a:t>现在，用户的使用体验得到了巨大改善：</a:t>
            </a:r>
          </a:p>
          <a:p>
            <a:pPr algn="l">
              <a:buFont typeface="Arial" panose="020B0604020202020204" pitchFamily="34" charset="0"/>
              <a:buChar char="•"/>
            </a:pPr>
            <a:r>
              <a:rPr lang="zh-CN" altLang="en-US" b="0" i="0" dirty="0">
                <a:solidFill>
                  <a:srgbClr val="323232"/>
                </a:solidFill>
                <a:effectLst/>
                <a:latin typeface="roboto,sans-serif"/>
              </a:rPr>
              <a:t> 使用相同的客户端来管理数据和 </a:t>
            </a:r>
            <a:r>
              <a:rPr lang="en" altLang="zh-CN" b="0" i="0" dirty="0" err="1">
                <a:solidFill>
                  <a:srgbClr val="323232"/>
                </a:solidFill>
                <a:effectLst/>
                <a:latin typeface="roboto,sans-serif"/>
              </a:rPr>
              <a:t>ShardingSphere</a:t>
            </a:r>
            <a:r>
              <a:rPr lang="en" altLang="zh-CN" b="0" i="0" dirty="0">
                <a:solidFill>
                  <a:srgbClr val="323232"/>
                </a:solidFill>
                <a:effectLst/>
                <a:latin typeface="roboto,sans-serif"/>
              </a:rPr>
              <a:t> </a:t>
            </a:r>
            <a:r>
              <a:rPr lang="zh-CN" altLang="en-US" b="0" i="0" dirty="0">
                <a:solidFill>
                  <a:srgbClr val="323232"/>
                </a:solidFill>
                <a:effectLst/>
                <a:latin typeface="roboto,sans-serif"/>
              </a:rPr>
              <a:t>配置；</a:t>
            </a:r>
          </a:p>
          <a:p>
            <a:pPr algn="l">
              <a:buFont typeface="Arial" panose="020B0604020202020204" pitchFamily="34" charset="0"/>
              <a:buChar char="•"/>
            </a:pPr>
            <a:r>
              <a:rPr lang="zh-CN" altLang="en-US" b="0" i="0" dirty="0">
                <a:solidFill>
                  <a:srgbClr val="323232"/>
                </a:solidFill>
                <a:effectLst/>
                <a:latin typeface="roboto,sans-serif"/>
              </a:rPr>
              <a:t> 不再额外创建 </a:t>
            </a:r>
            <a:r>
              <a:rPr lang="en" altLang="zh-CN" b="0" i="0" dirty="0">
                <a:solidFill>
                  <a:srgbClr val="323232"/>
                </a:solidFill>
                <a:effectLst/>
                <a:latin typeface="roboto,sans-serif"/>
              </a:rPr>
              <a:t>YAML </a:t>
            </a:r>
            <a:r>
              <a:rPr lang="zh-CN" altLang="en-US" b="0" i="0" dirty="0">
                <a:solidFill>
                  <a:srgbClr val="323232"/>
                </a:solidFill>
                <a:effectLst/>
                <a:latin typeface="roboto,sans-serif"/>
              </a:rPr>
              <a:t>文件，通过 </a:t>
            </a:r>
            <a:r>
              <a:rPr lang="en" altLang="zh-CN" b="0" i="0" dirty="0" err="1">
                <a:solidFill>
                  <a:srgbClr val="323232"/>
                </a:solidFill>
                <a:effectLst/>
                <a:latin typeface="roboto,sans-serif"/>
              </a:rPr>
              <a:t>DistSQL</a:t>
            </a:r>
            <a:r>
              <a:rPr lang="en" altLang="zh-CN" b="0" i="0" dirty="0">
                <a:solidFill>
                  <a:srgbClr val="323232"/>
                </a:solidFill>
                <a:effectLst/>
                <a:latin typeface="roboto,sans-serif"/>
              </a:rPr>
              <a:t> </a:t>
            </a:r>
            <a:r>
              <a:rPr lang="zh-CN" altLang="en-US" b="0" i="0" dirty="0">
                <a:solidFill>
                  <a:srgbClr val="323232"/>
                </a:solidFill>
                <a:effectLst/>
                <a:latin typeface="roboto,sans-serif"/>
              </a:rPr>
              <a:t>管理逻辑库；</a:t>
            </a:r>
          </a:p>
          <a:p>
            <a:pPr algn="l">
              <a:buFont typeface="Arial" panose="020B0604020202020204" pitchFamily="34" charset="0"/>
              <a:buChar char="•"/>
            </a:pPr>
            <a:r>
              <a:rPr lang="zh-CN" altLang="en-US" b="0" i="0" dirty="0">
                <a:solidFill>
                  <a:srgbClr val="323232"/>
                </a:solidFill>
                <a:effectLst/>
                <a:latin typeface="roboto,sans-serif"/>
              </a:rPr>
              <a:t> 不再需要文件的编辑权限，通过 </a:t>
            </a:r>
            <a:r>
              <a:rPr lang="en" altLang="zh-CN" b="0" i="0" dirty="0" err="1">
                <a:solidFill>
                  <a:srgbClr val="323232"/>
                </a:solidFill>
                <a:effectLst/>
                <a:latin typeface="roboto,sans-serif"/>
              </a:rPr>
              <a:t>DistSQL</a:t>
            </a:r>
            <a:r>
              <a:rPr lang="en" altLang="zh-CN" b="0" i="0" dirty="0">
                <a:solidFill>
                  <a:srgbClr val="323232"/>
                </a:solidFill>
                <a:effectLst/>
                <a:latin typeface="roboto,sans-serif"/>
              </a:rPr>
              <a:t> </a:t>
            </a:r>
            <a:r>
              <a:rPr lang="zh-CN" altLang="en-US" b="0" i="0" dirty="0">
                <a:solidFill>
                  <a:srgbClr val="323232"/>
                </a:solidFill>
                <a:effectLst/>
                <a:latin typeface="roboto,sans-serif"/>
              </a:rPr>
              <a:t>来管理配置；</a:t>
            </a:r>
          </a:p>
          <a:p>
            <a:pPr algn="l">
              <a:buFont typeface="Arial" panose="020B0604020202020204" pitchFamily="34" charset="0"/>
              <a:buChar char="•"/>
            </a:pPr>
            <a:r>
              <a:rPr lang="zh-CN" altLang="en-US" b="0" i="0" dirty="0">
                <a:solidFill>
                  <a:srgbClr val="323232"/>
                </a:solidFill>
                <a:effectLst/>
                <a:latin typeface="roboto,sans-serif"/>
              </a:rPr>
              <a:t> 配置的变更实时生效，无需重启 </a:t>
            </a:r>
            <a:r>
              <a:rPr lang="en" altLang="zh-CN" b="0" i="0" dirty="0" err="1">
                <a:solidFill>
                  <a:srgbClr val="323232"/>
                </a:solidFill>
                <a:effectLst/>
                <a:latin typeface="roboto,sans-serif"/>
              </a:rPr>
              <a:t>ShardingSphere</a:t>
            </a:r>
            <a:r>
              <a:rPr lang="zh-CN" altLang="en" b="0" i="0" dirty="0">
                <a:solidFill>
                  <a:srgbClr val="323232"/>
                </a:solidFill>
                <a:effectLst/>
                <a:latin typeface="roboto,sans-serif"/>
              </a:rPr>
              <a:t>。</a:t>
            </a:r>
          </a:p>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6</a:t>
            </a:fld>
            <a:endParaRPr lang="en-US" dirty="0"/>
          </a:p>
        </p:txBody>
      </p:sp>
    </p:spTree>
    <p:extLst>
      <p:ext uri="{BB962C8B-B14F-4D97-AF65-F5344CB8AC3E}">
        <p14:creationId xmlns:p14="http://schemas.microsoft.com/office/powerpoint/2010/main" val="2664529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7</a:t>
            </a:fld>
            <a:endParaRPr lang="en-US" dirty="0"/>
          </a:p>
        </p:txBody>
      </p:sp>
    </p:spTree>
    <p:extLst>
      <p:ext uri="{BB962C8B-B14F-4D97-AF65-F5344CB8AC3E}">
        <p14:creationId xmlns:p14="http://schemas.microsoft.com/office/powerpoint/2010/main" val="130253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8</a:t>
            </a:fld>
            <a:endParaRPr lang="en-US" dirty="0"/>
          </a:p>
        </p:txBody>
      </p:sp>
    </p:spTree>
    <p:extLst>
      <p:ext uri="{BB962C8B-B14F-4D97-AF65-F5344CB8AC3E}">
        <p14:creationId xmlns:p14="http://schemas.microsoft.com/office/powerpoint/2010/main" val="3643811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t>9</a:t>
            </a:fld>
            <a:endParaRPr lang="en-US" dirty="0"/>
          </a:p>
        </p:txBody>
      </p:sp>
    </p:spTree>
    <p:extLst>
      <p:ext uri="{BB962C8B-B14F-4D97-AF65-F5344CB8AC3E}">
        <p14:creationId xmlns:p14="http://schemas.microsoft.com/office/powerpoint/2010/main" val="250611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679939C-B193-42F4-9B99-82291E39D77A}" type="datetimeFigureOut">
              <a:rPr lang="zh-CN" altLang="en-US" smtClean="0"/>
              <a:t>2023/5/23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6EAD84-77F6-4D6E-A09A-B0B44D85BB2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679939C-B193-42F4-9B99-82291E39D77A}" type="datetimeFigureOut">
              <a:rPr lang="zh-CN" altLang="en-US" smtClean="0"/>
              <a:t>2023/5/23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6EAD84-77F6-4D6E-A09A-B0B44D85BB2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679939C-B193-42F4-9B99-82291E39D77A}" type="datetimeFigureOut">
              <a:rPr lang="zh-CN" altLang="en-US" smtClean="0"/>
              <a:t>2023/5/23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6EAD84-77F6-4D6E-A09A-B0B44D85BB2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574566" y="1284246"/>
            <a:ext cx="3042868" cy="3293166"/>
          </a:xfrm>
          <a:custGeom>
            <a:avLst/>
            <a:gdLst>
              <a:gd name="connsiteX0" fmla="*/ 1521434 w 3042868"/>
              <a:gd name="connsiteY0" fmla="*/ 0 h 3293166"/>
              <a:gd name="connsiteX1" fmla="*/ 1861081 w 3042868"/>
              <a:gd name="connsiteY1" fmla="*/ 81125 h 3293166"/>
              <a:gd name="connsiteX2" fmla="*/ 2703082 w 3042868"/>
              <a:gd name="connsiteY2" fmla="*/ 568801 h 3293166"/>
              <a:gd name="connsiteX3" fmla="*/ 3042868 w 3042868"/>
              <a:gd name="connsiteY3" fmla="*/ 1157978 h 3293166"/>
              <a:gd name="connsiteX4" fmla="*/ 3042868 w 3042868"/>
              <a:gd name="connsiteY4" fmla="*/ 2135189 h 3293166"/>
              <a:gd name="connsiteX5" fmla="*/ 2703082 w 3042868"/>
              <a:gd name="connsiteY5" fmla="*/ 2724367 h 3293166"/>
              <a:gd name="connsiteX6" fmla="*/ 1861081 w 3042868"/>
              <a:gd name="connsiteY6" fmla="*/ 3212043 h 3293166"/>
              <a:gd name="connsiteX7" fmla="*/ 1181789 w 3042868"/>
              <a:gd name="connsiteY7" fmla="*/ 3212043 h 3293166"/>
              <a:gd name="connsiteX8" fmla="*/ 339788 w 3042868"/>
              <a:gd name="connsiteY8" fmla="*/ 2724367 h 3293166"/>
              <a:gd name="connsiteX9" fmla="*/ 0 w 3042868"/>
              <a:gd name="connsiteY9" fmla="*/ 2135189 h 3293166"/>
              <a:gd name="connsiteX10" fmla="*/ 0 w 3042868"/>
              <a:gd name="connsiteY10" fmla="*/ 1157978 h 3293166"/>
              <a:gd name="connsiteX11" fmla="*/ 339788 w 3042868"/>
              <a:gd name="connsiteY11" fmla="*/ 568801 h 3293166"/>
              <a:gd name="connsiteX12" fmla="*/ 1181789 w 3042868"/>
              <a:gd name="connsiteY12" fmla="*/ 81125 h 3293166"/>
              <a:gd name="connsiteX13" fmla="*/ 1521434 w 3042868"/>
              <a:gd name="connsiteY13" fmla="*/ 0 h 32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868" h="3293166">
                <a:moveTo>
                  <a:pt x="1521434" y="0"/>
                </a:moveTo>
                <a:cubicBezTo>
                  <a:pt x="1644560" y="0"/>
                  <a:pt x="1767681" y="27042"/>
                  <a:pt x="1861081" y="81125"/>
                </a:cubicBezTo>
                <a:lnTo>
                  <a:pt x="2703082" y="568801"/>
                </a:lnTo>
                <a:cubicBezTo>
                  <a:pt x="2890021" y="676966"/>
                  <a:pt x="3042868" y="942112"/>
                  <a:pt x="3042868" y="1157978"/>
                </a:cubicBezTo>
                <a:lnTo>
                  <a:pt x="3042868" y="2135189"/>
                </a:lnTo>
                <a:cubicBezTo>
                  <a:pt x="3042868" y="2351057"/>
                  <a:pt x="2890021" y="2616200"/>
                  <a:pt x="2703082" y="2724367"/>
                </a:cubicBezTo>
                <a:lnTo>
                  <a:pt x="1861081" y="3212043"/>
                </a:lnTo>
                <a:cubicBezTo>
                  <a:pt x="1674283" y="3320208"/>
                  <a:pt x="1368587" y="3320208"/>
                  <a:pt x="1181789" y="3212043"/>
                </a:cubicBezTo>
                <a:lnTo>
                  <a:pt x="339788" y="2724367"/>
                </a:lnTo>
                <a:cubicBezTo>
                  <a:pt x="152849" y="2616200"/>
                  <a:pt x="0" y="2351057"/>
                  <a:pt x="0" y="2135189"/>
                </a:cubicBezTo>
                <a:lnTo>
                  <a:pt x="0" y="1157978"/>
                </a:lnTo>
                <a:cubicBezTo>
                  <a:pt x="0" y="942112"/>
                  <a:pt x="152849" y="676966"/>
                  <a:pt x="339788" y="568801"/>
                </a:cubicBezTo>
                <a:lnTo>
                  <a:pt x="1181789" y="81125"/>
                </a:lnTo>
                <a:cubicBezTo>
                  <a:pt x="1275189" y="27042"/>
                  <a:pt x="1398311" y="0"/>
                  <a:pt x="1521434" y="0"/>
                </a:cubicBez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783006" y="884459"/>
            <a:ext cx="5570795" cy="5546858"/>
          </a:xfrm>
          <a:custGeom>
            <a:avLst/>
            <a:gdLst>
              <a:gd name="connsiteX0" fmla="*/ 3781061 w 5570795"/>
              <a:gd name="connsiteY0" fmla="*/ 32 h 5546858"/>
              <a:gd name="connsiteX1" fmla="*/ 4235977 w 5570795"/>
              <a:gd name="connsiteY1" fmla="*/ 29714 h 5546858"/>
              <a:gd name="connsiteX2" fmla="*/ 4776379 w 5570795"/>
              <a:gd name="connsiteY2" fmla="*/ 183402 h 5546858"/>
              <a:gd name="connsiteX3" fmla="*/ 5354857 w 5570795"/>
              <a:gd name="connsiteY3" fmla="*/ 709537 h 5546858"/>
              <a:gd name="connsiteX4" fmla="*/ 5480137 w 5570795"/>
              <a:gd name="connsiteY4" fmla="*/ 1001498 h 5546858"/>
              <a:gd name="connsiteX5" fmla="*/ 5504233 w 5570795"/>
              <a:gd name="connsiteY5" fmla="*/ 1065118 h 5546858"/>
              <a:gd name="connsiteX6" fmla="*/ 5529141 w 5570795"/>
              <a:gd name="connsiteY6" fmla="*/ 1170754 h 5546858"/>
              <a:gd name="connsiteX7" fmla="*/ 5532428 w 5570795"/>
              <a:gd name="connsiteY7" fmla="*/ 1215312 h 5546858"/>
              <a:gd name="connsiteX8" fmla="*/ 5570282 w 5570795"/>
              <a:gd name="connsiteY8" fmla="*/ 1727459 h 5546858"/>
              <a:gd name="connsiteX9" fmla="*/ 5496841 w 5570795"/>
              <a:gd name="connsiteY9" fmla="*/ 2423212 h 5546858"/>
              <a:gd name="connsiteX10" fmla="*/ 5245233 w 5570795"/>
              <a:gd name="connsiteY10" fmla="*/ 3410313 h 5546858"/>
              <a:gd name="connsiteX11" fmla="*/ 4881349 w 5570795"/>
              <a:gd name="connsiteY11" fmla="*/ 4326186 h 5546858"/>
              <a:gd name="connsiteX12" fmla="*/ 4532362 w 5570795"/>
              <a:gd name="connsiteY12" fmla="*/ 4894640 h 5546858"/>
              <a:gd name="connsiteX13" fmla="*/ 4157440 w 5570795"/>
              <a:gd name="connsiteY13" fmla="*/ 5274848 h 5546858"/>
              <a:gd name="connsiteX14" fmla="*/ 3772741 w 5570795"/>
              <a:gd name="connsiteY14" fmla="*/ 5482022 h 5546858"/>
              <a:gd name="connsiteX15" fmla="*/ 3704166 w 5570795"/>
              <a:gd name="connsiteY15" fmla="*/ 5506529 h 5546858"/>
              <a:gd name="connsiteX16" fmla="*/ 3621567 w 5570795"/>
              <a:gd name="connsiteY16" fmla="*/ 5526006 h 5546858"/>
              <a:gd name="connsiteX17" fmla="*/ 3600424 w 5570795"/>
              <a:gd name="connsiteY17" fmla="*/ 5527084 h 5546858"/>
              <a:gd name="connsiteX18" fmla="*/ 3476481 w 5570795"/>
              <a:gd name="connsiteY18" fmla="*/ 5542501 h 5546858"/>
              <a:gd name="connsiteX19" fmla="*/ 2988425 w 5570795"/>
              <a:gd name="connsiteY19" fmla="*/ 5493972 h 5546858"/>
              <a:gd name="connsiteX20" fmla="*/ 2407692 w 5570795"/>
              <a:gd name="connsiteY20" fmla="*/ 5242973 h 5546858"/>
              <a:gd name="connsiteX21" fmla="*/ 1847086 w 5570795"/>
              <a:gd name="connsiteY21" fmla="*/ 4843673 h 5546858"/>
              <a:gd name="connsiteX22" fmla="*/ 742928 w 5570795"/>
              <a:gd name="connsiteY22" fmla="*/ 3703396 h 5546858"/>
              <a:gd name="connsiteX23" fmla="*/ 272177 w 5570795"/>
              <a:gd name="connsiteY23" fmla="*/ 2995537 h 5546858"/>
              <a:gd name="connsiteX24" fmla="*/ 66472 w 5570795"/>
              <a:gd name="connsiteY24" fmla="*/ 2487277 h 5546858"/>
              <a:gd name="connsiteX25" fmla="*/ 56328 w 5570795"/>
              <a:gd name="connsiteY25" fmla="*/ 2461270 h 5546858"/>
              <a:gd name="connsiteX26" fmla="*/ 32525 w 5570795"/>
              <a:gd name="connsiteY26" fmla="*/ 2360324 h 5546858"/>
              <a:gd name="connsiteX27" fmla="*/ 28605 w 5570795"/>
              <a:gd name="connsiteY27" fmla="*/ 2325555 h 5546858"/>
              <a:gd name="connsiteX28" fmla="*/ 375 w 5570795"/>
              <a:gd name="connsiteY28" fmla="*/ 2077668 h 5546858"/>
              <a:gd name="connsiteX29" fmla="*/ 183785 w 5570795"/>
              <a:gd name="connsiteY29" fmla="*/ 1387767 h 5546858"/>
              <a:gd name="connsiteX30" fmla="*/ 532926 w 5570795"/>
              <a:gd name="connsiteY30" fmla="*/ 991232 h 5546858"/>
              <a:gd name="connsiteX31" fmla="*/ 1071099 w 5570795"/>
              <a:gd name="connsiteY31" fmla="*/ 645478 h 5546858"/>
              <a:gd name="connsiteX32" fmla="*/ 1554023 w 5570795"/>
              <a:gd name="connsiteY32" fmla="*/ 438591 h 5546858"/>
              <a:gd name="connsiteX33" fmla="*/ 1952673 w 5570795"/>
              <a:gd name="connsiteY33" fmla="*/ 307591 h 5546858"/>
              <a:gd name="connsiteX34" fmla="*/ 2353636 w 5570795"/>
              <a:gd name="connsiteY34" fmla="*/ 200016 h 5546858"/>
              <a:gd name="connsiteX35" fmla="*/ 2373577 w 5570795"/>
              <a:gd name="connsiteY35" fmla="*/ 192708 h 5546858"/>
              <a:gd name="connsiteX36" fmla="*/ 2442494 w 5570795"/>
              <a:gd name="connsiteY36" fmla="*/ 176457 h 5546858"/>
              <a:gd name="connsiteX37" fmla="*/ 2472720 w 5570795"/>
              <a:gd name="connsiteY37" fmla="*/ 171935 h 5546858"/>
              <a:gd name="connsiteX38" fmla="*/ 2991213 w 5570795"/>
              <a:gd name="connsiteY38" fmla="*/ 70514 h 5546858"/>
              <a:gd name="connsiteX39" fmla="*/ 3628823 w 5570795"/>
              <a:gd name="connsiteY39" fmla="*/ 3535 h 5546858"/>
              <a:gd name="connsiteX40" fmla="*/ 3781061 w 5570795"/>
              <a:gd name="connsiteY40" fmla="*/ 32 h 554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570795" h="5546858">
                <a:moveTo>
                  <a:pt x="3781061" y="32"/>
                </a:moveTo>
                <a:cubicBezTo>
                  <a:pt x="3933155" y="-587"/>
                  <a:pt x="4084803" y="7912"/>
                  <a:pt x="4235977" y="29714"/>
                </a:cubicBezTo>
                <a:cubicBezTo>
                  <a:pt x="4422890" y="56764"/>
                  <a:pt x="4604250" y="103362"/>
                  <a:pt x="4776379" y="183402"/>
                </a:cubicBezTo>
                <a:cubicBezTo>
                  <a:pt x="5023663" y="298608"/>
                  <a:pt x="5219389" y="470784"/>
                  <a:pt x="5354857" y="709537"/>
                </a:cubicBezTo>
                <a:cubicBezTo>
                  <a:pt x="5407449" y="802133"/>
                  <a:pt x="5448657" y="899755"/>
                  <a:pt x="5480137" y="1001498"/>
                </a:cubicBezTo>
                <a:cubicBezTo>
                  <a:pt x="5486837" y="1023105"/>
                  <a:pt x="5496012" y="1043869"/>
                  <a:pt x="5504233" y="1065118"/>
                </a:cubicBezTo>
                <a:cubicBezTo>
                  <a:pt x="5512555" y="1100412"/>
                  <a:pt x="5520878" y="1135707"/>
                  <a:pt x="5529141" y="1170754"/>
                </a:cubicBezTo>
                <a:cubicBezTo>
                  <a:pt x="5530238" y="1185607"/>
                  <a:pt x="5529753" y="1200571"/>
                  <a:pt x="5532428" y="1215312"/>
                </a:cubicBezTo>
                <a:cubicBezTo>
                  <a:pt x="5562961" y="1384495"/>
                  <a:pt x="5573343" y="1555565"/>
                  <a:pt x="5570282" y="1727459"/>
                </a:cubicBezTo>
                <a:cubicBezTo>
                  <a:pt x="5566063" y="1961373"/>
                  <a:pt x="5538621" y="2193207"/>
                  <a:pt x="5496841" y="2423212"/>
                </a:cubicBezTo>
                <a:cubicBezTo>
                  <a:pt x="5436477" y="2758167"/>
                  <a:pt x="5348823" y="3086268"/>
                  <a:pt x="5245233" y="3410313"/>
                </a:cubicBezTo>
                <a:cubicBezTo>
                  <a:pt x="5144811" y="3723969"/>
                  <a:pt x="5028438" y="4031225"/>
                  <a:pt x="4881349" y="4326186"/>
                </a:cubicBezTo>
                <a:cubicBezTo>
                  <a:pt x="4781591" y="4525831"/>
                  <a:pt x="4668747" y="4717621"/>
                  <a:pt x="4532362" y="4894640"/>
                </a:cubicBezTo>
                <a:cubicBezTo>
                  <a:pt x="4423077" y="5036869"/>
                  <a:pt x="4300613" y="5166313"/>
                  <a:pt x="4157440" y="5274848"/>
                </a:cubicBezTo>
                <a:cubicBezTo>
                  <a:pt x="4039871" y="5363798"/>
                  <a:pt x="3912694" y="5434691"/>
                  <a:pt x="3772741" y="5482022"/>
                </a:cubicBezTo>
                <a:cubicBezTo>
                  <a:pt x="3749701" y="5489799"/>
                  <a:pt x="3727089" y="5498258"/>
                  <a:pt x="3704166" y="5506529"/>
                </a:cubicBezTo>
                <a:cubicBezTo>
                  <a:pt x="3676549" y="5513042"/>
                  <a:pt x="3649185" y="5519494"/>
                  <a:pt x="3621567" y="5526006"/>
                </a:cubicBezTo>
                <a:cubicBezTo>
                  <a:pt x="3614435" y="5526385"/>
                  <a:pt x="3607381" y="5525964"/>
                  <a:pt x="3600424" y="5527084"/>
                </a:cubicBezTo>
                <a:cubicBezTo>
                  <a:pt x="3559090" y="5532141"/>
                  <a:pt x="3517969" y="5539232"/>
                  <a:pt x="3476481" y="5542501"/>
                </a:cubicBezTo>
                <a:cubicBezTo>
                  <a:pt x="3310959" y="5556261"/>
                  <a:pt x="3148550" y="5536719"/>
                  <a:pt x="2988425" y="5493972"/>
                </a:cubicBezTo>
                <a:cubicBezTo>
                  <a:pt x="2782641" y="5439064"/>
                  <a:pt x="2591074" y="5350319"/>
                  <a:pt x="2407692" y="5242973"/>
                </a:cubicBezTo>
                <a:cubicBezTo>
                  <a:pt x="2208849" y="5126765"/>
                  <a:pt x="2023177" y="4991559"/>
                  <a:pt x="1847086" y="4843673"/>
                </a:cubicBezTo>
                <a:cubicBezTo>
                  <a:pt x="1439634" y="4501790"/>
                  <a:pt x="1074604" y="4118641"/>
                  <a:pt x="742928" y="3703396"/>
                </a:cubicBezTo>
                <a:cubicBezTo>
                  <a:pt x="565336" y="3481089"/>
                  <a:pt x="404611" y="3247511"/>
                  <a:pt x="272177" y="2995537"/>
                </a:cubicBezTo>
                <a:cubicBezTo>
                  <a:pt x="186533" y="2833096"/>
                  <a:pt x="111824" y="2665992"/>
                  <a:pt x="66472" y="2487277"/>
                </a:cubicBezTo>
                <a:cubicBezTo>
                  <a:pt x="64066" y="2478205"/>
                  <a:pt x="59690" y="2469857"/>
                  <a:pt x="56328" y="2461270"/>
                </a:cubicBezTo>
                <a:cubicBezTo>
                  <a:pt x="48413" y="2427704"/>
                  <a:pt x="40440" y="2393890"/>
                  <a:pt x="32525" y="2360324"/>
                </a:cubicBezTo>
                <a:cubicBezTo>
                  <a:pt x="31368" y="2348613"/>
                  <a:pt x="31283" y="2336909"/>
                  <a:pt x="28605" y="2325555"/>
                </a:cubicBezTo>
                <a:cubicBezTo>
                  <a:pt x="9652" y="2244047"/>
                  <a:pt x="2139" y="2161144"/>
                  <a:pt x="375" y="2077668"/>
                </a:cubicBezTo>
                <a:cubicBezTo>
                  <a:pt x="-5350" y="1829946"/>
                  <a:pt x="54534" y="1599579"/>
                  <a:pt x="183785" y="1387767"/>
                </a:cubicBezTo>
                <a:cubicBezTo>
                  <a:pt x="277005" y="1235258"/>
                  <a:pt x="396507" y="1105730"/>
                  <a:pt x="532926" y="991232"/>
                </a:cubicBezTo>
                <a:cubicBezTo>
                  <a:pt x="697739" y="853104"/>
                  <a:pt x="879614" y="741957"/>
                  <a:pt x="1071099" y="645478"/>
                </a:cubicBezTo>
                <a:cubicBezTo>
                  <a:pt x="1227998" y="566795"/>
                  <a:pt x="1389348" y="499046"/>
                  <a:pt x="1554023" y="438591"/>
                </a:cubicBezTo>
                <a:cubicBezTo>
                  <a:pt x="1685424" y="390151"/>
                  <a:pt x="1818263" y="345539"/>
                  <a:pt x="1952673" y="307591"/>
                </a:cubicBezTo>
                <a:cubicBezTo>
                  <a:pt x="2086011" y="269636"/>
                  <a:pt x="2220027" y="235690"/>
                  <a:pt x="2353636" y="200016"/>
                </a:cubicBezTo>
                <a:cubicBezTo>
                  <a:pt x="2360419" y="198155"/>
                  <a:pt x="2366911" y="195061"/>
                  <a:pt x="2373577" y="192708"/>
                </a:cubicBezTo>
                <a:cubicBezTo>
                  <a:pt x="2396634" y="187271"/>
                  <a:pt x="2419437" y="181894"/>
                  <a:pt x="2442494" y="176457"/>
                </a:cubicBezTo>
                <a:cubicBezTo>
                  <a:pt x="2452550" y="174866"/>
                  <a:pt x="2462781" y="174018"/>
                  <a:pt x="2472720" y="171935"/>
                </a:cubicBezTo>
                <a:cubicBezTo>
                  <a:pt x="2644406" y="133274"/>
                  <a:pt x="2817277" y="98502"/>
                  <a:pt x="2991213" y="70514"/>
                </a:cubicBezTo>
                <a:cubicBezTo>
                  <a:pt x="3202585" y="36825"/>
                  <a:pt x="3415099" y="12507"/>
                  <a:pt x="3628823" y="3535"/>
                </a:cubicBezTo>
                <a:cubicBezTo>
                  <a:pt x="3679617" y="1458"/>
                  <a:pt x="3730364" y="238"/>
                  <a:pt x="3781061" y="32"/>
                </a:cubicBez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6701" y="355957"/>
            <a:ext cx="6495299" cy="6495299"/>
          </a:xfrm>
          <a:custGeom>
            <a:avLst/>
            <a:gdLst>
              <a:gd name="connsiteX0" fmla="*/ 6495299 w 6495299"/>
              <a:gd name="connsiteY0" fmla="*/ 0 h 6495299"/>
              <a:gd name="connsiteX1" fmla="*/ 6495299 w 6495299"/>
              <a:gd name="connsiteY1" fmla="*/ 3356640 h 6495299"/>
              <a:gd name="connsiteX2" fmla="*/ 3356639 w 6495299"/>
              <a:gd name="connsiteY2" fmla="*/ 6495299 h 6495299"/>
              <a:gd name="connsiteX3" fmla="*/ 0 w 6495299"/>
              <a:gd name="connsiteY3" fmla="*/ 6495299 h 6495299"/>
              <a:gd name="connsiteX4" fmla="*/ 6495299 w 6495299"/>
              <a:gd name="connsiteY4" fmla="*/ 0 h 649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5299" h="6495299">
                <a:moveTo>
                  <a:pt x="6495299" y="0"/>
                </a:moveTo>
                <a:lnTo>
                  <a:pt x="6495299" y="3356640"/>
                </a:lnTo>
                <a:cubicBezTo>
                  <a:pt x="4761865" y="3356640"/>
                  <a:pt x="3356639" y="4761866"/>
                  <a:pt x="3356639" y="6495299"/>
                </a:cubicBezTo>
                <a:lnTo>
                  <a:pt x="0" y="6495299"/>
                </a:lnTo>
                <a:cubicBezTo>
                  <a:pt x="0" y="2908044"/>
                  <a:pt x="2908043" y="0"/>
                  <a:pt x="6495299" y="0"/>
                </a:cubicBez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558771" y="1"/>
            <a:ext cx="6613988" cy="6607413"/>
          </a:xfrm>
          <a:custGeom>
            <a:avLst/>
            <a:gdLst>
              <a:gd name="connsiteX0" fmla="*/ 0 w 6613988"/>
              <a:gd name="connsiteY0" fmla="*/ 0 h 6607413"/>
              <a:gd name="connsiteX1" fmla="*/ 3418234 w 6613988"/>
              <a:gd name="connsiteY1" fmla="*/ 0 h 6607413"/>
              <a:gd name="connsiteX2" fmla="*/ 3434394 w 6613988"/>
              <a:gd name="connsiteY2" fmla="*/ 320036 h 6607413"/>
              <a:gd name="connsiteX3" fmla="*/ 6613988 w 6613988"/>
              <a:gd name="connsiteY3" fmla="*/ 3189348 h 6607413"/>
              <a:gd name="connsiteX4" fmla="*/ 6613988 w 6613988"/>
              <a:gd name="connsiteY4" fmla="*/ 6607413 h 6607413"/>
              <a:gd name="connsiteX5" fmla="*/ 8436 w 6613988"/>
              <a:gd name="connsiteY5" fmla="*/ 333618 h 660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3988" h="6607413">
                <a:moveTo>
                  <a:pt x="0" y="0"/>
                </a:moveTo>
                <a:lnTo>
                  <a:pt x="3418234" y="0"/>
                </a:lnTo>
                <a:lnTo>
                  <a:pt x="3434394" y="320036"/>
                </a:lnTo>
                <a:cubicBezTo>
                  <a:pt x="3598066" y="1931686"/>
                  <a:pt x="4959155" y="3189348"/>
                  <a:pt x="6613988" y="3189348"/>
                </a:cubicBezTo>
                <a:lnTo>
                  <a:pt x="6613988" y="6607413"/>
                </a:lnTo>
                <a:cubicBezTo>
                  <a:pt x="3075241" y="6607413"/>
                  <a:pt x="185584" y="3828340"/>
                  <a:pt x="8436" y="333618"/>
                </a:cubicBez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no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pic>
        <p:nvPicPr>
          <p:cNvPr id="6" name="图片 5" descr="背景图案&#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1" y="0"/>
            <a:ext cx="12187938" cy="6858000"/>
          </a:xfrm>
          <a:prstGeom prst="rect">
            <a:avLst/>
          </a:prstGeom>
        </p:spPr>
      </p:pic>
      <p:pic>
        <p:nvPicPr>
          <p:cNvPr id="7" name="图片 6" descr="形状&#10;&#10;中度可信度描述已自动生成"/>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0619" y="258955"/>
            <a:ext cx="3239982" cy="6554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pic>
        <p:nvPicPr>
          <p:cNvPr id="2" name="图片 1" descr="图示&#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14875"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89122" y="1745058"/>
            <a:ext cx="8629414" cy="5012782"/>
          </a:xfrm>
          <a:custGeom>
            <a:avLst/>
            <a:gdLst>
              <a:gd name="connsiteX0" fmla="*/ 0 w 8629414"/>
              <a:gd name="connsiteY0" fmla="*/ 0 h 5012782"/>
              <a:gd name="connsiteX1" fmla="*/ 8629414 w 8629414"/>
              <a:gd name="connsiteY1" fmla="*/ 0 h 5012782"/>
              <a:gd name="connsiteX2" fmla="*/ 8629414 w 8629414"/>
              <a:gd name="connsiteY2" fmla="*/ 5012782 h 5012782"/>
              <a:gd name="connsiteX3" fmla="*/ 0 w 8629414"/>
              <a:gd name="connsiteY3" fmla="*/ 5012782 h 5012782"/>
            </a:gdLst>
            <a:ahLst/>
            <a:cxnLst>
              <a:cxn ang="0">
                <a:pos x="connsiteX0" y="connsiteY0"/>
              </a:cxn>
              <a:cxn ang="0">
                <a:pos x="connsiteX1" y="connsiteY1"/>
              </a:cxn>
              <a:cxn ang="0">
                <a:pos x="connsiteX2" y="connsiteY2"/>
              </a:cxn>
              <a:cxn ang="0">
                <a:pos x="connsiteX3" y="connsiteY3"/>
              </a:cxn>
            </a:cxnLst>
            <a:rect l="l" t="t" r="r" b="b"/>
            <a:pathLst>
              <a:path w="8629414" h="5012782">
                <a:moveTo>
                  <a:pt x="0" y="0"/>
                </a:moveTo>
                <a:lnTo>
                  <a:pt x="8629414" y="0"/>
                </a:lnTo>
                <a:lnTo>
                  <a:pt x="8629414" y="5012782"/>
                </a:lnTo>
                <a:lnTo>
                  <a:pt x="0" y="5012782"/>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679939C-B193-42F4-9B99-82291E39D77A}" type="datetimeFigureOut">
              <a:rPr lang="zh-CN" altLang="en-US" smtClean="0"/>
              <a:t>2023/5/23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6EAD84-77F6-4D6E-A09A-B0B44D85BB2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2"/>
            <a:ext cx="9753928" cy="6857999"/>
          </a:xfrm>
          <a:custGeom>
            <a:avLst/>
            <a:gdLst>
              <a:gd name="connsiteX0" fmla="*/ 0 w 9753928"/>
              <a:gd name="connsiteY0" fmla="*/ 4534222 h 6857999"/>
              <a:gd name="connsiteX1" fmla="*/ 2298767 w 9753928"/>
              <a:gd name="connsiteY1" fmla="*/ 6857999 h 6857999"/>
              <a:gd name="connsiteX2" fmla="*/ 0 w 9753928"/>
              <a:gd name="connsiteY2" fmla="*/ 6857999 h 6857999"/>
              <a:gd name="connsiteX3" fmla="*/ 6904115 w 9753928"/>
              <a:gd name="connsiteY3" fmla="*/ 3976920 h 6857999"/>
              <a:gd name="connsiteX4" fmla="*/ 9753928 w 9753928"/>
              <a:gd name="connsiteY4" fmla="*/ 6857999 h 6857999"/>
              <a:gd name="connsiteX5" fmla="*/ 6090441 w 9753928"/>
              <a:gd name="connsiteY5" fmla="*/ 6857999 h 6857999"/>
              <a:gd name="connsiteX6" fmla="*/ 5071980 w 9753928"/>
              <a:gd name="connsiteY6" fmla="*/ 5827814 h 6857999"/>
              <a:gd name="connsiteX7" fmla="*/ 0 w 9753928"/>
              <a:gd name="connsiteY7" fmla="*/ 765214 h 6857999"/>
              <a:gd name="connsiteX8" fmla="*/ 6026347 w 9753928"/>
              <a:gd name="connsiteY8" fmla="*/ 6857999 h 6857999"/>
              <a:gd name="connsiteX9" fmla="*/ 2362861 w 9753928"/>
              <a:gd name="connsiteY9" fmla="*/ 6857999 h 6857999"/>
              <a:gd name="connsiteX10" fmla="*/ 0 w 9753928"/>
              <a:gd name="connsiteY10" fmla="*/ 4468565 h 6857999"/>
              <a:gd name="connsiteX11" fmla="*/ 0 w 9753928"/>
              <a:gd name="connsiteY11" fmla="*/ 0 h 6857999"/>
              <a:gd name="connsiteX12" fmla="*/ 2970967 w 9753928"/>
              <a:gd name="connsiteY12" fmla="*/ 0 h 6857999"/>
              <a:gd name="connsiteX13" fmla="*/ 4831239 w 9753928"/>
              <a:gd name="connsiteY13" fmla="*/ 1881378 h 6857999"/>
              <a:gd name="connsiteX14" fmla="*/ 2999106 w 9753928"/>
              <a:gd name="connsiteY14" fmla="*/ 3732271 h 6857999"/>
              <a:gd name="connsiteX15" fmla="*/ 0 w 9753928"/>
              <a:gd name="connsiteY15" fmla="*/ 70033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53928" h="6857999">
                <a:moveTo>
                  <a:pt x="0" y="4534222"/>
                </a:moveTo>
                <a:lnTo>
                  <a:pt x="2298767" y="6857999"/>
                </a:lnTo>
                <a:lnTo>
                  <a:pt x="0" y="6857999"/>
                </a:lnTo>
                <a:close/>
                <a:moveTo>
                  <a:pt x="6904115" y="3976920"/>
                </a:moveTo>
                <a:lnTo>
                  <a:pt x="9753928" y="6857999"/>
                </a:lnTo>
                <a:lnTo>
                  <a:pt x="6090441" y="6857999"/>
                </a:lnTo>
                <a:lnTo>
                  <a:pt x="5071980" y="5827814"/>
                </a:lnTo>
                <a:close/>
                <a:moveTo>
                  <a:pt x="0" y="765214"/>
                </a:moveTo>
                <a:lnTo>
                  <a:pt x="6026347" y="6857999"/>
                </a:lnTo>
                <a:lnTo>
                  <a:pt x="2362861" y="6857999"/>
                </a:lnTo>
                <a:lnTo>
                  <a:pt x="0" y="4468565"/>
                </a:lnTo>
                <a:close/>
                <a:moveTo>
                  <a:pt x="0" y="0"/>
                </a:moveTo>
                <a:lnTo>
                  <a:pt x="2970967" y="0"/>
                </a:lnTo>
                <a:lnTo>
                  <a:pt x="4831239" y="1881378"/>
                </a:lnTo>
                <a:lnTo>
                  <a:pt x="2999106" y="3732271"/>
                </a:lnTo>
                <a:lnTo>
                  <a:pt x="0" y="700339"/>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366854"/>
            <a:ext cx="6390038" cy="5491147"/>
          </a:xfrm>
          <a:custGeom>
            <a:avLst/>
            <a:gdLst>
              <a:gd name="connsiteX0" fmla="*/ 5314201 w 6390038"/>
              <a:gd name="connsiteY0" fmla="*/ 2167118 h 5491147"/>
              <a:gd name="connsiteX1" fmla="*/ 6390038 w 6390038"/>
              <a:gd name="connsiteY1" fmla="*/ 3254537 h 5491147"/>
              <a:gd name="connsiteX2" fmla="*/ 4177879 w 6390038"/>
              <a:gd name="connsiteY2" fmla="*/ 5491147 h 5491147"/>
              <a:gd name="connsiteX3" fmla="*/ 2026847 w 6390038"/>
              <a:gd name="connsiteY3" fmla="*/ 5491147 h 5491147"/>
              <a:gd name="connsiteX4" fmla="*/ 5139828 w 6390038"/>
              <a:gd name="connsiteY4" fmla="*/ 147992 h 5491147"/>
              <a:gd name="connsiteX5" fmla="*/ 6215665 w 6390038"/>
              <a:gd name="connsiteY5" fmla="*/ 1235412 h 5491147"/>
              <a:gd name="connsiteX6" fmla="*/ 2006258 w 6390038"/>
              <a:gd name="connsiteY6" fmla="*/ 5491147 h 5491147"/>
              <a:gd name="connsiteX7" fmla="*/ 1 w 6390038"/>
              <a:gd name="connsiteY7" fmla="*/ 5491147 h 5491147"/>
              <a:gd name="connsiteX8" fmla="*/ 1 w 6390038"/>
              <a:gd name="connsiteY8" fmla="*/ 5345086 h 5491147"/>
              <a:gd name="connsiteX9" fmla="*/ 929776 w 6390038"/>
              <a:gd name="connsiteY9" fmla="*/ 11582 h 5491147"/>
              <a:gd name="connsiteX10" fmla="*/ 2006258 w 6390038"/>
              <a:gd name="connsiteY10" fmla="*/ 1099002 h 5491147"/>
              <a:gd name="connsiteX11" fmla="*/ 0 w 6390038"/>
              <a:gd name="connsiteY11" fmla="*/ 3126492 h 5491147"/>
              <a:gd name="connsiteX12" fmla="*/ 0 w 6390038"/>
              <a:gd name="connsiteY12" fmla="*/ 951653 h 5491147"/>
              <a:gd name="connsiteX13" fmla="*/ 3112980 w 6390038"/>
              <a:gd name="connsiteY13" fmla="*/ 0 h 5491147"/>
              <a:gd name="connsiteX14" fmla="*/ 4188818 w 6390038"/>
              <a:gd name="connsiteY14" fmla="*/ 1087420 h 5491147"/>
              <a:gd name="connsiteX15" fmla="*/ 0 w 6390038"/>
              <a:gd name="connsiteY15" fmla="*/ 5323852 h 5491147"/>
              <a:gd name="connsiteX16" fmla="*/ 0 w 6390038"/>
              <a:gd name="connsiteY16" fmla="*/ 3147726 h 549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90038" h="5491147">
                <a:moveTo>
                  <a:pt x="5314201" y="2167118"/>
                </a:moveTo>
                <a:lnTo>
                  <a:pt x="6390038" y="3254537"/>
                </a:lnTo>
                <a:lnTo>
                  <a:pt x="4177879" y="5491147"/>
                </a:lnTo>
                <a:lnTo>
                  <a:pt x="2026847" y="5491147"/>
                </a:lnTo>
                <a:close/>
                <a:moveTo>
                  <a:pt x="5139828" y="147992"/>
                </a:moveTo>
                <a:lnTo>
                  <a:pt x="6215665" y="1235412"/>
                </a:lnTo>
                <a:lnTo>
                  <a:pt x="2006258" y="5491147"/>
                </a:lnTo>
                <a:lnTo>
                  <a:pt x="1" y="5491147"/>
                </a:lnTo>
                <a:lnTo>
                  <a:pt x="1" y="5345086"/>
                </a:lnTo>
                <a:close/>
                <a:moveTo>
                  <a:pt x="929776" y="11582"/>
                </a:moveTo>
                <a:lnTo>
                  <a:pt x="2006258" y="1099002"/>
                </a:lnTo>
                <a:lnTo>
                  <a:pt x="0" y="3126492"/>
                </a:lnTo>
                <a:lnTo>
                  <a:pt x="0" y="951653"/>
                </a:lnTo>
                <a:close/>
                <a:moveTo>
                  <a:pt x="3112980" y="0"/>
                </a:moveTo>
                <a:lnTo>
                  <a:pt x="4188818" y="1087420"/>
                </a:lnTo>
                <a:lnTo>
                  <a:pt x="0" y="5323852"/>
                </a:lnTo>
                <a:lnTo>
                  <a:pt x="0" y="3147726"/>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8132"/>
            <a:ext cx="6083351" cy="6859270"/>
          </a:xfrm>
          <a:custGeom>
            <a:avLst/>
            <a:gdLst>
              <a:gd name="connsiteX0" fmla="*/ 0 w 6083351"/>
              <a:gd name="connsiteY0" fmla="*/ 0 h 6859270"/>
              <a:gd name="connsiteX1" fmla="*/ 4464999 w 6083351"/>
              <a:gd name="connsiteY1" fmla="*/ 0 h 6859270"/>
              <a:gd name="connsiteX2" fmla="*/ 4472310 w 6083351"/>
              <a:gd name="connsiteY2" fmla="*/ 5746 h 6859270"/>
              <a:gd name="connsiteX3" fmla="*/ 6083351 w 6083351"/>
              <a:gd name="connsiteY3" fmla="*/ 3422779 h 6859270"/>
              <a:gd name="connsiteX4" fmla="*/ 4472310 w 6083351"/>
              <a:gd name="connsiteY4" fmla="*/ 6839811 h 6859270"/>
              <a:gd name="connsiteX5" fmla="*/ 4447555 w 6083351"/>
              <a:gd name="connsiteY5" fmla="*/ 6859270 h 6859270"/>
              <a:gd name="connsiteX6" fmla="*/ 0 w 6083351"/>
              <a:gd name="connsiteY6" fmla="*/ 6859270 h 685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351" h="6859270">
                <a:moveTo>
                  <a:pt x="0" y="0"/>
                </a:moveTo>
                <a:lnTo>
                  <a:pt x="4464999" y="0"/>
                </a:lnTo>
                <a:lnTo>
                  <a:pt x="4472310" y="5746"/>
                </a:lnTo>
                <a:cubicBezTo>
                  <a:pt x="5456213" y="817948"/>
                  <a:pt x="6083351" y="2047106"/>
                  <a:pt x="6083351" y="3422779"/>
                </a:cubicBezTo>
                <a:cubicBezTo>
                  <a:pt x="6083351" y="4798451"/>
                  <a:pt x="5456213" y="6027610"/>
                  <a:pt x="4472310" y="6839811"/>
                </a:cubicBezTo>
                <a:lnTo>
                  <a:pt x="4447555" y="6859270"/>
                </a:lnTo>
                <a:lnTo>
                  <a:pt x="0" y="6859270"/>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82836"/>
            <a:ext cx="10515600" cy="421088"/>
          </a:xfrm>
          <a:prstGeom prst="rect">
            <a:avLst/>
          </a:prstGeom>
        </p:spPr>
        <p:txBody>
          <a:bodyPr/>
          <a:lstStyle>
            <a:lvl1pPr>
              <a:defRPr sz="2800" b="1"/>
            </a:lvl1pPr>
          </a:lstStyle>
          <a:p>
            <a:r>
              <a:rPr lang="en-US" dirty="0"/>
              <a:t>Click to edit Master title style</a:t>
            </a:r>
          </a:p>
        </p:txBody>
      </p:sp>
      <p:sp>
        <p:nvSpPr>
          <p:cNvPr id="8" name="Text Placeholder 7"/>
          <p:cNvSpPr>
            <a:spLocks noGrp="1"/>
          </p:cNvSpPr>
          <p:nvPr>
            <p:ph type="body" sz="quarter" idx="10"/>
          </p:nvPr>
        </p:nvSpPr>
        <p:spPr>
          <a:xfrm>
            <a:off x="838200" y="804573"/>
            <a:ext cx="10515600" cy="398366"/>
          </a:xfrm>
        </p:spPr>
        <p:txBody>
          <a:bodyPr>
            <a:normAutofit/>
          </a:bodyPr>
          <a:lstStyle>
            <a:lvl1pPr marL="0" indent="0">
              <a:buNone/>
              <a:defRPr sz="1600" b="0" i="0">
                <a:solidFill>
                  <a:schemeClr val="accent1"/>
                </a:solidFill>
                <a:latin typeface="inpin heiti" charset="-122"/>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679939C-B193-42F4-9B99-82291E39D77A}" type="datetimeFigureOut">
              <a:rPr lang="zh-CN" altLang="en-US" smtClean="0"/>
              <a:t>2023/5/23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6EAD84-77F6-4D6E-A09A-B0B44D85BB2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679939C-B193-42F4-9B99-82291E39D77A}" type="datetimeFigureOut">
              <a:rPr lang="zh-CN" altLang="en-US" smtClean="0"/>
              <a:t>2023/5/23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6EAD84-77F6-4D6E-A09A-B0B44D85BB2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679939C-B193-42F4-9B99-82291E39D77A}" type="datetimeFigureOut">
              <a:rPr lang="zh-CN" altLang="en-US" smtClean="0"/>
              <a:t>2023/5/23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6EAD84-77F6-4D6E-A09A-B0B44D85BB2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679939C-B193-42F4-9B99-82291E39D77A}" type="datetimeFigureOut">
              <a:rPr lang="zh-CN" altLang="en-US" smtClean="0"/>
              <a:t>2023/5/23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6EAD84-77F6-4D6E-A09A-B0B44D85BB2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79939C-B193-42F4-9B99-82291E39D77A}" type="datetimeFigureOut">
              <a:rPr lang="zh-CN" altLang="en-US" smtClean="0"/>
              <a:t>2023/5/23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6EAD84-77F6-4D6E-A09A-B0B44D85BB2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679939C-B193-42F4-9B99-82291E39D77A}" type="datetimeFigureOut">
              <a:rPr lang="zh-CN" altLang="en-US" smtClean="0"/>
              <a:t>2023/5/23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6EAD84-77F6-4D6E-A09A-B0B44D85BB2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679939C-B193-42F4-9B99-82291E39D77A}" type="datetimeFigureOut">
              <a:rPr lang="zh-CN" altLang="en-US" smtClean="0"/>
              <a:t>2023/5/23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6EAD84-77F6-4D6E-A09A-B0B44D85BB2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9679939C-B193-42F4-9B99-82291E39D77A}" type="datetimeFigureOut">
              <a:rPr lang="zh-CN" altLang="en-US" smtClean="0"/>
              <a:t>2023/5/23</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786EAD84-77F6-4D6E-A09A-B0B44D85BB22}"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2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2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2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30.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31.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3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3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3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35.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36.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ags" Target="../tags/tag37.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3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5.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4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42.xml"/><Relationship Id="rId5" Type="http://schemas.openxmlformats.org/officeDocument/2006/relationships/image" Target="../media/image26.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4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tags" Target="../tags/tag4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notesSlide" Target="../notesSlides/notesSlide3.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19.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2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pic>
        <p:nvPicPr>
          <p:cNvPr id="9" name="图片 8" descr="文本&#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 y="0"/>
            <a:ext cx="1218793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1"/>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grpSp>
        <p:nvGrpSpPr>
          <p:cNvPr id="7" name="组合 6"/>
          <p:cNvGrpSpPr/>
          <p:nvPr/>
        </p:nvGrpSpPr>
        <p:grpSpPr>
          <a:xfrm>
            <a:off x="5333502" y="2036696"/>
            <a:ext cx="4935967" cy="1976086"/>
            <a:chOff x="5505689" y="804147"/>
            <a:chExt cx="4935967" cy="1976086"/>
          </a:xfrm>
        </p:grpSpPr>
        <p:sp>
          <p:nvSpPr>
            <p:cNvPr id="8"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5505689" y="2072347"/>
              <a:ext cx="4935967" cy="707886"/>
            </a:xfrm>
            <a:prstGeom prst="rect">
              <a:avLst/>
            </a:prstGeom>
            <a:noFill/>
          </p:spPr>
          <p:txBody>
            <a:bodyPr wrap="none" rtlCol="0">
              <a:spAutoFit/>
            </a:bodyPr>
            <a:lstStyle/>
            <a:p>
              <a:r>
                <a:rPr lang="en-US" altLang="zh-CN" sz="4000" b="1" dirty="0" err="1">
                  <a:latin typeface="微软雅黑" panose="020B0503020204020204" pitchFamily="34" charset="-122"/>
                  <a:ea typeface="微软雅黑" panose="020B0503020204020204" pitchFamily="34" charset="-122"/>
                  <a:cs typeface="+mn-lt"/>
                </a:rPr>
                <a:t>DistSQL</a:t>
              </a:r>
              <a:r>
                <a:rPr lang="en-US" altLang="zh-CN" sz="4000" b="1" dirty="0">
                  <a:latin typeface="微软雅黑" panose="020B0503020204020204" pitchFamily="34" charset="-122"/>
                  <a:ea typeface="微软雅黑" panose="020B0503020204020204" pitchFamily="34" charset="-122"/>
                  <a:cs typeface="+mn-lt"/>
                </a:rPr>
                <a:t> </a:t>
              </a:r>
              <a:r>
                <a:rPr lang="zh-CN" altLang="en-US" sz="4000" b="1" dirty="0">
                  <a:latin typeface="微软雅黑" panose="020B0503020204020204" pitchFamily="34" charset="-122"/>
                  <a:ea typeface="微软雅黑" panose="020B0503020204020204" pitchFamily="34" charset="-122"/>
                  <a:cs typeface="+mn-lt"/>
                </a:rPr>
                <a:t>可以做什么</a:t>
              </a:r>
            </a:p>
          </p:txBody>
        </p:sp>
        <p:sp>
          <p:nvSpPr>
            <p:cNvPr id="10"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2"/>
              </p:custDataLst>
            </p:nvPr>
          </p:nvSpPr>
          <p:spPr>
            <a:xfrm>
              <a:off x="5505689" y="804147"/>
              <a:ext cx="1133644" cy="1015663"/>
            </a:xfrm>
            <a:prstGeom prst="rect">
              <a:avLst/>
            </a:prstGeom>
            <a:noFill/>
          </p:spPr>
          <p:txBody>
            <a:bodyPr wrap="none" rtlCol="0">
              <a:spAutoFit/>
            </a:bodyPr>
            <a:lstStyle/>
            <a:p>
              <a:pPr algn="ctr"/>
              <a:r>
                <a:rPr lang="en-US" altLang="zh-CN" sz="6000" b="1" dirty="0">
                  <a:latin typeface="微软雅黑" panose="020B0503020204020204" pitchFamily="34" charset="-122"/>
                  <a:ea typeface="微软雅黑" panose="020B0503020204020204" pitchFamily="34" charset="-122"/>
                  <a:cs typeface="+mn-lt"/>
                </a:rPr>
                <a:t>02</a:t>
              </a:r>
            </a:p>
          </p:txBody>
        </p:sp>
        <p:sp>
          <p:nvSpPr>
            <p:cNvPr id="11" name="圆角矩形 10"/>
            <p:cNvSpPr/>
            <p:nvPr/>
          </p:nvSpPr>
          <p:spPr>
            <a:xfrm>
              <a:off x="5837573" y="1819810"/>
              <a:ext cx="469875" cy="62280"/>
            </a:xfrm>
            <a:prstGeom prst="roundRect">
              <a:avLst/>
            </a:prstGeom>
            <a:solidFill>
              <a:srgbClr val="F84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13" name="图片 12" descr="卡通人物&#10;&#10;中度可信度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953000" cy="6858000"/>
          </a:xfrm>
          <a:prstGeom prst="rect">
            <a:avLst/>
          </a:prstGeom>
        </p:spPr>
      </p:pic>
    </p:spTree>
    <p:extLst>
      <p:ext uri="{BB962C8B-B14F-4D97-AF65-F5344CB8AC3E}">
        <p14:creationId xmlns:p14="http://schemas.microsoft.com/office/powerpoint/2010/main" val="405867152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1014611" y="408485"/>
            <a:ext cx="8457770" cy="461665"/>
          </a:xfrm>
          <a:prstGeom prst="rect">
            <a:avLst/>
          </a:prstGeom>
          <a:noFill/>
        </p:spPr>
        <p:txBody>
          <a:bodyPr wrap="square" rtlCol="0">
            <a:spAutoFit/>
          </a:bodyPr>
          <a:lstStyle/>
          <a:p>
            <a:r>
              <a:rPr lang="en-US" altLang="zh-CN" sz="2400" b="1" spc="300" dirty="0" err="1">
                <a:latin typeface="微软雅黑" panose="020B0503020204020204" pitchFamily="34" charset="-122"/>
                <a:ea typeface="微软雅黑" panose="020B0503020204020204" pitchFamily="34" charset="-122"/>
                <a:cs typeface="微软雅黑" panose="020B0503020204020204" pitchFamily="34" charset="-122"/>
              </a:rPr>
              <a:t>DistSQL</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 能力分类</a:t>
            </a:r>
          </a:p>
        </p:txBody>
      </p:sp>
      <p:pic>
        <p:nvPicPr>
          <p:cNvPr id="6" name="图片 5">
            <a:extLst>
              <a:ext uri="{FF2B5EF4-FFF2-40B4-BE49-F238E27FC236}">
                <a16:creationId xmlns:a16="http://schemas.microsoft.com/office/drawing/2014/main" id="{7094B99E-2539-7DAF-AA35-A4B65BA5E649}"/>
              </a:ext>
            </a:extLst>
          </p:cNvPr>
          <p:cNvPicPr>
            <a:picLocks noChangeAspect="1"/>
          </p:cNvPicPr>
          <p:nvPr/>
        </p:nvPicPr>
        <p:blipFill rotWithShape="1">
          <a:blip r:embed="rId4"/>
          <a:srcRect t="4385"/>
          <a:stretch/>
        </p:blipFill>
        <p:spPr>
          <a:xfrm>
            <a:off x="1595647" y="928044"/>
            <a:ext cx="8806334" cy="5943604"/>
          </a:xfrm>
          <a:prstGeom prst="rect">
            <a:avLst/>
          </a:prstGeom>
        </p:spPr>
      </p:pic>
    </p:spTree>
    <p:extLst>
      <p:ext uri="{BB962C8B-B14F-4D97-AF65-F5344CB8AC3E}">
        <p14:creationId xmlns:p14="http://schemas.microsoft.com/office/powerpoint/2010/main" val="202180471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1014611" y="408485"/>
            <a:ext cx="8457770" cy="461665"/>
          </a:xfrm>
          <a:prstGeom prst="rect">
            <a:avLst/>
          </a:prstGeom>
          <a:noFill/>
        </p:spPr>
        <p:txBody>
          <a:bodyPr wrap="square" rtlCol="0">
            <a:spAutoFit/>
          </a:bodyPr>
          <a:lstStyle/>
          <a:p>
            <a:r>
              <a:rPr lang="en-US" altLang="zh-CN" sz="2400" b="1" spc="300" dirty="0" err="1">
                <a:latin typeface="微软雅黑" panose="020B0503020204020204" pitchFamily="34" charset="-122"/>
                <a:ea typeface="微软雅黑" panose="020B0503020204020204" pitchFamily="34" charset="-122"/>
                <a:cs typeface="微软雅黑" panose="020B0503020204020204" pitchFamily="34" charset="-122"/>
              </a:rPr>
              <a:t>DistSQL</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 能力简述</a:t>
            </a:r>
          </a:p>
        </p:txBody>
      </p:sp>
      <p:sp>
        <p:nvSpPr>
          <p:cNvPr id="7" name="文本框 6">
            <a:extLst>
              <a:ext uri="{FF2B5EF4-FFF2-40B4-BE49-F238E27FC236}">
                <a16:creationId xmlns:a16="http://schemas.microsoft.com/office/drawing/2014/main" id="{69CACB92-836F-867E-2D25-93C3AADFC58E}"/>
              </a:ext>
            </a:extLst>
          </p:cNvPr>
          <p:cNvSpPr txBox="1"/>
          <p:nvPr/>
        </p:nvSpPr>
        <p:spPr>
          <a:xfrm>
            <a:off x="1501254" y="1608346"/>
            <a:ext cx="6100548" cy="400110"/>
          </a:xfrm>
          <a:prstGeom prst="rect">
            <a:avLst/>
          </a:prstGeom>
          <a:noFill/>
        </p:spPr>
        <p:txBody>
          <a:bodyPr wrap="square">
            <a:spAutoFit/>
          </a:bodyPr>
          <a:lstStyle/>
          <a:p>
            <a:pPr>
              <a:buFont typeface="Arial" panose="020B0604020202020204" pitchFamily="34" charset="0"/>
              <a:buChar char="•"/>
            </a:pPr>
            <a:r>
              <a:rPr kumimoji="1" lang="zh-CN" altLang="en-US" sz="2000" spc="130" dirty="0">
                <a:latin typeface="微软雅黑" panose="020B0503020204020204" pitchFamily="34" charset="-122"/>
                <a:ea typeface="微软雅黑" panose="020B0503020204020204" pitchFamily="34" charset="-122"/>
              </a:rPr>
              <a:t> 在线创建逻辑库、注册数据源</a:t>
            </a:r>
            <a:endParaRPr kumimoji="1" lang="en-US" altLang="zh-CN" sz="2000" spc="13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FF8B27B7-A51C-BF1E-C569-EFACB8003A68}"/>
              </a:ext>
            </a:extLst>
          </p:cNvPr>
          <p:cNvSpPr txBox="1"/>
          <p:nvPr/>
        </p:nvSpPr>
        <p:spPr>
          <a:xfrm>
            <a:off x="1501253" y="2202769"/>
            <a:ext cx="9921922" cy="400110"/>
          </a:xfrm>
          <a:prstGeom prst="rect">
            <a:avLst/>
          </a:prstGeom>
          <a:noFill/>
        </p:spPr>
        <p:txBody>
          <a:bodyPr wrap="square">
            <a:spAutoFit/>
          </a:bodyPr>
          <a:lstStyle/>
          <a:p>
            <a:pPr>
              <a:buFont typeface="Arial" panose="020B0604020202020204" pitchFamily="34" charset="0"/>
              <a:buChar char="•"/>
            </a:pPr>
            <a:r>
              <a:rPr kumimoji="1" lang="zh-CN" altLang="en-US" sz="2000" spc="130" dirty="0">
                <a:latin typeface="微软雅黑" panose="020B0503020204020204" pitchFamily="34" charset="-122"/>
                <a:ea typeface="微软雅黑" panose="020B0503020204020204" pitchFamily="34" charset="-122"/>
              </a:rPr>
              <a:t> 动态配置规则（包括分片、数据加密、读写分离、脱敏、影子库、全局规则等）</a:t>
            </a:r>
            <a:endParaRPr kumimoji="1" lang="en-US" altLang="zh-CN" sz="2000" spc="130"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0A2DEDAC-8A8E-8C45-4391-8ADF8159C28E}"/>
              </a:ext>
            </a:extLst>
          </p:cNvPr>
          <p:cNvSpPr txBox="1"/>
          <p:nvPr/>
        </p:nvSpPr>
        <p:spPr>
          <a:xfrm>
            <a:off x="1501254" y="2797592"/>
            <a:ext cx="6100548" cy="400110"/>
          </a:xfrm>
          <a:prstGeom prst="rect">
            <a:avLst/>
          </a:prstGeom>
          <a:noFill/>
        </p:spPr>
        <p:txBody>
          <a:bodyPr wrap="square">
            <a:spAutoFit/>
          </a:bodyPr>
          <a:lstStyle/>
          <a:p>
            <a:pPr>
              <a:buFont typeface="Arial" panose="020B0604020202020204" pitchFamily="34" charset="0"/>
              <a:buChar char="•"/>
            </a:pPr>
            <a:r>
              <a:rPr kumimoji="1" lang="zh-CN" altLang="en-US" sz="2000" spc="130" dirty="0">
                <a:latin typeface="微软雅黑" panose="020B0503020204020204" pitchFamily="34" charset="-122"/>
                <a:ea typeface="微软雅黑" panose="020B0503020204020204" pitchFamily="34" charset="-122"/>
              </a:rPr>
              <a:t> 实时调整存储资源</a:t>
            </a:r>
            <a:endParaRPr kumimoji="1" lang="en-US" altLang="zh-CN" sz="2000" spc="130"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FDA852D9-0ACD-1145-47EC-0FE93E5C36D7}"/>
              </a:ext>
            </a:extLst>
          </p:cNvPr>
          <p:cNvSpPr txBox="1"/>
          <p:nvPr/>
        </p:nvSpPr>
        <p:spPr>
          <a:xfrm>
            <a:off x="1501253" y="3392415"/>
            <a:ext cx="6100548" cy="400110"/>
          </a:xfrm>
          <a:prstGeom prst="rect">
            <a:avLst/>
          </a:prstGeom>
          <a:noFill/>
        </p:spPr>
        <p:txBody>
          <a:bodyPr wrap="square">
            <a:spAutoFit/>
          </a:bodyPr>
          <a:lstStyle/>
          <a:p>
            <a:pPr>
              <a:buFont typeface="Arial" panose="020B0604020202020204" pitchFamily="34" charset="0"/>
              <a:buChar char="•"/>
            </a:pPr>
            <a:r>
              <a:rPr kumimoji="1" lang="zh-CN" altLang="en-US" sz="2000" spc="130" dirty="0">
                <a:latin typeface="微软雅黑" panose="020B0503020204020204" pitchFamily="34" charset="-122"/>
                <a:ea typeface="微软雅黑" panose="020B0503020204020204" pitchFamily="34" charset="-122"/>
              </a:rPr>
              <a:t> 即时切换事务类型</a:t>
            </a:r>
            <a:endParaRPr kumimoji="1" lang="en-US" altLang="zh-CN" sz="2000" spc="130" dirty="0">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1EA254E0-FEFF-7558-C16A-7A18A840DECF}"/>
              </a:ext>
            </a:extLst>
          </p:cNvPr>
          <p:cNvSpPr txBox="1"/>
          <p:nvPr/>
        </p:nvSpPr>
        <p:spPr>
          <a:xfrm>
            <a:off x="1501253" y="3987238"/>
            <a:ext cx="6100548" cy="400110"/>
          </a:xfrm>
          <a:prstGeom prst="rect">
            <a:avLst/>
          </a:prstGeom>
          <a:noFill/>
        </p:spPr>
        <p:txBody>
          <a:bodyPr wrap="square">
            <a:spAutoFit/>
          </a:bodyPr>
          <a:lstStyle/>
          <a:p>
            <a:pPr>
              <a:buFont typeface="Arial" panose="020B0604020202020204" pitchFamily="34" charset="0"/>
              <a:buChar char="•"/>
            </a:pPr>
            <a:r>
              <a:rPr kumimoji="1" lang="zh-CN" altLang="en-US" sz="2000" spc="130" dirty="0">
                <a:latin typeface="微软雅黑" panose="020B0503020204020204" pitchFamily="34" charset="-122"/>
                <a:ea typeface="微软雅黑" panose="020B0503020204020204" pitchFamily="34" charset="-122"/>
              </a:rPr>
              <a:t> 随时开关 </a:t>
            </a:r>
            <a:r>
              <a:rPr kumimoji="1" lang="en" altLang="zh-CN" sz="2000" spc="130" dirty="0">
                <a:latin typeface="微软雅黑" panose="020B0503020204020204" pitchFamily="34" charset="-122"/>
                <a:ea typeface="微软雅黑" panose="020B0503020204020204" pitchFamily="34" charset="-122"/>
              </a:rPr>
              <a:t>SQL </a:t>
            </a:r>
            <a:r>
              <a:rPr kumimoji="1" lang="zh-CN" altLang="en-US" sz="2000" spc="130" dirty="0">
                <a:latin typeface="微软雅黑" panose="020B0503020204020204" pitchFamily="34" charset="-122"/>
                <a:ea typeface="微软雅黑" panose="020B0503020204020204" pitchFamily="34" charset="-122"/>
              </a:rPr>
              <a:t>日志打印</a:t>
            </a:r>
            <a:endParaRPr kumimoji="1" lang="en-US" altLang="zh-CN" sz="2000" spc="130" dirty="0">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71539FBA-74F5-524D-5401-BB11159301D4}"/>
              </a:ext>
            </a:extLst>
          </p:cNvPr>
          <p:cNvSpPr txBox="1"/>
          <p:nvPr/>
        </p:nvSpPr>
        <p:spPr>
          <a:xfrm>
            <a:off x="1501253" y="4582061"/>
            <a:ext cx="8297839" cy="400110"/>
          </a:xfrm>
          <a:prstGeom prst="rect">
            <a:avLst/>
          </a:prstGeom>
          <a:noFill/>
        </p:spPr>
        <p:txBody>
          <a:bodyPr wrap="square">
            <a:spAutoFit/>
          </a:bodyPr>
          <a:lstStyle/>
          <a:p>
            <a:pPr>
              <a:buFont typeface="Arial" panose="020B0604020202020204" pitchFamily="34" charset="0"/>
              <a:buChar char="•"/>
            </a:pPr>
            <a:r>
              <a:rPr kumimoji="1" lang="zh-CN" altLang="en-US" sz="2000" spc="130" dirty="0">
                <a:latin typeface="微软雅黑" panose="020B0503020204020204" pitchFamily="34" charset="-122"/>
                <a:ea typeface="微软雅黑" panose="020B0503020204020204" pitchFamily="34" charset="-122"/>
              </a:rPr>
              <a:t> 预览 </a:t>
            </a:r>
            <a:r>
              <a:rPr kumimoji="1" lang="en" altLang="zh-CN" sz="2000" spc="130" dirty="0">
                <a:latin typeface="微软雅黑" panose="020B0503020204020204" pitchFamily="34" charset="-122"/>
                <a:ea typeface="微软雅黑" panose="020B0503020204020204" pitchFamily="34" charset="-122"/>
              </a:rPr>
              <a:t>SQL </a:t>
            </a:r>
            <a:r>
              <a:rPr kumimoji="1" lang="zh-CN" altLang="en-US" sz="2000" spc="130" dirty="0">
                <a:latin typeface="微软雅黑" panose="020B0503020204020204" pitchFamily="34" charset="-122"/>
                <a:ea typeface="微软雅黑" panose="020B0503020204020204" pitchFamily="34" charset="-122"/>
              </a:rPr>
              <a:t>路由结果、验证规则配置符合预期</a:t>
            </a:r>
          </a:p>
        </p:txBody>
      </p:sp>
    </p:spTree>
    <p:extLst>
      <p:ext uri="{BB962C8B-B14F-4D97-AF65-F5344CB8AC3E}">
        <p14:creationId xmlns:p14="http://schemas.microsoft.com/office/powerpoint/2010/main" val="9814650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6"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1014611" y="408485"/>
            <a:ext cx="8457770" cy="461665"/>
          </a:xfrm>
          <a:prstGeom prst="rect">
            <a:avLst/>
          </a:prstGeom>
          <a:noFill/>
        </p:spPr>
        <p:txBody>
          <a:bodyPr wrap="square" rtlCol="0">
            <a:spAutoFit/>
          </a:bodyPr>
          <a:lstStyle/>
          <a:p>
            <a:r>
              <a:rPr lang="en-US" altLang="zh-CN" sz="2400" b="1" spc="300" dirty="0" err="1">
                <a:latin typeface="微软雅黑" panose="020B0503020204020204" pitchFamily="34" charset="-122"/>
                <a:ea typeface="微软雅黑" panose="020B0503020204020204" pitchFamily="34" charset="-122"/>
                <a:cs typeface="微软雅黑" panose="020B0503020204020204" pitchFamily="34" charset="-122"/>
              </a:rPr>
              <a:t>DistSQL</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 能力简述</a:t>
            </a:r>
          </a:p>
        </p:txBody>
      </p:sp>
      <p:sp>
        <p:nvSpPr>
          <p:cNvPr id="3" name="文本框 2">
            <a:extLst>
              <a:ext uri="{FF2B5EF4-FFF2-40B4-BE49-F238E27FC236}">
                <a16:creationId xmlns:a16="http://schemas.microsoft.com/office/drawing/2014/main" id="{3A47618C-EF42-0168-BF0B-4700EC26B651}"/>
              </a:ext>
            </a:extLst>
          </p:cNvPr>
          <p:cNvSpPr txBox="1"/>
          <p:nvPr/>
        </p:nvSpPr>
        <p:spPr>
          <a:xfrm>
            <a:off x="1150716" y="2558005"/>
            <a:ext cx="9312798" cy="1015663"/>
          </a:xfrm>
          <a:prstGeom prst="rect">
            <a:avLst/>
          </a:prstGeom>
          <a:noFill/>
        </p:spPr>
        <p:txBody>
          <a:bodyPr wrap="square">
            <a:spAutoFit/>
          </a:bodyPr>
          <a:lstStyle/>
          <a:p>
            <a:r>
              <a:rPr kumimoji="1" lang="zh-CN" altLang="en-US" sz="2000" spc="130" dirty="0">
                <a:latin typeface="微软雅黑" panose="020B0503020204020204" pitchFamily="34" charset="-122"/>
                <a:ea typeface="微软雅黑" panose="020B0503020204020204" pitchFamily="34" charset="-122"/>
              </a:rPr>
              <a:t>介绍完 </a:t>
            </a:r>
            <a:r>
              <a:rPr kumimoji="1" lang="en" altLang="zh-CN" sz="2000" spc="130" dirty="0" err="1">
                <a:latin typeface="微软雅黑" panose="020B0503020204020204" pitchFamily="34" charset="-122"/>
                <a:ea typeface="微软雅黑" panose="020B0503020204020204" pitchFamily="34" charset="-122"/>
              </a:rPr>
              <a:t>DistSQL</a:t>
            </a:r>
            <a:r>
              <a:rPr kumimoji="1" lang="en" altLang="zh-CN" sz="2000" spc="130" dirty="0">
                <a:latin typeface="微软雅黑" panose="020B0503020204020204" pitchFamily="34" charset="-122"/>
                <a:ea typeface="微软雅黑" panose="020B0503020204020204" pitchFamily="34" charset="-122"/>
              </a:rPr>
              <a:t> </a:t>
            </a:r>
            <a:r>
              <a:rPr kumimoji="1" lang="zh-CN" altLang="en-US" sz="2000" spc="130" dirty="0">
                <a:latin typeface="微软雅黑" panose="020B0503020204020204" pitchFamily="34" charset="-122"/>
                <a:ea typeface="微软雅黑" panose="020B0503020204020204" pitchFamily="34" charset="-122"/>
              </a:rPr>
              <a:t>的设计理念和能力体系，接下来我们以数据分片为例</a:t>
            </a:r>
            <a:endParaRPr kumimoji="1" lang="en-US" altLang="zh-CN" sz="2000" spc="130" dirty="0">
              <a:latin typeface="微软雅黑" panose="020B0503020204020204" pitchFamily="34" charset="-122"/>
              <a:ea typeface="微软雅黑" panose="020B0503020204020204" pitchFamily="34" charset="-122"/>
            </a:endParaRPr>
          </a:p>
          <a:p>
            <a:endParaRPr kumimoji="1" lang="en-US" altLang="zh-CN" sz="2000" spc="130" dirty="0">
              <a:latin typeface="微软雅黑" panose="020B0503020204020204" pitchFamily="34" charset="-122"/>
              <a:ea typeface="微软雅黑" panose="020B0503020204020204" pitchFamily="34" charset="-122"/>
            </a:endParaRPr>
          </a:p>
          <a:p>
            <a:r>
              <a:rPr kumimoji="1" lang="zh-CN" altLang="en-US" sz="2000" spc="130" dirty="0">
                <a:latin typeface="微软雅黑" panose="020B0503020204020204" pitchFamily="34" charset="-122"/>
                <a:ea typeface="微软雅黑" panose="020B0503020204020204" pitchFamily="34" charset="-122"/>
              </a:rPr>
              <a:t>实战演示如何通过 </a:t>
            </a:r>
            <a:r>
              <a:rPr kumimoji="1" lang="en" altLang="zh-CN" sz="2000" spc="130" dirty="0" err="1">
                <a:latin typeface="微软雅黑" panose="020B0503020204020204" pitchFamily="34" charset="-122"/>
                <a:ea typeface="微软雅黑" panose="020B0503020204020204" pitchFamily="34" charset="-122"/>
              </a:rPr>
              <a:t>DistSQL</a:t>
            </a:r>
            <a:r>
              <a:rPr kumimoji="1" lang="en" altLang="zh-CN" sz="2000" spc="130" dirty="0">
                <a:latin typeface="微软雅黑" panose="020B0503020204020204" pitchFamily="34" charset="-122"/>
                <a:ea typeface="微软雅黑" panose="020B0503020204020204" pitchFamily="34" charset="-122"/>
              </a:rPr>
              <a:t> </a:t>
            </a:r>
            <a:r>
              <a:rPr kumimoji="1" lang="zh-CN" altLang="en-US" sz="2000" spc="130" dirty="0">
                <a:latin typeface="微软雅黑" panose="020B0503020204020204" pitchFamily="34" charset="-122"/>
                <a:ea typeface="微软雅黑" panose="020B0503020204020204" pitchFamily="34" charset="-122"/>
              </a:rPr>
              <a:t>来搭建基于 </a:t>
            </a:r>
            <a:r>
              <a:rPr kumimoji="1" lang="en" altLang="zh-CN" sz="2000" spc="130" dirty="0" err="1">
                <a:latin typeface="微软雅黑" panose="020B0503020204020204" pitchFamily="34" charset="-122"/>
                <a:ea typeface="微软雅黑" panose="020B0503020204020204" pitchFamily="34" charset="-122"/>
              </a:rPr>
              <a:t>ShardingSphere</a:t>
            </a:r>
            <a:r>
              <a:rPr kumimoji="1" lang="en" altLang="zh-CN" sz="2000" spc="130" dirty="0">
                <a:latin typeface="微软雅黑" panose="020B0503020204020204" pitchFamily="34" charset="-122"/>
                <a:ea typeface="微软雅黑" panose="020B0503020204020204" pitchFamily="34" charset="-122"/>
              </a:rPr>
              <a:t> </a:t>
            </a:r>
            <a:r>
              <a:rPr kumimoji="1" lang="zh-CN" altLang="en-US" sz="2000" spc="130" dirty="0">
                <a:latin typeface="微软雅黑" panose="020B0503020204020204" pitchFamily="34" charset="-122"/>
                <a:ea typeface="微软雅黑" panose="020B0503020204020204" pitchFamily="34" charset="-122"/>
              </a:rPr>
              <a:t>的数据分片服务。</a:t>
            </a:r>
          </a:p>
        </p:txBody>
      </p:sp>
    </p:spTree>
    <p:extLst>
      <p:ext uri="{BB962C8B-B14F-4D97-AF65-F5344CB8AC3E}">
        <p14:creationId xmlns:p14="http://schemas.microsoft.com/office/powerpoint/2010/main" val="242822756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1"/>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grpSp>
        <p:nvGrpSpPr>
          <p:cNvPr id="7" name="组合 6"/>
          <p:cNvGrpSpPr/>
          <p:nvPr/>
        </p:nvGrpSpPr>
        <p:grpSpPr>
          <a:xfrm>
            <a:off x="5333502" y="2036696"/>
            <a:ext cx="3397084" cy="1976086"/>
            <a:chOff x="5505689" y="804147"/>
            <a:chExt cx="3397084" cy="1976086"/>
          </a:xfrm>
        </p:grpSpPr>
        <p:sp>
          <p:nvSpPr>
            <p:cNvPr id="8"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5505689" y="2072347"/>
              <a:ext cx="3397084" cy="707886"/>
            </a:xfrm>
            <a:prstGeom prst="rect">
              <a:avLst/>
            </a:prstGeom>
            <a:noFill/>
          </p:spPr>
          <p:txBody>
            <a:bodyPr wrap="none" rtlCol="0">
              <a:spAutoFit/>
            </a:bodyPr>
            <a:lstStyle/>
            <a:p>
              <a:r>
                <a:rPr lang="en-US" altLang="zh-CN" sz="4000" b="1" dirty="0" err="1">
                  <a:latin typeface="微软雅黑" panose="020B0503020204020204" pitchFamily="34" charset="-122"/>
                  <a:ea typeface="微软雅黑" panose="020B0503020204020204" pitchFamily="34" charset="-122"/>
                  <a:cs typeface="+mn-lt"/>
                </a:rPr>
                <a:t>DistSQL</a:t>
              </a:r>
              <a:r>
                <a:rPr lang="zh-CN" altLang="en-US" sz="4000" b="1" dirty="0">
                  <a:latin typeface="微软雅黑" panose="020B0503020204020204" pitchFamily="34" charset="-122"/>
                  <a:ea typeface="微软雅黑" panose="020B0503020204020204" pitchFamily="34" charset="-122"/>
                  <a:cs typeface="+mn-lt"/>
                </a:rPr>
                <a:t> 实战</a:t>
              </a:r>
            </a:p>
          </p:txBody>
        </p:sp>
        <p:sp>
          <p:nvSpPr>
            <p:cNvPr id="10"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2"/>
              </p:custDataLst>
            </p:nvPr>
          </p:nvSpPr>
          <p:spPr>
            <a:xfrm>
              <a:off x="5505689" y="804147"/>
              <a:ext cx="1133644" cy="1015663"/>
            </a:xfrm>
            <a:prstGeom prst="rect">
              <a:avLst/>
            </a:prstGeom>
            <a:noFill/>
          </p:spPr>
          <p:txBody>
            <a:bodyPr wrap="none" rtlCol="0">
              <a:spAutoFit/>
            </a:bodyPr>
            <a:lstStyle/>
            <a:p>
              <a:pPr algn="ctr"/>
              <a:r>
                <a:rPr lang="en-US" altLang="zh-CN" sz="6000" b="1" dirty="0">
                  <a:latin typeface="微软雅黑" panose="020B0503020204020204" pitchFamily="34" charset="-122"/>
                  <a:ea typeface="微软雅黑" panose="020B0503020204020204" pitchFamily="34" charset="-122"/>
                  <a:cs typeface="+mn-lt"/>
                </a:rPr>
                <a:t>03</a:t>
              </a:r>
            </a:p>
          </p:txBody>
        </p:sp>
        <p:sp>
          <p:nvSpPr>
            <p:cNvPr id="11" name="圆角矩形 10"/>
            <p:cNvSpPr/>
            <p:nvPr/>
          </p:nvSpPr>
          <p:spPr>
            <a:xfrm>
              <a:off x="5837573" y="1819810"/>
              <a:ext cx="469875" cy="62280"/>
            </a:xfrm>
            <a:prstGeom prst="roundRect">
              <a:avLst/>
            </a:prstGeom>
            <a:solidFill>
              <a:srgbClr val="F84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13" name="图片 12" descr="卡通人物&#10;&#10;中度可信度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953000" cy="6858000"/>
          </a:xfrm>
          <a:prstGeom prst="rect">
            <a:avLst/>
          </a:prstGeom>
        </p:spPr>
      </p:pic>
    </p:spTree>
    <p:extLst>
      <p:ext uri="{BB962C8B-B14F-4D97-AF65-F5344CB8AC3E}">
        <p14:creationId xmlns:p14="http://schemas.microsoft.com/office/powerpoint/2010/main" val="168419762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1014611" y="408485"/>
            <a:ext cx="8457770" cy="461665"/>
          </a:xfrm>
          <a:prstGeom prst="rect">
            <a:avLst/>
          </a:prstGeom>
          <a:noFill/>
        </p:spPr>
        <p:txBody>
          <a:bodyPr wrap="square" rtlCol="0">
            <a:spAutoFit/>
          </a:bodyPr>
          <a:lstStyle/>
          <a:p>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使用 </a:t>
            </a:r>
            <a:r>
              <a:rPr lang="en-US" altLang="zh-CN" sz="2400" b="1" spc="300" dirty="0" err="1">
                <a:latin typeface="微软雅黑" panose="020B0503020204020204" pitchFamily="34" charset="-122"/>
                <a:ea typeface="微软雅黑" panose="020B0503020204020204" pitchFamily="34" charset="-122"/>
                <a:cs typeface="微软雅黑" panose="020B0503020204020204" pitchFamily="34" charset="-122"/>
              </a:rPr>
              <a:t>DistSQL</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 构建动态化分布式数据库</a:t>
            </a:r>
          </a:p>
        </p:txBody>
      </p:sp>
      <p:sp>
        <p:nvSpPr>
          <p:cNvPr id="4" name="文本框 3">
            <a:extLst>
              <a:ext uri="{FF2B5EF4-FFF2-40B4-BE49-F238E27FC236}">
                <a16:creationId xmlns:a16="http://schemas.microsoft.com/office/drawing/2014/main" id="{95647494-DD2B-E8D9-17DC-824A1C8A6F8F}"/>
              </a:ext>
            </a:extLst>
          </p:cNvPr>
          <p:cNvSpPr txBox="1"/>
          <p:nvPr/>
        </p:nvSpPr>
        <p:spPr>
          <a:xfrm>
            <a:off x="1150716" y="979382"/>
            <a:ext cx="9890568" cy="1631216"/>
          </a:xfrm>
          <a:prstGeom prst="rect">
            <a:avLst/>
          </a:prstGeom>
          <a:noFill/>
        </p:spPr>
        <p:txBody>
          <a:bodyPr wrap="square">
            <a:spAutoFit/>
          </a:bodyPr>
          <a:lstStyle/>
          <a:p>
            <a:r>
              <a:rPr kumimoji="1" lang="zh-CN" altLang="en-US" sz="2000" spc="130" dirty="0">
                <a:latin typeface="微软雅黑" panose="020B0503020204020204" pitchFamily="34" charset="-122"/>
                <a:ea typeface="微软雅黑" panose="020B0503020204020204" pitchFamily="34" charset="-122"/>
              </a:rPr>
              <a:t>环境准备：</a:t>
            </a:r>
            <a:endParaRPr kumimoji="1" lang="en-US" altLang="zh-CN" sz="2000" spc="130" dirty="0">
              <a:latin typeface="微软雅黑" panose="020B0503020204020204" pitchFamily="34" charset="-122"/>
              <a:ea typeface="微软雅黑" panose="020B0503020204020204" pitchFamily="34" charset="-122"/>
            </a:endParaRPr>
          </a:p>
          <a:p>
            <a:endParaRPr kumimoji="1" lang="en-US" altLang="zh-CN" sz="2000" spc="130" dirty="0">
              <a:latin typeface="微软雅黑" panose="020B0503020204020204" pitchFamily="34" charset="-122"/>
              <a:ea typeface="微软雅黑" panose="020B0503020204020204" pitchFamily="34" charset="-122"/>
            </a:endParaRPr>
          </a:p>
          <a:p>
            <a:pPr marL="342900" indent="-342900">
              <a:buFontTx/>
              <a:buChar char="-"/>
            </a:pPr>
            <a:r>
              <a:rPr kumimoji="1" lang="zh-CN" altLang="en-US" sz="2000" spc="130" dirty="0">
                <a:latin typeface="微软雅黑" panose="020B0503020204020204" pitchFamily="34" charset="-122"/>
                <a:ea typeface="微软雅黑" panose="020B0503020204020204" pitchFamily="34" charset="-122"/>
              </a:rPr>
              <a:t>启动 </a:t>
            </a:r>
            <a:r>
              <a:rPr kumimoji="1" lang="en-US" altLang="zh-CN" sz="2000" spc="130" dirty="0">
                <a:latin typeface="微软雅黑" panose="020B0503020204020204" pitchFamily="34" charset="-122"/>
                <a:ea typeface="微软雅黑" panose="020B0503020204020204" pitchFamily="34" charset="-122"/>
              </a:rPr>
              <a:t>MySQL </a:t>
            </a:r>
            <a:r>
              <a:rPr kumimoji="1" lang="zh-CN" altLang="en-US" sz="2000" spc="130" dirty="0">
                <a:latin typeface="微软雅黑" panose="020B0503020204020204" pitchFamily="34" charset="-122"/>
                <a:ea typeface="微软雅黑" panose="020B0503020204020204" pitchFamily="34" charset="-122"/>
              </a:rPr>
              <a:t>服务</a:t>
            </a:r>
            <a:endParaRPr kumimoji="1" lang="en-US" altLang="zh-CN" sz="2000" spc="130" dirty="0">
              <a:latin typeface="微软雅黑" panose="020B0503020204020204" pitchFamily="34" charset="-122"/>
              <a:ea typeface="微软雅黑" panose="020B0503020204020204" pitchFamily="34" charset="-122"/>
            </a:endParaRPr>
          </a:p>
          <a:p>
            <a:pPr marL="342900" indent="-342900">
              <a:buFontTx/>
              <a:buChar char="-"/>
            </a:pPr>
            <a:r>
              <a:rPr kumimoji="1" lang="zh-CN" altLang="en-US" sz="2000" spc="130" dirty="0">
                <a:latin typeface="微软雅黑" panose="020B0503020204020204" pitchFamily="34" charset="-122"/>
                <a:ea typeface="微软雅黑" panose="020B0503020204020204" pitchFamily="34" charset="-122"/>
              </a:rPr>
              <a:t>创建好用于分片的数据库（</a:t>
            </a:r>
            <a:r>
              <a:rPr kumimoji="1" lang="en-US" altLang="zh-CN" sz="2000" spc="130" dirty="0">
                <a:latin typeface="微软雅黑" panose="020B0503020204020204" pitchFamily="34" charset="-122"/>
                <a:ea typeface="微软雅黑" panose="020B0503020204020204" pitchFamily="34" charset="-122"/>
              </a:rPr>
              <a:t>demo_ds_0,demo_ds_1</a:t>
            </a:r>
            <a:r>
              <a:rPr kumimoji="1" lang="zh-CN" altLang="en-US" sz="2000" spc="130" dirty="0">
                <a:latin typeface="微软雅黑" panose="020B0503020204020204" pitchFamily="34" charset="-122"/>
                <a:ea typeface="微软雅黑" panose="020B0503020204020204" pitchFamily="34" charset="-122"/>
              </a:rPr>
              <a:t>）</a:t>
            </a:r>
            <a:endParaRPr kumimoji="1" lang="en-US" altLang="zh-CN" sz="2000" spc="130" dirty="0">
              <a:latin typeface="微软雅黑" panose="020B0503020204020204" pitchFamily="34" charset="-122"/>
              <a:ea typeface="微软雅黑" panose="020B0503020204020204" pitchFamily="34" charset="-122"/>
            </a:endParaRPr>
          </a:p>
          <a:p>
            <a:pPr marL="342900" indent="-342900">
              <a:buFontTx/>
              <a:buChar char="-"/>
            </a:pPr>
            <a:r>
              <a:rPr kumimoji="1" lang="zh-CN" altLang="en-US" sz="2000" spc="130" dirty="0">
                <a:latin typeface="微软雅黑" panose="020B0503020204020204" pitchFamily="34" charset="-122"/>
                <a:ea typeface="微软雅黑" panose="020B0503020204020204" pitchFamily="34" charset="-122"/>
              </a:rPr>
              <a:t>启动 </a:t>
            </a:r>
            <a:r>
              <a:rPr kumimoji="1" lang="en-US" altLang="zh-CN" sz="2000" spc="130" dirty="0">
                <a:latin typeface="微软雅黑" panose="020B0503020204020204" pitchFamily="34" charset="-122"/>
                <a:ea typeface="微软雅黑" panose="020B0503020204020204" pitchFamily="34" charset="-122"/>
              </a:rPr>
              <a:t>Zookeeper</a:t>
            </a:r>
            <a:r>
              <a:rPr kumimoji="1" lang="zh-CN" altLang="en-US" sz="2000" spc="130" dirty="0">
                <a:latin typeface="微软雅黑" panose="020B0503020204020204" pitchFamily="34" charset="-122"/>
                <a:ea typeface="微软雅黑" panose="020B0503020204020204" pitchFamily="34" charset="-122"/>
              </a:rPr>
              <a:t> 服务</a:t>
            </a:r>
          </a:p>
        </p:txBody>
      </p:sp>
      <p:sp>
        <p:nvSpPr>
          <p:cNvPr id="5" name="文本框 4">
            <a:extLst>
              <a:ext uri="{FF2B5EF4-FFF2-40B4-BE49-F238E27FC236}">
                <a16:creationId xmlns:a16="http://schemas.microsoft.com/office/drawing/2014/main" id="{462924C6-3117-1E8A-8F3E-EB6BE5471732}"/>
              </a:ext>
            </a:extLst>
          </p:cNvPr>
          <p:cNvSpPr txBox="1"/>
          <p:nvPr/>
        </p:nvSpPr>
        <p:spPr>
          <a:xfrm>
            <a:off x="1150716" y="2649742"/>
            <a:ext cx="9890568" cy="400110"/>
          </a:xfrm>
          <a:prstGeom prst="rect">
            <a:avLst/>
          </a:prstGeom>
          <a:noFill/>
        </p:spPr>
        <p:txBody>
          <a:bodyPr wrap="square">
            <a:spAutoFit/>
          </a:bodyPr>
          <a:lstStyle/>
          <a:p>
            <a:r>
              <a:rPr kumimoji="1" lang="zh-CN" altLang="en-US" sz="2000" spc="130" dirty="0">
                <a:latin typeface="微软雅黑" panose="020B0503020204020204" pitchFamily="34" charset="-122"/>
                <a:ea typeface="微软雅黑" panose="020B0503020204020204" pitchFamily="34" charset="-122"/>
              </a:rPr>
              <a:t>以集群模式启动，并使用 </a:t>
            </a:r>
            <a:r>
              <a:rPr kumimoji="1" lang="en-US" altLang="zh-CN" sz="2000" spc="130" dirty="0" err="1">
                <a:latin typeface="微软雅黑" panose="020B0503020204020204" pitchFamily="34" charset="-122"/>
                <a:ea typeface="微软雅黑" panose="020B0503020204020204" pitchFamily="34" charset="-122"/>
              </a:rPr>
              <a:t>mysql</a:t>
            </a:r>
            <a:r>
              <a:rPr kumimoji="1" lang="zh-CN" altLang="en-US" sz="2000" spc="130" dirty="0">
                <a:latin typeface="微软雅黑" panose="020B0503020204020204" pitchFamily="34" charset="-122"/>
                <a:ea typeface="微软雅黑" panose="020B0503020204020204" pitchFamily="34" charset="-122"/>
              </a:rPr>
              <a:t> 客户端连接至 </a:t>
            </a:r>
            <a:r>
              <a:rPr kumimoji="1" lang="en-US" altLang="zh-CN" sz="2000" spc="130" dirty="0" err="1">
                <a:latin typeface="微软雅黑" panose="020B0503020204020204" pitchFamily="34" charset="-122"/>
                <a:ea typeface="微软雅黑" panose="020B0503020204020204" pitchFamily="34" charset="-122"/>
              </a:rPr>
              <a:t>ShardingSphere</a:t>
            </a:r>
            <a:r>
              <a:rPr kumimoji="1" lang="en-US" altLang="zh-CN" sz="2000" spc="130" dirty="0">
                <a:latin typeface="微软雅黑" panose="020B0503020204020204" pitchFamily="34" charset="-122"/>
                <a:ea typeface="微软雅黑" panose="020B0503020204020204" pitchFamily="34" charset="-122"/>
              </a:rPr>
              <a:t>-Proxy</a:t>
            </a:r>
          </a:p>
        </p:txBody>
      </p:sp>
      <p:pic>
        <p:nvPicPr>
          <p:cNvPr id="6" name="图片 5">
            <a:extLst>
              <a:ext uri="{FF2B5EF4-FFF2-40B4-BE49-F238E27FC236}">
                <a16:creationId xmlns:a16="http://schemas.microsoft.com/office/drawing/2014/main" id="{A492B566-7507-4FD5-79BF-B42B679A5477}"/>
              </a:ext>
            </a:extLst>
          </p:cNvPr>
          <p:cNvPicPr>
            <a:picLocks noChangeAspect="1"/>
          </p:cNvPicPr>
          <p:nvPr/>
        </p:nvPicPr>
        <p:blipFill>
          <a:blip r:embed="rId4"/>
          <a:stretch>
            <a:fillRect/>
          </a:stretch>
        </p:blipFill>
        <p:spPr>
          <a:xfrm>
            <a:off x="1247654" y="3132213"/>
            <a:ext cx="5715000" cy="330200"/>
          </a:xfrm>
          <a:prstGeom prst="rect">
            <a:avLst/>
          </a:prstGeom>
        </p:spPr>
      </p:pic>
      <p:sp>
        <p:nvSpPr>
          <p:cNvPr id="9" name="文本框 8">
            <a:extLst>
              <a:ext uri="{FF2B5EF4-FFF2-40B4-BE49-F238E27FC236}">
                <a16:creationId xmlns:a16="http://schemas.microsoft.com/office/drawing/2014/main" id="{1C8188FA-33C7-1E2D-26A7-8FB3F8EDF142}"/>
              </a:ext>
            </a:extLst>
          </p:cNvPr>
          <p:cNvSpPr txBox="1"/>
          <p:nvPr/>
        </p:nvSpPr>
        <p:spPr>
          <a:xfrm>
            <a:off x="1150716" y="3575019"/>
            <a:ext cx="9890568" cy="400110"/>
          </a:xfrm>
          <a:prstGeom prst="rect">
            <a:avLst/>
          </a:prstGeom>
          <a:noFill/>
        </p:spPr>
        <p:txBody>
          <a:bodyPr wrap="square">
            <a:spAutoFit/>
          </a:bodyPr>
          <a:lstStyle/>
          <a:p>
            <a:r>
              <a:rPr kumimoji="1" lang="zh-CN" altLang="en-US" sz="2000" spc="130" dirty="0">
                <a:latin typeface="微软雅黑" panose="020B0503020204020204" pitchFamily="34" charset="-122"/>
                <a:ea typeface="微软雅黑" panose="020B0503020204020204" pitchFamily="34" charset="-122"/>
              </a:rPr>
              <a:t>连接成功后</a:t>
            </a:r>
            <a:r>
              <a:rPr kumimoji="1" lang="zh-CN" altLang="en" sz="2000" spc="130" dirty="0">
                <a:latin typeface="微软雅黑" panose="020B0503020204020204" pitchFamily="34" charset="-122"/>
                <a:ea typeface="微软雅黑" panose="020B0503020204020204" pitchFamily="34" charset="-122"/>
              </a:rPr>
              <a:t>执行</a:t>
            </a:r>
            <a:r>
              <a:rPr kumimoji="1" lang="zh-CN" altLang="en-US" sz="2000" spc="130" dirty="0">
                <a:latin typeface="微软雅黑" panose="020B0503020204020204" pitchFamily="34" charset="-122"/>
                <a:ea typeface="微软雅黑" panose="020B0503020204020204" pitchFamily="34" charset="-122"/>
              </a:rPr>
              <a:t>标准 </a:t>
            </a:r>
            <a:r>
              <a:rPr kumimoji="1" lang="en-US" altLang="zh-CN" sz="2000" spc="130" dirty="0">
                <a:latin typeface="微软雅黑" panose="020B0503020204020204" pitchFamily="34" charset="-122"/>
                <a:ea typeface="微软雅黑" panose="020B0503020204020204" pitchFamily="34" charset="-122"/>
              </a:rPr>
              <a:t>SQL: show databases;</a:t>
            </a:r>
          </a:p>
        </p:txBody>
      </p:sp>
      <p:pic>
        <p:nvPicPr>
          <p:cNvPr id="12" name="图片 11">
            <a:extLst>
              <a:ext uri="{FF2B5EF4-FFF2-40B4-BE49-F238E27FC236}">
                <a16:creationId xmlns:a16="http://schemas.microsoft.com/office/drawing/2014/main" id="{D48A75B1-05F0-6F72-C948-B75AF7CC61EB}"/>
              </a:ext>
            </a:extLst>
          </p:cNvPr>
          <p:cNvPicPr>
            <a:picLocks noChangeAspect="1"/>
          </p:cNvPicPr>
          <p:nvPr/>
        </p:nvPicPr>
        <p:blipFill>
          <a:blip r:embed="rId5"/>
          <a:stretch>
            <a:fillRect/>
          </a:stretch>
        </p:blipFill>
        <p:spPr>
          <a:xfrm>
            <a:off x="2072373" y="4042172"/>
            <a:ext cx="2404063" cy="2593147"/>
          </a:xfrm>
          <a:prstGeom prst="rect">
            <a:avLst/>
          </a:prstGeom>
        </p:spPr>
      </p:pic>
    </p:spTree>
    <p:extLst>
      <p:ext uri="{BB962C8B-B14F-4D97-AF65-F5344CB8AC3E}">
        <p14:creationId xmlns:p14="http://schemas.microsoft.com/office/powerpoint/2010/main" val="51713477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1014611" y="408485"/>
            <a:ext cx="8457770" cy="461665"/>
          </a:xfrm>
          <a:prstGeom prst="rect">
            <a:avLst/>
          </a:prstGeom>
          <a:noFill/>
        </p:spPr>
        <p:txBody>
          <a:bodyPr wrap="square" rtlCol="0">
            <a:spAutoFit/>
          </a:bodyPr>
          <a:lstStyle/>
          <a:p>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使用 </a:t>
            </a:r>
            <a:r>
              <a:rPr lang="en-US" altLang="zh-CN" sz="2400" b="1" spc="300" dirty="0" err="1">
                <a:latin typeface="微软雅黑" panose="020B0503020204020204" pitchFamily="34" charset="-122"/>
                <a:ea typeface="微软雅黑" panose="020B0503020204020204" pitchFamily="34" charset="-122"/>
                <a:cs typeface="微软雅黑" panose="020B0503020204020204" pitchFamily="34" charset="-122"/>
              </a:rPr>
              <a:t>DistSQL</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 构建动态化分布式数据库</a:t>
            </a:r>
          </a:p>
        </p:txBody>
      </p:sp>
      <p:sp>
        <p:nvSpPr>
          <p:cNvPr id="3" name="文本框 2">
            <a:extLst>
              <a:ext uri="{FF2B5EF4-FFF2-40B4-BE49-F238E27FC236}">
                <a16:creationId xmlns:a16="http://schemas.microsoft.com/office/drawing/2014/main" id="{0BE2C4B9-C7D4-3768-3620-A6008A43FE07}"/>
              </a:ext>
            </a:extLst>
          </p:cNvPr>
          <p:cNvSpPr txBox="1"/>
          <p:nvPr/>
        </p:nvSpPr>
        <p:spPr>
          <a:xfrm>
            <a:off x="2201972" y="1066599"/>
            <a:ext cx="9890568" cy="400110"/>
          </a:xfrm>
          <a:prstGeom prst="rect">
            <a:avLst/>
          </a:prstGeom>
          <a:noFill/>
        </p:spPr>
        <p:txBody>
          <a:bodyPr wrap="square">
            <a:spAutoFit/>
          </a:bodyPr>
          <a:lstStyle/>
          <a:p>
            <a:r>
              <a:rPr kumimoji="1" lang="zh-CN" altLang="en-US" sz="2000" spc="130" dirty="0">
                <a:latin typeface="微软雅黑" panose="020B0503020204020204" pitchFamily="34" charset="-122"/>
                <a:ea typeface="微软雅黑" panose="020B0503020204020204" pitchFamily="34" charset="-122"/>
              </a:rPr>
              <a:t>创建要使用的逻辑库并切换连接到新库</a:t>
            </a:r>
            <a:endParaRPr kumimoji="1" lang="en-US" altLang="zh-CN" sz="2000" spc="130" dirty="0">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E9ECF527-5D6C-E19F-8C67-C3BC247E9C14}"/>
              </a:ext>
            </a:extLst>
          </p:cNvPr>
          <p:cNvPicPr>
            <a:picLocks noChangeAspect="1"/>
          </p:cNvPicPr>
          <p:nvPr/>
        </p:nvPicPr>
        <p:blipFill>
          <a:blip r:embed="rId4"/>
          <a:stretch>
            <a:fillRect/>
          </a:stretch>
        </p:blipFill>
        <p:spPr>
          <a:xfrm>
            <a:off x="2317756" y="1614602"/>
            <a:ext cx="3898900" cy="1117600"/>
          </a:xfrm>
          <a:prstGeom prst="rect">
            <a:avLst/>
          </a:prstGeom>
        </p:spPr>
      </p:pic>
      <p:sp>
        <p:nvSpPr>
          <p:cNvPr id="10" name="文本框 9">
            <a:extLst>
              <a:ext uri="{FF2B5EF4-FFF2-40B4-BE49-F238E27FC236}">
                <a16:creationId xmlns:a16="http://schemas.microsoft.com/office/drawing/2014/main" id="{605B2949-0F4D-E0C1-8E1D-34BC16AC2F1E}"/>
              </a:ext>
            </a:extLst>
          </p:cNvPr>
          <p:cNvSpPr txBox="1"/>
          <p:nvPr/>
        </p:nvSpPr>
        <p:spPr>
          <a:xfrm>
            <a:off x="2201972" y="2866447"/>
            <a:ext cx="9890568" cy="400110"/>
          </a:xfrm>
          <a:prstGeom prst="rect">
            <a:avLst/>
          </a:prstGeom>
          <a:noFill/>
        </p:spPr>
        <p:txBody>
          <a:bodyPr wrap="square">
            <a:spAutoFit/>
          </a:bodyPr>
          <a:lstStyle/>
          <a:p>
            <a:r>
              <a:rPr kumimoji="1" lang="zh-CN" altLang="en-US" sz="2000" spc="130" dirty="0">
                <a:latin typeface="微软雅黑" panose="020B0503020204020204" pitchFamily="34" charset="-122"/>
                <a:ea typeface="微软雅黑" panose="020B0503020204020204" pitchFamily="34" charset="-122"/>
              </a:rPr>
              <a:t>执行 </a:t>
            </a:r>
            <a:r>
              <a:rPr kumimoji="1" lang="en" altLang="zh-CN" sz="2000" spc="130" dirty="0">
                <a:latin typeface="微软雅黑" panose="020B0503020204020204" pitchFamily="34" charset="-122"/>
                <a:ea typeface="微软雅黑" panose="020B0503020204020204" pitchFamily="34" charset="-122"/>
              </a:rPr>
              <a:t>RDL </a:t>
            </a:r>
            <a:r>
              <a:rPr kumimoji="1" lang="zh-CN" altLang="en-US" sz="2000" spc="130" dirty="0">
                <a:latin typeface="微软雅黑" panose="020B0503020204020204" pitchFamily="34" charset="-122"/>
                <a:ea typeface="微软雅黑" panose="020B0503020204020204" pitchFamily="34" charset="-122"/>
              </a:rPr>
              <a:t>注册 </a:t>
            </a:r>
            <a:r>
              <a:rPr kumimoji="1" lang="en-US" altLang="zh-CN" sz="2000" spc="130" dirty="0">
                <a:latin typeface="微软雅黑" panose="020B0503020204020204" pitchFamily="34" charset="-122"/>
                <a:ea typeface="微软雅黑" panose="020B0503020204020204" pitchFamily="34" charset="-122"/>
              </a:rPr>
              <a:t>2 </a:t>
            </a:r>
            <a:r>
              <a:rPr kumimoji="1" lang="zh-CN" altLang="en-US" sz="2000" spc="130" dirty="0">
                <a:latin typeface="微软雅黑" panose="020B0503020204020204" pitchFamily="34" charset="-122"/>
                <a:ea typeface="微软雅黑" panose="020B0503020204020204" pitchFamily="34" charset="-122"/>
              </a:rPr>
              <a:t>个用于分片的存储单元 </a:t>
            </a:r>
            <a:r>
              <a:rPr kumimoji="1" lang="en" altLang="zh-CN" sz="2000" spc="130" dirty="0">
                <a:latin typeface="微软雅黑" panose="020B0503020204020204" pitchFamily="34" charset="-122"/>
                <a:ea typeface="微软雅黑" panose="020B0503020204020204" pitchFamily="34" charset="-122"/>
              </a:rPr>
              <a:t>ds_</a:t>
            </a:r>
            <a:r>
              <a:rPr kumimoji="1" lang="en-US" altLang="zh-CN" sz="2000" spc="130" dirty="0">
                <a:latin typeface="微软雅黑" panose="020B0503020204020204" pitchFamily="34" charset="-122"/>
                <a:ea typeface="微软雅黑" panose="020B0503020204020204" pitchFamily="34" charset="-122"/>
              </a:rPr>
              <a:t>0</a:t>
            </a:r>
            <a:r>
              <a:rPr kumimoji="1" lang="en" altLang="zh-CN" sz="2000" spc="130" dirty="0">
                <a:latin typeface="微软雅黑" panose="020B0503020204020204" pitchFamily="34" charset="-122"/>
                <a:ea typeface="微软雅黑" panose="020B0503020204020204" pitchFamily="34" charset="-122"/>
              </a:rPr>
              <a:t> </a:t>
            </a:r>
            <a:r>
              <a:rPr kumimoji="1" lang="zh-CN" altLang="en-US" sz="2000" spc="130" dirty="0">
                <a:latin typeface="微软雅黑" panose="020B0503020204020204" pitchFamily="34" charset="-122"/>
                <a:ea typeface="微软雅黑" panose="020B0503020204020204" pitchFamily="34" charset="-122"/>
              </a:rPr>
              <a:t>和 </a:t>
            </a:r>
            <a:r>
              <a:rPr kumimoji="1" lang="en" altLang="zh-CN" sz="2000" spc="130" dirty="0">
                <a:latin typeface="微软雅黑" panose="020B0503020204020204" pitchFamily="34" charset="-122"/>
                <a:ea typeface="微软雅黑" panose="020B0503020204020204" pitchFamily="34" charset="-122"/>
              </a:rPr>
              <a:t>ds_</a:t>
            </a:r>
            <a:r>
              <a:rPr kumimoji="1" lang="en-US" altLang="zh-CN" sz="2000" spc="130" dirty="0">
                <a:latin typeface="微软雅黑" panose="020B0503020204020204" pitchFamily="34" charset="-122"/>
                <a:ea typeface="微软雅黑" panose="020B0503020204020204" pitchFamily="34" charset="-122"/>
              </a:rPr>
              <a:t>1</a:t>
            </a:r>
            <a:endParaRPr kumimoji="1" lang="en" altLang="zh-CN" sz="2000" spc="130" dirty="0">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a16="http://schemas.microsoft.com/office/drawing/2014/main" id="{649B1F2E-E624-ABE8-0466-76BFF94A4A19}"/>
              </a:ext>
            </a:extLst>
          </p:cNvPr>
          <p:cNvPicPr>
            <a:picLocks noChangeAspect="1"/>
          </p:cNvPicPr>
          <p:nvPr/>
        </p:nvPicPr>
        <p:blipFill>
          <a:blip r:embed="rId5"/>
          <a:stretch>
            <a:fillRect/>
          </a:stretch>
        </p:blipFill>
        <p:spPr>
          <a:xfrm>
            <a:off x="2317756" y="3362093"/>
            <a:ext cx="3568700" cy="3098800"/>
          </a:xfrm>
          <a:prstGeom prst="rect">
            <a:avLst/>
          </a:prstGeom>
        </p:spPr>
      </p:pic>
    </p:spTree>
    <p:extLst>
      <p:ext uri="{BB962C8B-B14F-4D97-AF65-F5344CB8AC3E}">
        <p14:creationId xmlns:p14="http://schemas.microsoft.com/office/powerpoint/2010/main" val="212729100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1014611" y="408485"/>
            <a:ext cx="8457770" cy="461665"/>
          </a:xfrm>
          <a:prstGeom prst="rect">
            <a:avLst/>
          </a:prstGeom>
          <a:noFill/>
        </p:spPr>
        <p:txBody>
          <a:bodyPr wrap="square" rtlCol="0">
            <a:spAutoFit/>
          </a:bodyPr>
          <a:lstStyle/>
          <a:p>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使用 </a:t>
            </a:r>
            <a:r>
              <a:rPr lang="en-US" altLang="zh-CN" sz="2400" b="1" spc="300" dirty="0" err="1">
                <a:latin typeface="微软雅黑" panose="020B0503020204020204" pitchFamily="34" charset="-122"/>
                <a:ea typeface="微软雅黑" panose="020B0503020204020204" pitchFamily="34" charset="-122"/>
                <a:cs typeface="微软雅黑" panose="020B0503020204020204" pitchFamily="34" charset="-122"/>
              </a:rPr>
              <a:t>DistSQL</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 构建动态化分布式数据库</a:t>
            </a:r>
          </a:p>
        </p:txBody>
      </p:sp>
      <p:sp>
        <p:nvSpPr>
          <p:cNvPr id="5" name="文本框 4">
            <a:extLst>
              <a:ext uri="{FF2B5EF4-FFF2-40B4-BE49-F238E27FC236}">
                <a16:creationId xmlns:a16="http://schemas.microsoft.com/office/drawing/2014/main" id="{462924C6-3117-1E8A-8F3E-EB6BE5471732}"/>
              </a:ext>
            </a:extLst>
          </p:cNvPr>
          <p:cNvSpPr txBox="1"/>
          <p:nvPr/>
        </p:nvSpPr>
        <p:spPr>
          <a:xfrm>
            <a:off x="1390940" y="1313324"/>
            <a:ext cx="9890568" cy="707886"/>
          </a:xfrm>
          <a:prstGeom prst="rect">
            <a:avLst/>
          </a:prstGeom>
          <a:noFill/>
        </p:spPr>
        <p:txBody>
          <a:bodyPr wrap="square">
            <a:spAutoFit/>
          </a:bodyPr>
          <a:lstStyle/>
          <a:p>
            <a:r>
              <a:rPr kumimoji="1" lang="zh-CN" altLang="en-US" sz="2000" spc="130" dirty="0">
                <a:latin typeface="微软雅黑" panose="020B0503020204020204" pitchFamily="34" charset="-122"/>
                <a:ea typeface="微软雅黑" panose="020B0503020204020204" pitchFamily="34" charset="-122"/>
              </a:rPr>
              <a:t>执行 </a:t>
            </a:r>
            <a:r>
              <a:rPr kumimoji="1" lang="en-US" altLang="zh-CN" sz="2000" spc="130" dirty="0">
                <a:latin typeface="微软雅黑" panose="020B0503020204020204" pitchFamily="34" charset="-122"/>
                <a:ea typeface="微软雅黑" panose="020B0503020204020204" pitchFamily="34" charset="-122"/>
              </a:rPr>
              <a:t>RQL</a:t>
            </a:r>
            <a:r>
              <a:rPr kumimoji="1" lang="zh-CN" altLang="en-US" sz="2000" spc="130" dirty="0">
                <a:latin typeface="微软雅黑" panose="020B0503020204020204" pitchFamily="34" charset="-122"/>
                <a:ea typeface="微软雅黑" panose="020B0503020204020204" pitchFamily="34" charset="-122"/>
              </a:rPr>
              <a:t>：</a:t>
            </a:r>
            <a:r>
              <a:rPr kumimoji="1" lang="en" altLang="zh-CN" sz="2000" spc="130" dirty="0">
                <a:latin typeface="微软雅黑" panose="020B0503020204020204" pitchFamily="34" charset="-122"/>
                <a:ea typeface="微软雅黑" panose="020B0503020204020204" pitchFamily="34" charset="-122"/>
              </a:rPr>
              <a:t>SHOW STORAGE UNITS;</a:t>
            </a:r>
          </a:p>
          <a:p>
            <a:r>
              <a:rPr kumimoji="1" lang="zh-CN" altLang="en-US" sz="2000" spc="130" dirty="0">
                <a:latin typeface="微软雅黑" panose="020B0503020204020204" pitchFamily="34" charset="-122"/>
                <a:ea typeface="微软雅黑" panose="020B0503020204020204" pitchFamily="34" charset="-122"/>
              </a:rPr>
              <a:t>验证刚刚注册的存储单元</a:t>
            </a:r>
            <a:endParaRPr kumimoji="1" lang="en-US" altLang="zh-CN" sz="2000" spc="130" dirty="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B238B759-6E90-FF98-342D-FF388B169473}"/>
              </a:ext>
            </a:extLst>
          </p:cNvPr>
          <p:cNvPicPr>
            <a:picLocks noChangeAspect="1"/>
          </p:cNvPicPr>
          <p:nvPr/>
        </p:nvPicPr>
        <p:blipFill>
          <a:blip r:embed="rId4"/>
          <a:stretch>
            <a:fillRect/>
          </a:stretch>
        </p:blipFill>
        <p:spPr>
          <a:xfrm>
            <a:off x="1390940" y="2169996"/>
            <a:ext cx="7772400" cy="1124008"/>
          </a:xfrm>
          <a:prstGeom prst="rect">
            <a:avLst/>
          </a:prstGeom>
        </p:spPr>
      </p:pic>
      <p:sp>
        <p:nvSpPr>
          <p:cNvPr id="12" name="文本框 11">
            <a:extLst>
              <a:ext uri="{FF2B5EF4-FFF2-40B4-BE49-F238E27FC236}">
                <a16:creationId xmlns:a16="http://schemas.microsoft.com/office/drawing/2014/main" id="{A6209512-D0B9-13CA-6787-CFDFEAD32159}"/>
              </a:ext>
            </a:extLst>
          </p:cNvPr>
          <p:cNvSpPr txBox="1"/>
          <p:nvPr/>
        </p:nvSpPr>
        <p:spPr>
          <a:xfrm>
            <a:off x="1390940" y="3495756"/>
            <a:ext cx="6100548" cy="400110"/>
          </a:xfrm>
          <a:prstGeom prst="rect">
            <a:avLst/>
          </a:prstGeom>
          <a:noFill/>
        </p:spPr>
        <p:txBody>
          <a:bodyPr wrap="square">
            <a:spAutoFit/>
          </a:bodyPr>
          <a:lstStyle/>
          <a:p>
            <a:r>
              <a:rPr kumimoji="1" lang="zh-CN" altLang="en-US" sz="2000" spc="130" dirty="0">
                <a:latin typeface="微软雅黑" panose="020B0503020204020204" pitchFamily="34" charset="-122"/>
                <a:ea typeface="微软雅黑" panose="020B0503020204020204" pitchFamily="34" charset="-122"/>
              </a:rPr>
              <a:t>执行 </a:t>
            </a:r>
            <a:r>
              <a:rPr kumimoji="1" lang="en" altLang="zh-CN" sz="2000" spc="130" dirty="0">
                <a:latin typeface="微软雅黑" panose="020B0503020204020204" pitchFamily="34" charset="-122"/>
                <a:ea typeface="微软雅黑" panose="020B0503020204020204" pitchFamily="34" charset="-122"/>
              </a:rPr>
              <a:t>RDL </a:t>
            </a:r>
            <a:r>
              <a:rPr kumimoji="1" lang="zh-CN" altLang="en-US" sz="2000" spc="130" dirty="0">
                <a:latin typeface="微软雅黑" panose="020B0503020204020204" pitchFamily="34" charset="-122"/>
                <a:ea typeface="微软雅黑" panose="020B0503020204020204" pitchFamily="34" charset="-122"/>
              </a:rPr>
              <a:t>创建 </a:t>
            </a:r>
            <a:r>
              <a:rPr kumimoji="1" lang="en" altLang="zh-CN" sz="2000" spc="130" dirty="0" err="1">
                <a:latin typeface="微软雅黑" panose="020B0503020204020204" pitchFamily="34" charset="-122"/>
                <a:ea typeface="微软雅黑" panose="020B0503020204020204" pitchFamily="34" charset="-122"/>
              </a:rPr>
              <a:t>t_order</a:t>
            </a:r>
            <a:r>
              <a:rPr kumimoji="1" lang="en" altLang="zh-CN" sz="2000" spc="130" dirty="0">
                <a:latin typeface="微软雅黑" panose="020B0503020204020204" pitchFamily="34" charset="-122"/>
                <a:ea typeface="微软雅黑" panose="020B0503020204020204" pitchFamily="34" charset="-122"/>
              </a:rPr>
              <a:t> </a:t>
            </a:r>
            <a:r>
              <a:rPr kumimoji="1" lang="zh-CN" altLang="en-US" sz="2000" spc="130" dirty="0">
                <a:latin typeface="微软雅黑" panose="020B0503020204020204" pitchFamily="34" charset="-122"/>
                <a:ea typeface="微软雅黑" panose="020B0503020204020204" pitchFamily="34" charset="-122"/>
              </a:rPr>
              <a:t>表的自动分片规则</a:t>
            </a:r>
          </a:p>
        </p:txBody>
      </p:sp>
      <p:pic>
        <p:nvPicPr>
          <p:cNvPr id="16" name="图片 15">
            <a:extLst>
              <a:ext uri="{FF2B5EF4-FFF2-40B4-BE49-F238E27FC236}">
                <a16:creationId xmlns:a16="http://schemas.microsoft.com/office/drawing/2014/main" id="{96146CA3-51EF-D771-7E52-9B7C9457D41B}"/>
              </a:ext>
            </a:extLst>
          </p:cNvPr>
          <p:cNvPicPr>
            <a:picLocks noChangeAspect="1"/>
          </p:cNvPicPr>
          <p:nvPr/>
        </p:nvPicPr>
        <p:blipFill>
          <a:blip r:embed="rId5"/>
          <a:stretch>
            <a:fillRect/>
          </a:stretch>
        </p:blipFill>
        <p:spPr>
          <a:xfrm>
            <a:off x="1390940" y="4046471"/>
            <a:ext cx="10632737" cy="1593179"/>
          </a:xfrm>
          <a:prstGeom prst="rect">
            <a:avLst/>
          </a:prstGeom>
        </p:spPr>
      </p:pic>
    </p:spTree>
    <p:extLst>
      <p:ext uri="{BB962C8B-B14F-4D97-AF65-F5344CB8AC3E}">
        <p14:creationId xmlns:p14="http://schemas.microsoft.com/office/powerpoint/2010/main" val="324293266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1014611" y="408485"/>
            <a:ext cx="8457770" cy="461665"/>
          </a:xfrm>
          <a:prstGeom prst="rect">
            <a:avLst/>
          </a:prstGeom>
          <a:noFill/>
        </p:spPr>
        <p:txBody>
          <a:bodyPr wrap="square" rtlCol="0">
            <a:spAutoFit/>
          </a:bodyPr>
          <a:lstStyle/>
          <a:p>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使用 </a:t>
            </a:r>
            <a:r>
              <a:rPr lang="en-US" altLang="zh-CN" sz="2400" b="1" spc="300" dirty="0" err="1">
                <a:latin typeface="微软雅黑" panose="020B0503020204020204" pitchFamily="34" charset="-122"/>
                <a:ea typeface="微软雅黑" panose="020B0503020204020204" pitchFamily="34" charset="-122"/>
                <a:cs typeface="微软雅黑" panose="020B0503020204020204" pitchFamily="34" charset="-122"/>
              </a:rPr>
              <a:t>DistSQL</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 构建动态化分布式数据库</a:t>
            </a:r>
          </a:p>
        </p:txBody>
      </p:sp>
      <p:sp>
        <p:nvSpPr>
          <p:cNvPr id="5" name="文本框 4">
            <a:extLst>
              <a:ext uri="{FF2B5EF4-FFF2-40B4-BE49-F238E27FC236}">
                <a16:creationId xmlns:a16="http://schemas.microsoft.com/office/drawing/2014/main" id="{462924C6-3117-1E8A-8F3E-EB6BE5471732}"/>
              </a:ext>
            </a:extLst>
          </p:cNvPr>
          <p:cNvSpPr txBox="1"/>
          <p:nvPr/>
        </p:nvSpPr>
        <p:spPr>
          <a:xfrm>
            <a:off x="1545055" y="1669730"/>
            <a:ext cx="9890568" cy="400110"/>
          </a:xfrm>
          <a:prstGeom prst="rect">
            <a:avLst/>
          </a:prstGeom>
          <a:noFill/>
        </p:spPr>
        <p:txBody>
          <a:bodyPr wrap="square">
            <a:spAutoFit/>
          </a:bodyPr>
          <a:lstStyle/>
          <a:p>
            <a:r>
              <a:rPr kumimoji="1" lang="zh-CN" altLang="en-US" sz="2000" spc="130" dirty="0">
                <a:latin typeface="微软雅黑" panose="020B0503020204020204" pitchFamily="34" charset="-122"/>
                <a:ea typeface="微软雅黑" panose="020B0503020204020204" pitchFamily="34" charset="-122"/>
              </a:rPr>
              <a:t>执行</a:t>
            </a:r>
            <a:r>
              <a:rPr kumimoji="1" lang="en-US" altLang="zh-CN" sz="2000" spc="130" dirty="0">
                <a:latin typeface="微软雅黑" panose="020B0503020204020204" pitchFamily="34" charset="-122"/>
                <a:ea typeface="微软雅黑" panose="020B0503020204020204" pitchFamily="34" charset="-122"/>
              </a:rPr>
              <a:t> RQL </a:t>
            </a:r>
            <a:r>
              <a:rPr kumimoji="1" lang="zh-CN" altLang="en-US" sz="2000" spc="130" dirty="0">
                <a:latin typeface="微软雅黑" panose="020B0503020204020204" pitchFamily="34" charset="-122"/>
                <a:ea typeface="微软雅黑" panose="020B0503020204020204" pitchFamily="34" charset="-122"/>
              </a:rPr>
              <a:t>查询分片规则</a:t>
            </a:r>
            <a:r>
              <a:rPr kumimoji="1" lang="en-US" altLang="zh-CN" sz="2000" spc="130" dirty="0">
                <a:latin typeface="微软雅黑" panose="020B0503020204020204" pitchFamily="34" charset="-122"/>
                <a:ea typeface="微软雅黑" panose="020B0503020204020204" pitchFamily="34" charset="-122"/>
              </a:rPr>
              <a:t>: </a:t>
            </a:r>
            <a:r>
              <a:rPr kumimoji="1" lang="en-US" altLang="zh-CN" sz="1400" spc="130" dirty="0">
                <a:latin typeface="微软雅黑" panose="020B0503020204020204" pitchFamily="34" charset="-122"/>
                <a:ea typeface="微软雅黑" panose="020B0503020204020204" pitchFamily="34" charset="-122"/>
              </a:rPr>
              <a:t>SHOW SHARDING TABLE RULES;</a:t>
            </a:r>
          </a:p>
        </p:txBody>
      </p:sp>
      <p:pic>
        <p:nvPicPr>
          <p:cNvPr id="3" name="图片 2">
            <a:extLst>
              <a:ext uri="{FF2B5EF4-FFF2-40B4-BE49-F238E27FC236}">
                <a16:creationId xmlns:a16="http://schemas.microsoft.com/office/drawing/2014/main" id="{591224FA-9894-D02C-5BD1-74068BD5D357}"/>
              </a:ext>
            </a:extLst>
          </p:cNvPr>
          <p:cNvPicPr>
            <a:picLocks noChangeAspect="1"/>
          </p:cNvPicPr>
          <p:nvPr/>
        </p:nvPicPr>
        <p:blipFill>
          <a:blip r:embed="rId4"/>
          <a:stretch>
            <a:fillRect/>
          </a:stretch>
        </p:blipFill>
        <p:spPr>
          <a:xfrm>
            <a:off x="1014611" y="2282051"/>
            <a:ext cx="10800000" cy="331725"/>
          </a:xfrm>
          <a:prstGeom prst="rect">
            <a:avLst/>
          </a:prstGeom>
        </p:spPr>
      </p:pic>
      <p:sp>
        <p:nvSpPr>
          <p:cNvPr id="4" name="文本框 3">
            <a:extLst>
              <a:ext uri="{FF2B5EF4-FFF2-40B4-BE49-F238E27FC236}">
                <a16:creationId xmlns:a16="http://schemas.microsoft.com/office/drawing/2014/main" id="{56D92AFE-874F-AA3C-AD61-607D86939CCA}"/>
              </a:ext>
            </a:extLst>
          </p:cNvPr>
          <p:cNvSpPr txBox="1"/>
          <p:nvPr/>
        </p:nvSpPr>
        <p:spPr>
          <a:xfrm>
            <a:off x="1545055" y="3044355"/>
            <a:ext cx="12539659" cy="400110"/>
          </a:xfrm>
          <a:prstGeom prst="rect">
            <a:avLst/>
          </a:prstGeom>
          <a:noFill/>
        </p:spPr>
        <p:txBody>
          <a:bodyPr wrap="square">
            <a:spAutoFit/>
          </a:bodyPr>
          <a:lstStyle/>
          <a:p>
            <a:r>
              <a:rPr kumimoji="1" lang="zh-CN" altLang="en-US" sz="2000" spc="130" dirty="0">
                <a:latin typeface="微软雅黑" panose="020B0503020204020204" pitchFamily="34" charset="-122"/>
                <a:ea typeface="微软雅黑" panose="020B0503020204020204" pitchFamily="34" charset="-122"/>
              </a:rPr>
              <a:t>创建 </a:t>
            </a:r>
            <a:r>
              <a:rPr kumimoji="1" lang="en-US" altLang="zh-CN" sz="2000" spc="130" dirty="0" err="1">
                <a:latin typeface="微软雅黑" panose="020B0503020204020204" pitchFamily="34" charset="-122"/>
                <a:ea typeface="微软雅黑" panose="020B0503020204020204" pitchFamily="34" charset="-122"/>
              </a:rPr>
              <a:t>t_order</a:t>
            </a:r>
            <a:r>
              <a:rPr kumimoji="1" lang="en-US" altLang="zh-CN" sz="2000" spc="130" dirty="0">
                <a:latin typeface="微软雅黑" panose="020B0503020204020204" pitchFamily="34" charset="-122"/>
                <a:ea typeface="微软雅黑" panose="020B0503020204020204" pitchFamily="34" charset="-122"/>
              </a:rPr>
              <a:t> </a:t>
            </a:r>
            <a:r>
              <a:rPr kumimoji="1" lang="zh-CN" altLang="en-US" sz="2000" spc="130" dirty="0">
                <a:latin typeface="微软雅黑" panose="020B0503020204020204" pitchFamily="34" charset="-122"/>
                <a:ea typeface="微软雅黑" panose="020B0503020204020204" pitchFamily="34" charset="-122"/>
              </a:rPr>
              <a:t>表，执行标准</a:t>
            </a:r>
            <a:r>
              <a:rPr kumimoji="1" lang="en-US" altLang="zh-CN" sz="2000" spc="130" dirty="0">
                <a:latin typeface="微软雅黑" panose="020B0503020204020204" pitchFamily="34" charset="-122"/>
                <a:ea typeface="微软雅黑" panose="020B0503020204020204" pitchFamily="34" charset="-122"/>
              </a:rPr>
              <a:t> SQL </a:t>
            </a:r>
            <a:r>
              <a:rPr kumimoji="1" lang="zh-CN" altLang="en-US" sz="2000" spc="130" dirty="0">
                <a:latin typeface="微软雅黑" panose="020B0503020204020204" pitchFamily="34" charset="-122"/>
                <a:ea typeface="微软雅黑" panose="020B0503020204020204" pitchFamily="34" charset="-122"/>
              </a:rPr>
              <a:t>查询表 </a:t>
            </a:r>
            <a:r>
              <a:rPr kumimoji="1" lang="en-US" altLang="zh-CN" sz="2000" spc="130" dirty="0">
                <a:latin typeface="微软雅黑" panose="020B0503020204020204" pitchFamily="34" charset="-122"/>
                <a:ea typeface="微软雅黑" panose="020B0503020204020204" pitchFamily="34" charset="-122"/>
              </a:rPr>
              <a:t>list</a:t>
            </a:r>
          </a:p>
        </p:txBody>
      </p:sp>
      <p:pic>
        <p:nvPicPr>
          <p:cNvPr id="6" name="图片 5">
            <a:extLst>
              <a:ext uri="{FF2B5EF4-FFF2-40B4-BE49-F238E27FC236}">
                <a16:creationId xmlns:a16="http://schemas.microsoft.com/office/drawing/2014/main" id="{3F1B164E-DEC6-24B8-9355-C7AD8EDF764E}"/>
              </a:ext>
            </a:extLst>
          </p:cNvPr>
          <p:cNvPicPr>
            <a:picLocks noChangeAspect="1"/>
          </p:cNvPicPr>
          <p:nvPr/>
        </p:nvPicPr>
        <p:blipFill>
          <a:blip r:embed="rId5"/>
          <a:stretch>
            <a:fillRect/>
          </a:stretch>
        </p:blipFill>
        <p:spPr>
          <a:xfrm>
            <a:off x="6762861" y="3713317"/>
            <a:ext cx="3884084" cy="2384289"/>
          </a:xfrm>
          <a:prstGeom prst="rect">
            <a:avLst/>
          </a:prstGeom>
        </p:spPr>
      </p:pic>
      <p:pic>
        <p:nvPicPr>
          <p:cNvPr id="7" name="图片 6">
            <a:extLst>
              <a:ext uri="{FF2B5EF4-FFF2-40B4-BE49-F238E27FC236}">
                <a16:creationId xmlns:a16="http://schemas.microsoft.com/office/drawing/2014/main" id="{F3E1DB6F-58E4-20FD-48E1-86AC0840A039}"/>
              </a:ext>
            </a:extLst>
          </p:cNvPr>
          <p:cNvPicPr>
            <a:picLocks noChangeAspect="1"/>
          </p:cNvPicPr>
          <p:nvPr/>
        </p:nvPicPr>
        <p:blipFill>
          <a:blip r:embed="rId6"/>
          <a:stretch>
            <a:fillRect/>
          </a:stretch>
        </p:blipFill>
        <p:spPr>
          <a:xfrm>
            <a:off x="1449519" y="3724006"/>
            <a:ext cx="4851400" cy="1816100"/>
          </a:xfrm>
          <a:prstGeom prst="rect">
            <a:avLst/>
          </a:prstGeom>
        </p:spPr>
      </p:pic>
    </p:spTree>
    <p:extLst>
      <p:ext uri="{BB962C8B-B14F-4D97-AF65-F5344CB8AC3E}">
        <p14:creationId xmlns:p14="http://schemas.microsoft.com/office/powerpoint/2010/main" val="125281566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par>
                                <p:cTn id="16" presetID="18" presetClass="entr" presetSubtype="1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1014611" y="408485"/>
            <a:ext cx="8457770" cy="461665"/>
          </a:xfrm>
          <a:prstGeom prst="rect">
            <a:avLst/>
          </a:prstGeom>
          <a:noFill/>
        </p:spPr>
        <p:txBody>
          <a:bodyPr wrap="square" rtlCol="0">
            <a:spAutoFit/>
          </a:bodyPr>
          <a:lstStyle/>
          <a:p>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使用 </a:t>
            </a:r>
            <a:r>
              <a:rPr lang="en-US" altLang="zh-CN" sz="2400" b="1" spc="300" dirty="0" err="1">
                <a:latin typeface="微软雅黑" panose="020B0503020204020204" pitchFamily="34" charset="-122"/>
                <a:ea typeface="微软雅黑" panose="020B0503020204020204" pitchFamily="34" charset="-122"/>
                <a:cs typeface="微软雅黑" panose="020B0503020204020204" pitchFamily="34" charset="-122"/>
              </a:rPr>
              <a:t>DistSQL</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 构建动态化分布式数据库</a:t>
            </a:r>
          </a:p>
        </p:txBody>
      </p:sp>
      <p:sp>
        <p:nvSpPr>
          <p:cNvPr id="5" name="文本框 4">
            <a:extLst>
              <a:ext uri="{FF2B5EF4-FFF2-40B4-BE49-F238E27FC236}">
                <a16:creationId xmlns:a16="http://schemas.microsoft.com/office/drawing/2014/main" id="{462924C6-3117-1E8A-8F3E-EB6BE5471732}"/>
              </a:ext>
            </a:extLst>
          </p:cNvPr>
          <p:cNvSpPr txBox="1"/>
          <p:nvPr/>
        </p:nvSpPr>
        <p:spPr>
          <a:xfrm>
            <a:off x="1014611" y="1136752"/>
            <a:ext cx="9890568" cy="646331"/>
          </a:xfrm>
          <a:prstGeom prst="rect">
            <a:avLst/>
          </a:prstGeom>
          <a:noFill/>
        </p:spPr>
        <p:txBody>
          <a:bodyPr wrap="square">
            <a:spAutoFit/>
          </a:bodyPr>
          <a:lstStyle/>
          <a:p>
            <a:r>
              <a:rPr kumimoji="1" lang="zh-CN" altLang="en-US" spc="130" dirty="0">
                <a:latin typeface="微软雅黑" panose="020B0503020204020204" pitchFamily="34" charset="-122"/>
                <a:ea typeface="微软雅黑" panose="020B0503020204020204" pitchFamily="34" charset="-122"/>
              </a:rPr>
              <a:t>使用客户端连接到底层数据库服务，切换到物理库中可以看到 </a:t>
            </a:r>
            <a:r>
              <a:rPr kumimoji="1" lang="en-US" altLang="zh-CN" spc="130" dirty="0" err="1">
                <a:latin typeface="微软雅黑" panose="020B0503020204020204" pitchFamily="34" charset="-122"/>
                <a:ea typeface="微软雅黑" panose="020B0503020204020204" pitchFamily="34" charset="-122"/>
              </a:rPr>
              <a:t>ShardingSphere</a:t>
            </a:r>
            <a:r>
              <a:rPr kumimoji="1" lang="en-US" altLang="zh-CN" spc="130" dirty="0">
                <a:latin typeface="微软雅黑" panose="020B0503020204020204" pitchFamily="34" charset="-122"/>
                <a:ea typeface="微软雅黑" panose="020B0503020204020204" pitchFamily="34" charset="-122"/>
              </a:rPr>
              <a:t> </a:t>
            </a:r>
            <a:r>
              <a:rPr kumimoji="1" lang="zh-CN" altLang="en-US" spc="130" dirty="0">
                <a:latin typeface="微软雅黑" panose="020B0503020204020204" pitchFamily="34" charset="-122"/>
                <a:ea typeface="微软雅黑" panose="020B0503020204020204" pitchFamily="34" charset="-122"/>
              </a:rPr>
              <a:t>根据我们配置的 </a:t>
            </a:r>
            <a:r>
              <a:rPr kumimoji="1" lang="en-US" altLang="zh-CN" spc="130" dirty="0">
                <a:latin typeface="微软雅黑" panose="020B0503020204020204" pitchFamily="34" charset="-122"/>
                <a:ea typeface="微软雅黑" panose="020B0503020204020204" pitchFamily="34" charset="-122"/>
              </a:rPr>
              <a:t>Rule</a:t>
            </a:r>
            <a:r>
              <a:rPr kumimoji="1" lang="zh-CN" altLang="en-US" spc="130" dirty="0">
                <a:latin typeface="微软雅黑" panose="020B0503020204020204" pitchFamily="34" charset="-122"/>
                <a:ea typeface="微软雅黑" panose="020B0503020204020204" pitchFamily="34" charset="-122"/>
              </a:rPr>
              <a:t> 自动创建好了分片表</a:t>
            </a:r>
            <a:endParaRPr kumimoji="1" lang="en-US" altLang="zh-CN" spc="130" dirty="0">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B15CB77C-0578-0B96-79DB-5EC2F03186DE}"/>
              </a:ext>
            </a:extLst>
          </p:cNvPr>
          <p:cNvPicPr>
            <a:picLocks noChangeAspect="1"/>
          </p:cNvPicPr>
          <p:nvPr/>
        </p:nvPicPr>
        <p:blipFill>
          <a:blip r:embed="rId4"/>
          <a:stretch>
            <a:fillRect/>
          </a:stretch>
        </p:blipFill>
        <p:spPr>
          <a:xfrm>
            <a:off x="2359868" y="1876474"/>
            <a:ext cx="5814452" cy="4313948"/>
          </a:xfrm>
          <a:prstGeom prst="rect">
            <a:avLst/>
          </a:prstGeom>
        </p:spPr>
      </p:pic>
    </p:spTree>
    <p:extLst>
      <p:ext uri="{BB962C8B-B14F-4D97-AF65-F5344CB8AC3E}">
        <p14:creationId xmlns:p14="http://schemas.microsoft.com/office/powerpoint/2010/main" val="254524820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背景图案&#10;&#10;描述已自动生成"/>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1" y="0"/>
            <a:ext cx="12187938" cy="6858000"/>
          </a:xfrm>
          <a:prstGeom prst="rect">
            <a:avLst/>
          </a:prstGeom>
        </p:spPr>
      </p:pic>
      <p:sp>
        <p:nvSpPr>
          <p:cNvPr id="4"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grpSp>
        <p:nvGrpSpPr>
          <p:cNvPr id="8" name="组合 7"/>
          <p:cNvGrpSpPr/>
          <p:nvPr/>
        </p:nvGrpSpPr>
        <p:grpSpPr>
          <a:xfrm>
            <a:off x="561860" y="2263202"/>
            <a:ext cx="11005851" cy="2310765"/>
            <a:chOff x="4733" y="2932"/>
            <a:chExt cx="9562" cy="3639"/>
          </a:xfrm>
        </p:grpSpPr>
        <p:sp>
          <p:nvSpPr>
            <p:cNvPr id="6"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2"/>
              </p:custDataLst>
            </p:nvPr>
          </p:nvSpPr>
          <p:spPr>
            <a:xfrm>
              <a:off x="8643" y="5844"/>
              <a:ext cx="1745" cy="727"/>
            </a:xfrm>
            <a:prstGeom prst="rect">
              <a:avLst/>
            </a:prstGeom>
            <a:noFill/>
          </p:spPr>
          <p:txBody>
            <a:bodyPr wrap="none" rtlCol="0">
              <a:spAutoFit/>
            </a:bodyPr>
            <a:lstStyle/>
            <a:p>
              <a:pPr algn="ctr"/>
              <a:r>
                <a:rPr lang="zh-CN" altLang="en-US" sz="2400" dirty="0">
                  <a:latin typeface="微软雅黑" panose="020B0503020204020204" pitchFamily="34" charset="-122"/>
                  <a:ea typeface="微软雅黑" panose="020B0503020204020204" pitchFamily="34" charset="-122"/>
                  <a:cs typeface="+mn-lt"/>
                </a:rPr>
                <a:t>陈家豪</a:t>
              </a:r>
            </a:p>
          </p:txBody>
        </p:sp>
        <p:sp>
          <p:nvSpPr>
            <p:cNvPr id="7"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3"/>
              </p:custDataLst>
            </p:nvPr>
          </p:nvSpPr>
          <p:spPr>
            <a:xfrm>
              <a:off x="4733" y="2932"/>
              <a:ext cx="9562" cy="2569"/>
            </a:xfrm>
            <a:prstGeom prst="rect">
              <a:avLst/>
            </a:prstGeom>
            <a:noFill/>
          </p:spPr>
          <p:txBody>
            <a:bodyPr wrap="square" rtlCol="0">
              <a:spAutoFit/>
            </a:bodyPr>
            <a:lstStyle/>
            <a:p>
              <a:pPr algn="ctr"/>
              <a:r>
                <a:rPr lang="en-US" altLang="zh-CN" sz="5000" b="1" dirty="0" err="1">
                  <a:solidFill>
                    <a:srgbClr val="141952"/>
                  </a:solidFill>
                  <a:latin typeface="微软雅黑" panose="020B0503020204020204" pitchFamily="34" charset="-122"/>
                  <a:ea typeface="微软雅黑" panose="020B0503020204020204" pitchFamily="34" charset="-122"/>
                  <a:cs typeface="+mn-lt"/>
                </a:rPr>
                <a:t>DistSQL</a:t>
              </a:r>
              <a:r>
                <a:rPr lang="en-US" altLang="zh-CN" sz="5000" b="1" dirty="0">
                  <a:solidFill>
                    <a:srgbClr val="141952"/>
                  </a:solidFill>
                  <a:latin typeface="微软雅黑" panose="020B0503020204020204" pitchFamily="34" charset="-122"/>
                  <a:ea typeface="微软雅黑" panose="020B0503020204020204" pitchFamily="34" charset="-122"/>
                  <a:cs typeface="+mn-lt"/>
                </a:rPr>
                <a:t>—</a:t>
              </a:r>
              <a:r>
                <a:rPr lang="zh-CN" altLang="en-US" sz="5000" b="1" dirty="0">
                  <a:solidFill>
                    <a:srgbClr val="141952"/>
                  </a:solidFill>
                  <a:latin typeface="微软雅黑" panose="020B0503020204020204" pitchFamily="34" charset="-122"/>
                  <a:ea typeface="微软雅黑" panose="020B0503020204020204" pitchFamily="34" charset="-122"/>
                  <a:cs typeface="+mn-lt"/>
                </a:rPr>
                <a:t>像使用数据库一样使用 </a:t>
              </a:r>
              <a:r>
                <a:rPr lang="en-US" altLang="zh-CN" sz="5000" b="1" dirty="0" err="1">
                  <a:solidFill>
                    <a:srgbClr val="141952"/>
                  </a:solidFill>
                  <a:latin typeface="微软雅黑" panose="020B0503020204020204" pitchFamily="34" charset="-122"/>
                  <a:ea typeface="微软雅黑" panose="020B0503020204020204" pitchFamily="34" charset="-122"/>
                  <a:cs typeface="+mn-lt"/>
                </a:rPr>
                <a:t>ShardingSphere</a:t>
              </a:r>
              <a:endParaRPr lang="en-US" altLang="zh-CN" sz="5000" b="1" dirty="0">
                <a:solidFill>
                  <a:srgbClr val="141952"/>
                </a:solidFill>
                <a:latin typeface="微软雅黑" panose="020B0503020204020204" pitchFamily="34" charset="-122"/>
                <a:ea typeface="微软雅黑" panose="020B0503020204020204" pitchFamily="34" charset="-122"/>
                <a:cs typeface="+mn-lt"/>
              </a:endParaRPr>
            </a:p>
          </p:txBody>
        </p:sp>
      </p:grpSp>
      <p:sp>
        <p:nvSpPr>
          <p:cNvPr id="12" name="流程图: 联系 11"/>
          <p:cNvSpPr/>
          <p:nvPr/>
        </p:nvSpPr>
        <p:spPr>
          <a:xfrm>
            <a:off x="4872355" y="4335667"/>
            <a:ext cx="464820" cy="18000"/>
          </a:xfrm>
          <a:prstGeom prst="flowChartConnector">
            <a:avLst/>
          </a:prstGeom>
          <a:solidFill>
            <a:srgbClr val="141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联系 13"/>
          <p:cNvSpPr/>
          <p:nvPr>
            <p:custDataLst>
              <p:tags r:id="rId1"/>
            </p:custDataLst>
          </p:nvPr>
        </p:nvSpPr>
        <p:spPr>
          <a:xfrm>
            <a:off x="6814214" y="4329315"/>
            <a:ext cx="464820" cy="18000"/>
          </a:xfrm>
          <a:prstGeom prst="flowChartConnector">
            <a:avLst/>
          </a:prstGeom>
          <a:solidFill>
            <a:srgbClr val="141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descr="形状&#10;&#10;中度可信度描述已自动生成"/>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0619" y="258955"/>
            <a:ext cx="3239982" cy="6554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1014611" y="408485"/>
            <a:ext cx="8457770" cy="461665"/>
          </a:xfrm>
          <a:prstGeom prst="rect">
            <a:avLst/>
          </a:prstGeom>
          <a:noFill/>
        </p:spPr>
        <p:txBody>
          <a:bodyPr wrap="square" rtlCol="0">
            <a:spAutoFit/>
          </a:bodyPr>
          <a:lstStyle/>
          <a:p>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使用 </a:t>
            </a:r>
            <a:r>
              <a:rPr lang="en-US" altLang="zh-CN" sz="2400" b="1" spc="300" dirty="0" err="1">
                <a:latin typeface="微软雅黑" panose="020B0503020204020204" pitchFamily="34" charset="-122"/>
                <a:ea typeface="微软雅黑" panose="020B0503020204020204" pitchFamily="34" charset="-122"/>
                <a:cs typeface="微软雅黑" panose="020B0503020204020204" pitchFamily="34" charset="-122"/>
              </a:rPr>
              <a:t>DistSQL</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 构建动态化分布式数据库</a:t>
            </a:r>
          </a:p>
        </p:txBody>
      </p:sp>
      <p:sp>
        <p:nvSpPr>
          <p:cNvPr id="5" name="文本框 4">
            <a:extLst>
              <a:ext uri="{FF2B5EF4-FFF2-40B4-BE49-F238E27FC236}">
                <a16:creationId xmlns:a16="http://schemas.microsoft.com/office/drawing/2014/main" id="{462924C6-3117-1E8A-8F3E-EB6BE5471732}"/>
              </a:ext>
            </a:extLst>
          </p:cNvPr>
          <p:cNvSpPr txBox="1"/>
          <p:nvPr/>
        </p:nvSpPr>
        <p:spPr>
          <a:xfrm>
            <a:off x="2297506" y="1228820"/>
            <a:ext cx="9890568" cy="400110"/>
          </a:xfrm>
          <a:prstGeom prst="rect">
            <a:avLst/>
          </a:prstGeom>
          <a:noFill/>
        </p:spPr>
        <p:txBody>
          <a:bodyPr wrap="square">
            <a:spAutoFit/>
          </a:bodyPr>
          <a:lstStyle/>
          <a:p>
            <a:r>
              <a:rPr kumimoji="1" lang="zh-CN" altLang="en-US" sz="2000" spc="130" dirty="0">
                <a:latin typeface="微软雅黑" panose="020B0503020204020204" pitchFamily="34" charset="-122"/>
                <a:ea typeface="微软雅黑" panose="020B0503020204020204" pitchFamily="34" charset="-122"/>
              </a:rPr>
              <a:t>切换回 </a:t>
            </a:r>
            <a:r>
              <a:rPr kumimoji="1" lang="en-US" altLang="zh-CN" sz="2000" spc="130" dirty="0" err="1">
                <a:latin typeface="微软雅黑" panose="020B0503020204020204" pitchFamily="34" charset="-122"/>
                <a:ea typeface="微软雅黑" panose="020B0503020204020204" pitchFamily="34" charset="-122"/>
              </a:rPr>
              <a:t>ShardingSphere</a:t>
            </a:r>
            <a:r>
              <a:rPr kumimoji="1" lang="en-US" altLang="zh-CN" sz="2000" spc="130" dirty="0">
                <a:latin typeface="微软雅黑" panose="020B0503020204020204" pitchFamily="34" charset="-122"/>
                <a:ea typeface="微软雅黑" panose="020B0503020204020204" pitchFamily="34" charset="-122"/>
              </a:rPr>
              <a:t>-Proxy </a:t>
            </a:r>
            <a:r>
              <a:rPr kumimoji="1" lang="zh-CN" altLang="en-US" sz="2000" spc="130" dirty="0">
                <a:latin typeface="微软雅黑" panose="020B0503020204020204" pitchFamily="34" charset="-122"/>
                <a:ea typeface="微软雅黑" panose="020B0503020204020204" pitchFamily="34" charset="-122"/>
              </a:rPr>
              <a:t>端，执行标准 </a:t>
            </a:r>
            <a:r>
              <a:rPr kumimoji="1" lang="en-US" altLang="zh-CN" sz="2000" spc="130" dirty="0">
                <a:latin typeface="微软雅黑" panose="020B0503020204020204" pitchFamily="34" charset="-122"/>
                <a:ea typeface="微软雅黑" panose="020B0503020204020204" pitchFamily="34" charset="-122"/>
              </a:rPr>
              <a:t>SQL</a:t>
            </a:r>
            <a:r>
              <a:rPr kumimoji="1" lang="zh-CN" altLang="en-US" sz="2000" spc="130" dirty="0">
                <a:latin typeface="微软雅黑" panose="020B0503020204020204" pitchFamily="34" charset="-122"/>
                <a:ea typeface="微软雅黑" panose="020B0503020204020204" pitchFamily="34" charset="-122"/>
              </a:rPr>
              <a:t> 插入数据</a:t>
            </a:r>
            <a:endParaRPr kumimoji="1" lang="en-US" altLang="zh-CN" sz="2000" spc="130" dirty="0">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E7CD64B2-8E40-22FB-BBA4-4BA4549AE585}"/>
              </a:ext>
            </a:extLst>
          </p:cNvPr>
          <p:cNvPicPr>
            <a:picLocks noChangeAspect="1"/>
          </p:cNvPicPr>
          <p:nvPr/>
        </p:nvPicPr>
        <p:blipFill>
          <a:blip r:embed="rId4"/>
          <a:stretch>
            <a:fillRect/>
          </a:stretch>
        </p:blipFill>
        <p:spPr>
          <a:xfrm>
            <a:off x="2393020" y="1752921"/>
            <a:ext cx="6337300" cy="1778000"/>
          </a:xfrm>
          <a:prstGeom prst="rect">
            <a:avLst/>
          </a:prstGeom>
        </p:spPr>
      </p:pic>
      <p:sp>
        <p:nvSpPr>
          <p:cNvPr id="4" name="文本框 3">
            <a:extLst>
              <a:ext uri="{FF2B5EF4-FFF2-40B4-BE49-F238E27FC236}">
                <a16:creationId xmlns:a16="http://schemas.microsoft.com/office/drawing/2014/main" id="{5EF1EC3B-6380-FC8E-5869-149EEE2113E9}"/>
              </a:ext>
            </a:extLst>
          </p:cNvPr>
          <p:cNvSpPr txBox="1"/>
          <p:nvPr/>
        </p:nvSpPr>
        <p:spPr>
          <a:xfrm>
            <a:off x="2297506" y="3682321"/>
            <a:ext cx="9890568" cy="400110"/>
          </a:xfrm>
          <a:prstGeom prst="rect">
            <a:avLst/>
          </a:prstGeom>
          <a:noFill/>
        </p:spPr>
        <p:txBody>
          <a:bodyPr wrap="square">
            <a:spAutoFit/>
          </a:bodyPr>
          <a:lstStyle/>
          <a:p>
            <a:r>
              <a:rPr kumimoji="1" lang="zh-CN" altLang="en-US" sz="2000" spc="130" dirty="0">
                <a:latin typeface="微软雅黑" panose="020B0503020204020204" pitchFamily="34" charset="-122"/>
                <a:ea typeface="微软雅黑" panose="020B0503020204020204" pitchFamily="34" charset="-122"/>
              </a:rPr>
              <a:t>查询 </a:t>
            </a:r>
            <a:r>
              <a:rPr kumimoji="1" lang="en-US" altLang="zh-CN" sz="2000" spc="130" dirty="0" err="1">
                <a:latin typeface="微软雅黑" panose="020B0503020204020204" pitchFamily="34" charset="-122"/>
                <a:ea typeface="微软雅黑" panose="020B0503020204020204" pitchFamily="34" charset="-122"/>
              </a:rPr>
              <a:t>t_order</a:t>
            </a:r>
            <a:r>
              <a:rPr kumimoji="1" lang="en-US" altLang="zh-CN" sz="2000" spc="130" dirty="0">
                <a:latin typeface="微软雅黑" panose="020B0503020204020204" pitchFamily="34" charset="-122"/>
                <a:ea typeface="微软雅黑" panose="020B0503020204020204" pitchFamily="34" charset="-122"/>
              </a:rPr>
              <a:t> </a:t>
            </a:r>
            <a:r>
              <a:rPr kumimoji="1" lang="zh-CN" altLang="en-US" sz="2000" spc="130" dirty="0">
                <a:latin typeface="微软雅黑" panose="020B0503020204020204" pitchFamily="34" charset="-122"/>
                <a:ea typeface="微软雅黑" panose="020B0503020204020204" pitchFamily="34" charset="-122"/>
              </a:rPr>
              <a:t>的表数据，验证数据写入以及查询的结果集归并</a:t>
            </a:r>
            <a:endParaRPr kumimoji="1" lang="en-US" altLang="zh-CN" sz="2000" spc="130"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19B07B87-C98E-FDF6-75C0-ADAFD4D14FBE}"/>
              </a:ext>
            </a:extLst>
          </p:cNvPr>
          <p:cNvPicPr>
            <a:picLocks noChangeAspect="1"/>
          </p:cNvPicPr>
          <p:nvPr/>
        </p:nvPicPr>
        <p:blipFill>
          <a:blip r:embed="rId5"/>
          <a:stretch>
            <a:fillRect/>
          </a:stretch>
        </p:blipFill>
        <p:spPr>
          <a:xfrm>
            <a:off x="2393020" y="4233831"/>
            <a:ext cx="4241800" cy="2044700"/>
          </a:xfrm>
          <a:prstGeom prst="rect">
            <a:avLst/>
          </a:prstGeom>
        </p:spPr>
      </p:pic>
    </p:spTree>
    <p:extLst>
      <p:ext uri="{BB962C8B-B14F-4D97-AF65-F5344CB8AC3E}">
        <p14:creationId xmlns:p14="http://schemas.microsoft.com/office/powerpoint/2010/main" val="396810412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1014611" y="408485"/>
            <a:ext cx="8457770" cy="461665"/>
          </a:xfrm>
          <a:prstGeom prst="rect">
            <a:avLst/>
          </a:prstGeom>
          <a:noFill/>
        </p:spPr>
        <p:txBody>
          <a:bodyPr wrap="square" rtlCol="0">
            <a:spAutoFit/>
          </a:bodyPr>
          <a:lstStyle/>
          <a:p>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使用 </a:t>
            </a:r>
            <a:r>
              <a:rPr lang="en-US" altLang="zh-CN" sz="2400" b="1" spc="300" dirty="0" err="1">
                <a:latin typeface="微软雅黑" panose="020B0503020204020204" pitchFamily="34" charset="-122"/>
                <a:ea typeface="微软雅黑" panose="020B0503020204020204" pitchFamily="34" charset="-122"/>
                <a:cs typeface="微软雅黑" panose="020B0503020204020204" pitchFamily="34" charset="-122"/>
              </a:rPr>
              <a:t>DistSQL</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 构建动态化分布式数据库</a:t>
            </a:r>
          </a:p>
        </p:txBody>
      </p:sp>
      <p:sp>
        <p:nvSpPr>
          <p:cNvPr id="5" name="文本框 4">
            <a:extLst>
              <a:ext uri="{FF2B5EF4-FFF2-40B4-BE49-F238E27FC236}">
                <a16:creationId xmlns:a16="http://schemas.microsoft.com/office/drawing/2014/main" id="{462924C6-3117-1E8A-8F3E-EB6BE5471732}"/>
              </a:ext>
            </a:extLst>
          </p:cNvPr>
          <p:cNvSpPr txBox="1"/>
          <p:nvPr/>
        </p:nvSpPr>
        <p:spPr>
          <a:xfrm>
            <a:off x="1901719" y="1981177"/>
            <a:ext cx="9890568" cy="400110"/>
          </a:xfrm>
          <a:prstGeom prst="rect">
            <a:avLst/>
          </a:prstGeom>
          <a:noFill/>
        </p:spPr>
        <p:txBody>
          <a:bodyPr wrap="square">
            <a:spAutoFit/>
          </a:bodyPr>
          <a:lstStyle/>
          <a:p>
            <a:r>
              <a:rPr kumimoji="1" lang="zh-CN" altLang="en-US" sz="2000" spc="130" dirty="0">
                <a:latin typeface="微软雅黑" panose="020B0503020204020204" pitchFamily="34" charset="-122"/>
                <a:ea typeface="微软雅黑" panose="020B0503020204020204" pitchFamily="34" charset="-122"/>
              </a:rPr>
              <a:t>通过 </a:t>
            </a:r>
            <a:r>
              <a:rPr kumimoji="1" lang="en-US" altLang="zh-CN" sz="2000" spc="130" dirty="0">
                <a:latin typeface="微软雅黑" panose="020B0503020204020204" pitchFamily="34" charset="-122"/>
                <a:ea typeface="微软雅黑" panose="020B0503020204020204" pitchFamily="34" charset="-122"/>
              </a:rPr>
              <a:t>RUL</a:t>
            </a:r>
            <a:r>
              <a:rPr kumimoji="1" lang="zh-CN" altLang="en-US" sz="2000" spc="130" dirty="0">
                <a:latin typeface="微软雅黑" panose="020B0503020204020204" pitchFamily="34" charset="-122"/>
                <a:ea typeface="微软雅黑" panose="020B0503020204020204" pitchFamily="34" charset="-122"/>
              </a:rPr>
              <a:t> 查看 </a:t>
            </a:r>
            <a:r>
              <a:rPr kumimoji="1" lang="en-US" altLang="zh-CN" sz="2000" spc="130" dirty="0">
                <a:latin typeface="微软雅黑" panose="020B0503020204020204" pitchFamily="34" charset="-122"/>
                <a:ea typeface="微软雅黑" panose="020B0503020204020204" pitchFamily="34" charset="-122"/>
              </a:rPr>
              <a:t>SQL </a:t>
            </a:r>
            <a:r>
              <a:rPr kumimoji="1" lang="zh-CN" altLang="en-US" sz="2000" spc="130" dirty="0">
                <a:latin typeface="微软雅黑" panose="020B0503020204020204" pitchFamily="34" charset="-122"/>
                <a:ea typeface="微软雅黑" panose="020B0503020204020204" pitchFamily="34" charset="-122"/>
              </a:rPr>
              <a:t>路由情况</a:t>
            </a:r>
            <a:endParaRPr kumimoji="1" lang="en-US" altLang="zh-CN" sz="2000" spc="130" dirty="0">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F54B43C3-FB51-D782-150C-27290BB9CFB2}"/>
              </a:ext>
            </a:extLst>
          </p:cNvPr>
          <p:cNvPicPr>
            <a:picLocks noChangeAspect="1"/>
          </p:cNvPicPr>
          <p:nvPr/>
        </p:nvPicPr>
        <p:blipFill>
          <a:blip r:embed="rId4"/>
          <a:stretch>
            <a:fillRect/>
          </a:stretch>
        </p:blipFill>
        <p:spPr>
          <a:xfrm>
            <a:off x="1986578" y="2462992"/>
            <a:ext cx="5727700" cy="2209800"/>
          </a:xfrm>
          <a:prstGeom prst="rect">
            <a:avLst/>
          </a:prstGeom>
        </p:spPr>
      </p:pic>
    </p:spTree>
    <p:extLst>
      <p:ext uri="{BB962C8B-B14F-4D97-AF65-F5344CB8AC3E}">
        <p14:creationId xmlns:p14="http://schemas.microsoft.com/office/powerpoint/2010/main" val="55710732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1014611" y="408485"/>
            <a:ext cx="8457770" cy="461665"/>
          </a:xfrm>
          <a:prstGeom prst="rect">
            <a:avLst/>
          </a:prstGeom>
          <a:noFill/>
        </p:spPr>
        <p:txBody>
          <a:bodyPr wrap="square" rtlCol="0">
            <a:spAutoFit/>
          </a:bodyPr>
          <a:lstStyle/>
          <a:p>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使用 </a:t>
            </a:r>
            <a:r>
              <a:rPr lang="en-US" altLang="zh-CN" sz="2400" b="1" spc="300" dirty="0" err="1">
                <a:latin typeface="微软雅黑" panose="020B0503020204020204" pitchFamily="34" charset="-122"/>
                <a:ea typeface="微软雅黑" panose="020B0503020204020204" pitchFamily="34" charset="-122"/>
                <a:cs typeface="微软雅黑" panose="020B0503020204020204" pitchFamily="34" charset="-122"/>
              </a:rPr>
              <a:t>DistSQL</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 构建动态化分布式数据库</a:t>
            </a:r>
          </a:p>
        </p:txBody>
      </p:sp>
      <p:sp>
        <p:nvSpPr>
          <p:cNvPr id="5" name="文本框 4">
            <a:extLst>
              <a:ext uri="{FF2B5EF4-FFF2-40B4-BE49-F238E27FC236}">
                <a16:creationId xmlns:a16="http://schemas.microsoft.com/office/drawing/2014/main" id="{462924C6-3117-1E8A-8F3E-EB6BE5471732}"/>
              </a:ext>
            </a:extLst>
          </p:cNvPr>
          <p:cNvSpPr txBox="1"/>
          <p:nvPr/>
        </p:nvSpPr>
        <p:spPr>
          <a:xfrm>
            <a:off x="1410400" y="1576063"/>
            <a:ext cx="9890568" cy="400110"/>
          </a:xfrm>
          <a:prstGeom prst="rect">
            <a:avLst/>
          </a:prstGeom>
          <a:noFill/>
        </p:spPr>
        <p:txBody>
          <a:bodyPr wrap="square">
            <a:spAutoFit/>
          </a:bodyPr>
          <a:lstStyle/>
          <a:p>
            <a:r>
              <a:rPr kumimoji="1" lang="zh-CN" altLang="en-US" sz="2000" spc="130" dirty="0">
                <a:latin typeface="微软雅黑" panose="020B0503020204020204" pitchFamily="34" charset="-122"/>
                <a:ea typeface="微软雅黑" panose="020B0503020204020204" pitchFamily="34" charset="-122"/>
              </a:rPr>
              <a:t>通过 </a:t>
            </a:r>
            <a:r>
              <a:rPr kumimoji="1" lang="en-US" altLang="zh-CN" sz="2000" spc="130" dirty="0">
                <a:latin typeface="微软雅黑" panose="020B0503020204020204" pitchFamily="34" charset="-122"/>
                <a:ea typeface="微软雅黑" panose="020B0503020204020204" pitchFamily="34" charset="-122"/>
              </a:rPr>
              <a:t>RAL</a:t>
            </a:r>
            <a:r>
              <a:rPr kumimoji="1" lang="zh-CN" altLang="en-US" sz="2000" spc="130" dirty="0">
                <a:latin typeface="微软雅黑" panose="020B0503020204020204" pitchFamily="34" charset="-122"/>
                <a:ea typeface="微软雅黑" panose="020B0503020204020204" pitchFamily="34" charset="-122"/>
              </a:rPr>
              <a:t> 动态开启 </a:t>
            </a:r>
            <a:r>
              <a:rPr kumimoji="1" lang="en-US" altLang="zh-CN" sz="2000" spc="130" dirty="0">
                <a:latin typeface="微软雅黑" panose="020B0503020204020204" pitchFamily="34" charset="-122"/>
                <a:ea typeface="微软雅黑" panose="020B0503020204020204" pitchFamily="34" charset="-122"/>
              </a:rPr>
              <a:t>SQL</a:t>
            </a:r>
            <a:r>
              <a:rPr kumimoji="1" lang="zh-CN" altLang="en-US" sz="2000" spc="130" dirty="0">
                <a:latin typeface="微软雅黑" panose="020B0503020204020204" pitchFamily="34" charset="-122"/>
                <a:ea typeface="微软雅黑" panose="020B0503020204020204" pitchFamily="34" charset="-122"/>
              </a:rPr>
              <a:t> 打印</a:t>
            </a:r>
            <a:endParaRPr kumimoji="1" lang="en-US" altLang="zh-CN" sz="2000" spc="130"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D12BF833-4A7B-823C-4FE9-1567326A4820}"/>
              </a:ext>
            </a:extLst>
          </p:cNvPr>
          <p:cNvPicPr>
            <a:picLocks noChangeAspect="1"/>
          </p:cNvPicPr>
          <p:nvPr/>
        </p:nvPicPr>
        <p:blipFill>
          <a:blip r:embed="rId4"/>
          <a:stretch>
            <a:fillRect/>
          </a:stretch>
        </p:blipFill>
        <p:spPr>
          <a:xfrm>
            <a:off x="1583319" y="2060089"/>
            <a:ext cx="3937000" cy="584200"/>
          </a:xfrm>
          <a:prstGeom prst="rect">
            <a:avLst/>
          </a:prstGeom>
        </p:spPr>
      </p:pic>
      <p:sp>
        <p:nvSpPr>
          <p:cNvPr id="6" name="文本框 5">
            <a:extLst>
              <a:ext uri="{FF2B5EF4-FFF2-40B4-BE49-F238E27FC236}">
                <a16:creationId xmlns:a16="http://schemas.microsoft.com/office/drawing/2014/main" id="{895EF3E8-4E1B-388E-BA7A-4BADC9EF980E}"/>
              </a:ext>
            </a:extLst>
          </p:cNvPr>
          <p:cNvSpPr txBox="1"/>
          <p:nvPr/>
        </p:nvSpPr>
        <p:spPr>
          <a:xfrm>
            <a:off x="1410400" y="2849142"/>
            <a:ext cx="9890568" cy="400110"/>
          </a:xfrm>
          <a:prstGeom prst="rect">
            <a:avLst/>
          </a:prstGeom>
          <a:noFill/>
        </p:spPr>
        <p:txBody>
          <a:bodyPr wrap="square">
            <a:spAutoFit/>
          </a:bodyPr>
          <a:lstStyle/>
          <a:p>
            <a:r>
              <a:rPr kumimoji="1" lang="zh-CN" altLang="en-US" sz="2000" spc="130" dirty="0">
                <a:latin typeface="微软雅黑" panose="020B0503020204020204" pitchFamily="34" charset="-122"/>
                <a:ea typeface="微软雅黑" panose="020B0503020204020204" pitchFamily="34" charset="-122"/>
              </a:rPr>
              <a:t>再次执行查询语句，可以看到 </a:t>
            </a:r>
            <a:r>
              <a:rPr kumimoji="1" lang="en-US" altLang="zh-CN" sz="2000" spc="130" dirty="0">
                <a:latin typeface="微软雅黑" panose="020B0503020204020204" pitchFamily="34" charset="-122"/>
                <a:ea typeface="微软雅黑" panose="020B0503020204020204" pitchFamily="34" charset="-122"/>
              </a:rPr>
              <a:t>Proxy </a:t>
            </a:r>
            <a:r>
              <a:rPr kumimoji="1" lang="zh-CN" altLang="en-US" sz="2000" spc="130" dirty="0">
                <a:latin typeface="微软雅黑" panose="020B0503020204020204" pitchFamily="34" charset="-122"/>
                <a:ea typeface="微软雅黑" panose="020B0503020204020204" pitchFamily="34" charset="-122"/>
              </a:rPr>
              <a:t>运行日志中打印出了逻辑 </a:t>
            </a:r>
            <a:r>
              <a:rPr kumimoji="1" lang="en-US" altLang="zh-CN" sz="2000" spc="130" dirty="0">
                <a:latin typeface="微软雅黑" panose="020B0503020204020204" pitchFamily="34" charset="-122"/>
                <a:ea typeface="微软雅黑" panose="020B0503020204020204" pitchFamily="34" charset="-122"/>
              </a:rPr>
              <a:t>SQL</a:t>
            </a:r>
            <a:r>
              <a:rPr kumimoji="1" lang="zh-CN" altLang="en-US" sz="2000" spc="130" dirty="0">
                <a:latin typeface="微软雅黑" panose="020B0503020204020204" pitchFamily="34" charset="-122"/>
                <a:ea typeface="微软雅黑" panose="020B0503020204020204" pitchFamily="34" charset="-122"/>
              </a:rPr>
              <a:t> 和 实际 </a:t>
            </a:r>
            <a:r>
              <a:rPr kumimoji="1" lang="en-US" altLang="zh-CN" sz="2000" spc="130" dirty="0">
                <a:latin typeface="微软雅黑" panose="020B0503020204020204" pitchFamily="34" charset="-122"/>
                <a:ea typeface="微软雅黑" panose="020B0503020204020204" pitchFamily="34" charset="-122"/>
              </a:rPr>
              <a:t>SQL</a:t>
            </a:r>
          </a:p>
        </p:txBody>
      </p:sp>
      <p:pic>
        <p:nvPicPr>
          <p:cNvPr id="7" name="图片 6">
            <a:extLst>
              <a:ext uri="{FF2B5EF4-FFF2-40B4-BE49-F238E27FC236}">
                <a16:creationId xmlns:a16="http://schemas.microsoft.com/office/drawing/2014/main" id="{F408A5C7-B5A2-988C-1531-378CFDC3C3A4}"/>
              </a:ext>
            </a:extLst>
          </p:cNvPr>
          <p:cNvPicPr>
            <a:picLocks noChangeAspect="1"/>
          </p:cNvPicPr>
          <p:nvPr/>
        </p:nvPicPr>
        <p:blipFill>
          <a:blip r:embed="rId5"/>
          <a:stretch>
            <a:fillRect/>
          </a:stretch>
        </p:blipFill>
        <p:spPr>
          <a:xfrm>
            <a:off x="1583319" y="3301679"/>
            <a:ext cx="7772400" cy="1385866"/>
          </a:xfrm>
          <a:prstGeom prst="rect">
            <a:avLst/>
          </a:prstGeom>
        </p:spPr>
      </p:pic>
      <p:sp>
        <p:nvSpPr>
          <p:cNvPr id="8" name="文本框 7">
            <a:extLst>
              <a:ext uri="{FF2B5EF4-FFF2-40B4-BE49-F238E27FC236}">
                <a16:creationId xmlns:a16="http://schemas.microsoft.com/office/drawing/2014/main" id="{E9231C1D-5A70-0F86-38D4-AC6430C59276}"/>
              </a:ext>
            </a:extLst>
          </p:cNvPr>
          <p:cNvSpPr txBox="1"/>
          <p:nvPr/>
        </p:nvSpPr>
        <p:spPr>
          <a:xfrm>
            <a:off x="1014611" y="5330278"/>
            <a:ext cx="9890568" cy="400110"/>
          </a:xfrm>
          <a:prstGeom prst="rect">
            <a:avLst/>
          </a:prstGeom>
          <a:noFill/>
        </p:spPr>
        <p:txBody>
          <a:bodyPr wrap="square">
            <a:spAutoFit/>
          </a:bodyPr>
          <a:lstStyle/>
          <a:p>
            <a:r>
              <a:rPr kumimoji="1" lang="zh-CN" altLang="en-US" sz="2000" spc="130" dirty="0">
                <a:latin typeface="微软雅黑" panose="020B0503020204020204" pitchFamily="34" charset="-122"/>
                <a:ea typeface="微软雅黑" panose="020B0503020204020204" pitchFamily="34" charset="-122"/>
              </a:rPr>
              <a:t>至此，使用 </a:t>
            </a:r>
            <a:r>
              <a:rPr kumimoji="1" lang="en" altLang="zh-CN" sz="2000" spc="130" dirty="0" err="1">
                <a:latin typeface="微软雅黑" panose="020B0503020204020204" pitchFamily="34" charset="-122"/>
                <a:ea typeface="微软雅黑" panose="020B0503020204020204" pitchFamily="34" charset="-122"/>
              </a:rPr>
              <a:t>DistSQL</a:t>
            </a:r>
            <a:r>
              <a:rPr kumimoji="1" lang="en" altLang="zh-CN" sz="2000" spc="130" dirty="0">
                <a:latin typeface="微软雅黑" panose="020B0503020204020204" pitchFamily="34" charset="-122"/>
                <a:ea typeface="微软雅黑" panose="020B0503020204020204" pitchFamily="34" charset="-122"/>
              </a:rPr>
              <a:t> </a:t>
            </a:r>
            <a:r>
              <a:rPr kumimoji="1" lang="zh-CN" altLang="en" sz="2000" spc="130" dirty="0">
                <a:latin typeface="微软雅黑" panose="020B0503020204020204" pitchFamily="34" charset="-122"/>
                <a:ea typeface="微软雅黑" panose="020B0503020204020204" pitchFamily="34" charset="-122"/>
              </a:rPr>
              <a:t>动态</a:t>
            </a:r>
            <a:r>
              <a:rPr kumimoji="1" lang="zh-CN" altLang="en-US" sz="2000" spc="130" dirty="0">
                <a:latin typeface="微软雅黑" panose="020B0503020204020204" pitchFamily="34" charset="-122"/>
                <a:ea typeface="微软雅黑" panose="020B0503020204020204" pitchFamily="34" charset="-122"/>
              </a:rPr>
              <a:t>搭建 </a:t>
            </a:r>
            <a:r>
              <a:rPr kumimoji="1" lang="en" altLang="zh-CN" sz="2000" spc="130" dirty="0" err="1">
                <a:latin typeface="微软雅黑" panose="020B0503020204020204" pitchFamily="34" charset="-122"/>
                <a:ea typeface="微软雅黑" panose="020B0503020204020204" pitchFamily="34" charset="-122"/>
              </a:rPr>
              <a:t>ShardingSphere</a:t>
            </a:r>
            <a:r>
              <a:rPr kumimoji="1" lang="en-US" altLang="zh-CN" sz="2000" spc="130" dirty="0">
                <a:latin typeface="微软雅黑" panose="020B0503020204020204" pitchFamily="34" charset="-122"/>
                <a:ea typeface="微软雅黑" panose="020B0503020204020204" pitchFamily="34" charset="-122"/>
              </a:rPr>
              <a:t>-Proxy</a:t>
            </a:r>
            <a:r>
              <a:rPr kumimoji="1" lang="en" altLang="zh-CN" sz="2000" spc="130" dirty="0">
                <a:latin typeface="微软雅黑" panose="020B0503020204020204" pitchFamily="34" charset="-122"/>
                <a:ea typeface="微软雅黑" panose="020B0503020204020204" pitchFamily="34" charset="-122"/>
              </a:rPr>
              <a:t> </a:t>
            </a:r>
            <a:r>
              <a:rPr kumimoji="1" lang="zh-CN" altLang="en" sz="2000" spc="130" dirty="0">
                <a:latin typeface="微软雅黑" panose="020B0503020204020204" pitchFamily="34" charset="-122"/>
                <a:ea typeface="微软雅黑" panose="020B0503020204020204" pitchFamily="34" charset="-122"/>
              </a:rPr>
              <a:t>简易</a:t>
            </a:r>
            <a:r>
              <a:rPr kumimoji="1" lang="zh-CN" altLang="en-US" sz="2000" spc="130" dirty="0">
                <a:latin typeface="微软雅黑" panose="020B0503020204020204" pitchFamily="34" charset="-122"/>
                <a:ea typeface="微软雅黑" panose="020B0503020204020204" pitchFamily="34" charset="-122"/>
              </a:rPr>
              <a:t>数据分片服务完成</a:t>
            </a:r>
            <a:endParaRPr kumimoji="1" lang="en-US" altLang="zh-CN" sz="2000" spc="13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5920130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1014611" y="408485"/>
            <a:ext cx="8457770" cy="461665"/>
          </a:xfrm>
          <a:prstGeom prst="rect">
            <a:avLst/>
          </a:prstGeom>
          <a:noFill/>
        </p:spPr>
        <p:txBody>
          <a:bodyPr wrap="square" rtlCol="0">
            <a:spAutoFit/>
          </a:bodyPr>
          <a:lstStyle/>
          <a:p>
            <a:r>
              <a:rPr lang="en-US" altLang="zh-CN" sz="2400" b="1" spc="300" dirty="0" err="1">
                <a:latin typeface="微软雅黑" panose="020B0503020204020204" pitchFamily="34" charset="-122"/>
                <a:ea typeface="微软雅黑" panose="020B0503020204020204" pitchFamily="34" charset="-122"/>
                <a:cs typeface="微软雅黑" panose="020B0503020204020204" pitchFamily="34" charset="-122"/>
              </a:rPr>
              <a:t>ShardingSphere</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混合部署架构</a:t>
            </a:r>
          </a:p>
        </p:txBody>
      </p:sp>
      <p:pic>
        <p:nvPicPr>
          <p:cNvPr id="4098" name="Picture 2" descr="ShardingSphere Hybrid Architecture">
            <a:extLst>
              <a:ext uri="{FF2B5EF4-FFF2-40B4-BE49-F238E27FC236}">
                <a16:creationId xmlns:a16="http://schemas.microsoft.com/office/drawing/2014/main" id="{7461DD4F-DB97-3FC9-627A-2AB07411F9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6606" y="870151"/>
            <a:ext cx="8464769" cy="598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95732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277791"/>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grpSp>
        <p:nvGrpSpPr>
          <p:cNvPr id="7" name="组合 6"/>
          <p:cNvGrpSpPr/>
          <p:nvPr/>
        </p:nvGrpSpPr>
        <p:grpSpPr>
          <a:xfrm>
            <a:off x="5333502" y="2036696"/>
            <a:ext cx="5961888" cy="1976086"/>
            <a:chOff x="5505689" y="804147"/>
            <a:chExt cx="5961888" cy="1976086"/>
          </a:xfrm>
        </p:grpSpPr>
        <p:sp>
          <p:nvSpPr>
            <p:cNvPr id="8"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5505689" y="2072347"/>
              <a:ext cx="5961888" cy="707886"/>
            </a:xfrm>
            <a:prstGeom prst="rect">
              <a:avLst/>
            </a:prstGeom>
            <a:noFill/>
          </p:spPr>
          <p:txBody>
            <a:bodyPr wrap="none" rtlCol="0">
              <a:spAutoFit/>
            </a:bodyPr>
            <a:lstStyle/>
            <a:p>
              <a:r>
                <a:rPr lang="zh-CN" altLang="en-US" sz="4000" b="1" dirty="0">
                  <a:latin typeface="微软雅黑" panose="020B0503020204020204" pitchFamily="34" charset="-122"/>
                  <a:ea typeface="微软雅黑" panose="020B0503020204020204" pitchFamily="34" charset="-122"/>
                  <a:cs typeface="+mn-lt"/>
                </a:rPr>
                <a:t>怎样实现自己的 </a:t>
              </a:r>
              <a:r>
                <a:rPr lang="en-US" altLang="zh-CN" sz="4000" b="1" dirty="0" err="1">
                  <a:latin typeface="微软雅黑" panose="020B0503020204020204" pitchFamily="34" charset="-122"/>
                  <a:ea typeface="微软雅黑" panose="020B0503020204020204" pitchFamily="34" charset="-122"/>
                  <a:cs typeface="+mn-lt"/>
                </a:rPr>
                <a:t>DistSQL</a:t>
              </a:r>
              <a:endParaRPr lang="zh-CN" altLang="en-US" sz="4000" b="1" dirty="0">
                <a:latin typeface="微软雅黑" panose="020B0503020204020204" pitchFamily="34" charset="-122"/>
                <a:ea typeface="微软雅黑" panose="020B0503020204020204" pitchFamily="34" charset="-122"/>
                <a:cs typeface="+mn-lt"/>
              </a:endParaRPr>
            </a:p>
          </p:txBody>
        </p:sp>
        <p:sp>
          <p:nvSpPr>
            <p:cNvPr id="10"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2"/>
              </p:custDataLst>
            </p:nvPr>
          </p:nvSpPr>
          <p:spPr>
            <a:xfrm>
              <a:off x="5505689" y="804147"/>
              <a:ext cx="1133644" cy="1015663"/>
            </a:xfrm>
            <a:prstGeom prst="rect">
              <a:avLst/>
            </a:prstGeom>
            <a:noFill/>
          </p:spPr>
          <p:txBody>
            <a:bodyPr wrap="none" rtlCol="0">
              <a:spAutoFit/>
            </a:bodyPr>
            <a:lstStyle/>
            <a:p>
              <a:pPr algn="ctr"/>
              <a:r>
                <a:rPr lang="en-US" altLang="zh-CN" sz="6000" b="1" dirty="0">
                  <a:latin typeface="微软雅黑" panose="020B0503020204020204" pitchFamily="34" charset="-122"/>
                  <a:ea typeface="微软雅黑" panose="020B0503020204020204" pitchFamily="34" charset="-122"/>
                  <a:cs typeface="+mn-lt"/>
                </a:rPr>
                <a:t>04</a:t>
              </a:r>
            </a:p>
          </p:txBody>
        </p:sp>
        <p:sp>
          <p:nvSpPr>
            <p:cNvPr id="11" name="圆角矩形 10"/>
            <p:cNvSpPr/>
            <p:nvPr/>
          </p:nvSpPr>
          <p:spPr>
            <a:xfrm>
              <a:off x="5837573" y="1819810"/>
              <a:ext cx="469875" cy="62280"/>
            </a:xfrm>
            <a:prstGeom prst="roundRect">
              <a:avLst/>
            </a:prstGeom>
            <a:solidFill>
              <a:srgbClr val="F84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13" name="图片 12" descr="卡通人物&#10;&#10;中度可信度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953000" cy="6858000"/>
          </a:xfrm>
          <a:prstGeom prst="rect">
            <a:avLst/>
          </a:prstGeom>
        </p:spPr>
      </p:pic>
    </p:spTree>
    <p:extLst>
      <p:ext uri="{BB962C8B-B14F-4D97-AF65-F5344CB8AC3E}">
        <p14:creationId xmlns:p14="http://schemas.microsoft.com/office/powerpoint/2010/main" val="172622436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1014611" y="408485"/>
            <a:ext cx="8457770" cy="461665"/>
          </a:xfrm>
          <a:prstGeom prst="rect">
            <a:avLst/>
          </a:prstGeom>
          <a:noFill/>
        </p:spPr>
        <p:txBody>
          <a:bodyPr wrap="square" rtlCol="0">
            <a:spAutoFit/>
          </a:bodyPr>
          <a:lstStyle/>
          <a:p>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标准</a:t>
            </a:r>
            <a:r>
              <a:rPr lang="en-US" altLang="zh-CN" sz="2400" b="1" spc="300" dirty="0">
                <a:latin typeface="微软雅黑" panose="020B0503020204020204" pitchFamily="34" charset="-122"/>
                <a:ea typeface="微软雅黑" panose="020B0503020204020204" pitchFamily="34" charset="-122"/>
                <a:cs typeface="微软雅黑" panose="020B0503020204020204" pitchFamily="34" charset="-122"/>
              </a:rPr>
              <a:t>SQL</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工作原理</a:t>
            </a:r>
          </a:p>
        </p:txBody>
      </p:sp>
      <p:sp>
        <p:nvSpPr>
          <p:cNvPr id="4" name="文本框 3">
            <a:extLst>
              <a:ext uri="{FF2B5EF4-FFF2-40B4-BE49-F238E27FC236}">
                <a16:creationId xmlns:a16="http://schemas.microsoft.com/office/drawing/2014/main" id="{1096EC32-145E-B75E-458E-7ED26A63CC7C}"/>
              </a:ext>
            </a:extLst>
          </p:cNvPr>
          <p:cNvSpPr txBox="1"/>
          <p:nvPr/>
        </p:nvSpPr>
        <p:spPr>
          <a:xfrm>
            <a:off x="650977" y="2687386"/>
            <a:ext cx="3420000" cy="1631216"/>
          </a:xfrm>
          <a:prstGeom prst="rect">
            <a:avLst/>
          </a:prstGeom>
          <a:noFill/>
        </p:spPr>
        <p:txBody>
          <a:bodyPr wrap="square">
            <a:spAutoFit/>
          </a:bodyPr>
          <a:lstStyle/>
          <a:p>
            <a:pPr algn="ctr"/>
            <a:r>
              <a:rPr kumimoji="1" lang="zh-CN" altLang="en-US" b="1" spc="130" dirty="0">
                <a:latin typeface="微软雅黑" panose="020B0503020204020204" pitchFamily="34" charset="-122"/>
                <a:ea typeface="微软雅黑" panose="020B0503020204020204" pitchFamily="34" charset="-122"/>
              </a:rPr>
              <a:t>解析引擎</a:t>
            </a:r>
            <a:endParaRPr kumimoji="1" lang="en-US" altLang="zh-CN" b="1" spc="130" dirty="0">
              <a:latin typeface="微软雅黑" panose="020B0503020204020204" pitchFamily="34" charset="-122"/>
              <a:ea typeface="微软雅黑" panose="020B0503020204020204" pitchFamily="34" charset="-122"/>
            </a:endParaRPr>
          </a:p>
          <a:p>
            <a:pPr algn="ctr"/>
            <a:endParaRPr kumimoji="1" lang="zh-CN" altLang="en-US" spc="130" dirty="0">
              <a:latin typeface="微软雅黑" panose="020B0503020204020204" pitchFamily="34" charset="-122"/>
              <a:ea typeface="微软雅黑" panose="020B0503020204020204" pitchFamily="34" charset="-122"/>
            </a:endParaRPr>
          </a:p>
          <a:p>
            <a:r>
              <a:rPr kumimoji="1" lang="zh-CN" altLang="en-US" sz="1600" spc="130" dirty="0">
                <a:latin typeface="微软雅黑" panose="020B0503020204020204" pitchFamily="34" charset="-122"/>
                <a:ea typeface="微软雅黑" panose="020B0503020204020204" pitchFamily="34" charset="-122"/>
              </a:rPr>
              <a:t>解析器首先将 </a:t>
            </a:r>
            <a:r>
              <a:rPr kumimoji="1" lang="en" altLang="zh-CN" sz="1600" spc="130" dirty="0">
                <a:latin typeface="微软雅黑" panose="020B0503020204020204" pitchFamily="34" charset="-122"/>
                <a:ea typeface="微软雅黑" panose="020B0503020204020204" pitchFamily="34" charset="-122"/>
              </a:rPr>
              <a:t>SQL </a:t>
            </a:r>
            <a:r>
              <a:rPr kumimoji="1" lang="zh-CN" altLang="en-US" sz="1600" spc="130" dirty="0">
                <a:latin typeface="微软雅黑" panose="020B0503020204020204" pitchFamily="34" charset="-122"/>
                <a:ea typeface="微软雅黑" panose="020B0503020204020204" pitchFamily="34" charset="-122"/>
              </a:rPr>
              <a:t>语句中的一些关键字解析，然后对一些特殊符号处理。最后，解析器会检查语句正确性</a:t>
            </a:r>
          </a:p>
        </p:txBody>
      </p:sp>
      <p:sp>
        <p:nvSpPr>
          <p:cNvPr id="5" name="文本框 4">
            <a:extLst>
              <a:ext uri="{FF2B5EF4-FFF2-40B4-BE49-F238E27FC236}">
                <a16:creationId xmlns:a16="http://schemas.microsoft.com/office/drawing/2014/main" id="{F45DA125-E22A-FBAB-CE6A-B90ED6389CFF}"/>
              </a:ext>
            </a:extLst>
          </p:cNvPr>
          <p:cNvSpPr txBox="1"/>
          <p:nvPr/>
        </p:nvSpPr>
        <p:spPr>
          <a:xfrm>
            <a:off x="532435" y="1206875"/>
            <a:ext cx="11308466" cy="369332"/>
          </a:xfrm>
          <a:prstGeom prst="rect">
            <a:avLst/>
          </a:prstGeom>
          <a:noFill/>
        </p:spPr>
        <p:txBody>
          <a:bodyPr wrap="square">
            <a:spAutoFit/>
          </a:bodyPr>
          <a:lstStyle/>
          <a:p>
            <a:r>
              <a:rPr kumimoji="1" lang="zh-CN" altLang="en-US" b="1" spc="130" dirty="0">
                <a:latin typeface="微软雅黑" panose="020B0503020204020204" pitchFamily="34" charset="-122"/>
                <a:ea typeface="微软雅黑" panose="020B0503020204020204" pitchFamily="34" charset="-122"/>
              </a:rPr>
              <a:t>标准 </a:t>
            </a:r>
            <a:r>
              <a:rPr kumimoji="1" lang="en" altLang="zh-CN" b="1" spc="130" dirty="0">
                <a:latin typeface="微软雅黑" panose="020B0503020204020204" pitchFamily="34" charset="-122"/>
                <a:ea typeface="微软雅黑" panose="020B0503020204020204" pitchFamily="34" charset="-122"/>
              </a:rPr>
              <a:t>SQL </a:t>
            </a:r>
            <a:r>
              <a:rPr kumimoji="1" lang="zh-CN" altLang="en" b="1" spc="130" dirty="0">
                <a:latin typeface="微软雅黑" panose="020B0503020204020204" pitchFamily="34" charset="-122"/>
                <a:ea typeface="微软雅黑" panose="020B0503020204020204" pitchFamily="34" charset="-122"/>
              </a:rPr>
              <a:t>是</a:t>
            </a:r>
            <a:r>
              <a:rPr kumimoji="1" lang="zh-CN" altLang="en-US" b="1" spc="130" dirty="0">
                <a:latin typeface="微软雅黑" panose="020B0503020204020204" pitchFamily="34" charset="-122"/>
                <a:ea typeface="微软雅黑" panose="020B0503020204020204" pitchFamily="34" charset="-122"/>
              </a:rPr>
              <a:t>如何工作的？</a:t>
            </a:r>
          </a:p>
        </p:txBody>
      </p:sp>
      <p:sp>
        <p:nvSpPr>
          <p:cNvPr id="6" name="文本框 5">
            <a:extLst>
              <a:ext uri="{FF2B5EF4-FFF2-40B4-BE49-F238E27FC236}">
                <a16:creationId xmlns:a16="http://schemas.microsoft.com/office/drawing/2014/main" id="{354F1784-C540-B596-B303-38740A530238}"/>
              </a:ext>
            </a:extLst>
          </p:cNvPr>
          <p:cNvSpPr txBox="1"/>
          <p:nvPr/>
        </p:nvSpPr>
        <p:spPr>
          <a:xfrm>
            <a:off x="522789" y="1694943"/>
            <a:ext cx="11308466" cy="369332"/>
          </a:xfrm>
          <a:prstGeom prst="rect">
            <a:avLst/>
          </a:prstGeom>
          <a:noFill/>
        </p:spPr>
        <p:txBody>
          <a:bodyPr wrap="square">
            <a:spAutoFit/>
          </a:bodyPr>
          <a:lstStyle/>
          <a:p>
            <a:r>
              <a:rPr kumimoji="1" lang="en" altLang="zh-CN" spc="130" dirty="0">
                <a:latin typeface="微软雅黑" panose="020B0503020204020204" pitchFamily="34" charset="-122"/>
                <a:ea typeface="微软雅黑" panose="020B0503020204020204" pitchFamily="34" charset="-122"/>
              </a:rPr>
              <a:t>SQL </a:t>
            </a:r>
            <a:r>
              <a:rPr kumimoji="1" lang="zh-CN" altLang="en-US" spc="130" dirty="0">
                <a:latin typeface="微软雅黑" panose="020B0503020204020204" pitchFamily="34" charset="-122"/>
                <a:ea typeface="微软雅黑" panose="020B0503020204020204" pitchFamily="34" charset="-122"/>
              </a:rPr>
              <a:t>的实现涉及处理数据库执行并返回结果到服务端，</a:t>
            </a:r>
            <a:r>
              <a:rPr kumimoji="1" lang="en" altLang="zh-CN" spc="130" dirty="0">
                <a:latin typeface="微软雅黑" panose="020B0503020204020204" pitchFamily="34" charset="-122"/>
                <a:ea typeface="微软雅黑" panose="020B0503020204020204" pitchFamily="34" charset="-122"/>
              </a:rPr>
              <a:t>SQL </a:t>
            </a:r>
            <a:r>
              <a:rPr kumimoji="1" lang="zh-CN" altLang="en" spc="130" dirty="0">
                <a:latin typeface="微软雅黑" panose="020B0503020204020204" pitchFamily="34" charset="-122"/>
                <a:ea typeface="微软雅黑" panose="020B0503020204020204" pitchFamily="34" charset="-122"/>
              </a:rPr>
              <a:t>执行</a:t>
            </a:r>
            <a:r>
              <a:rPr kumimoji="1" lang="zh-CN" altLang="en-US" spc="130" dirty="0">
                <a:latin typeface="微软雅黑" panose="020B0503020204020204" pitchFamily="34" charset="-122"/>
                <a:ea typeface="微软雅黑" panose="020B0503020204020204" pitchFamily="34" charset="-122"/>
              </a:rPr>
              <a:t>过程需要经过几个重要的组件。 </a:t>
            </a:r>
            <a:endParaRPr kumimoji="1" lang="en-US" altLang="zh-CN" spc="130"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CBD3ED3A-C078-AD38-66A2-F5CCE4878D83}"/>
              </a:ext>
            </a:extLst>
          </p:cNvPr>
          <p:cNvSpPr txBox="1"/>
          <p:nvPr/>
        </p:nvSpPr>
        <p:spPr>
          <a:xfrm>
            <a:off x="4318313" y="2687386"/>
            <a:ext cx="3427200" cy="1631216"/>
          </a:xfrm>
          <a:prstGeom prst="rect">
            <a:avLst/>
          </a:prstGeom>
          <a:noFill/>
        </p:spPr>
        <p:txBody>
          <a:bodyPr wrap="square">
            <a:spAutoFit/>
          </a:bodyPr>
          <a:lstStyle/>
          <a:p>
            <a:pPr algn="ctr"/>
            <a:r>
              <a:rPr kumimoji="1" lang="zh-CN" altLang="en-US" b="1" spc="130" dirty="0">
                <a:latin typeface="微软雅黑" panose="020B0503020204020204" pitchFamily="34" charset="-122"/>
                <a:ea typeface="微软雅黑" panose="020B0503020204020204" pitchFamily="34" charset="-122"/>
              </a:rPr>
              <a:t>执行引擎</a:t>
            </a:r>
            <a:endParaRPr kumimoji="1" lang="en-US" altLang="zh-CN" b="1" spc="130" dirty="0">
              <a:latin typeface="微软雅黑" panose="020B0503020204020204" pitchFamily="34" charset="-122"/>
              <a:ea typeface="微软雅黑" panose="020B0503020204020204" pitchFamily="34" charset="-122"/>
            </a:endParaRPr>
          </a:p>
          <a:p>
            <a:pPr algn="ctr"/>
            <a:endParaRPr kumimoji="1" lang="zh-CN" altLang="en-US" sz="1600" spc="130" dirty="0">
              <a:latin typeface="微软雅黑" panose="020B0503020204020204" pitchFamily="34" charset="-122"/>
              <a:ea typeface="微软雅黑" panose="020B0503020204020204" pitchFamily="34" charset="-122"/>
            </a:endParaRPr>
          </a:p>
          <a:p>
            <a:r>
              <a:rPr kumimoji="1" lang="zh-CN" altLang="en-US" sz="1600" spc="130" dirty="0">
                <a:latin typeface="微软雅黑" panose="020B0503020204020204" pitchFamily="34" charset="-122"/>
                <a:ea typeface="微软雅黑" panose="020B0503020204020204" pitchFamily="34" charset="-122"/>
              </a:rPr>
              <a:t>      执行引擎会创建一个</a:t>
            </a:r>
            <a:r>
              <a:rPr lang="zh-CN" altLang="en-US" dirty="0"/>
              <a:t>执行</a:t>
            </a:r>
            <a:r>
              <a:rPr kumimoji="1" lang="zh-CN" altLang="en-US" sz="1600" spc="130" dirty="0">
                <a:latin typeface="微软雅黑" panose="020B0503020204020204" pitchFamily="34" charset="-122"/>
                <a:ea typeface="微软雅黑" panose="020B0503020204020204" pitchFamily="34" charset="-122"/>
              </a:rPr>
              <a:t>计划，以最有效的方式检索、写入或更新相应数据。</a:t>
            </a:r>
            <a:endParaRPr kumimoji="1" lang="en-US" altLang="zh-CN" sz="1600" spc="130" dirty="0">
              <a:latin typeface="微软雅黑" panose="020B0503020204020204" pitchFamily="34" charset="-122"/>
              <a:ea typeface="微软雅黑" panose="020B0503020204020204" pitchFamily="34" charset="-122"/>
            </a:endParaRPr>
          </a:p>
          <a:p>
            <a:endParaRPr kumimoji="1" lang="en-US" altLang="zh-CN" sz="1600" spc="13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A78AEFB8-1BF6-6311-252C-0A2ABA998EA5}"/>
              </a:ext>
            </a:extLst>
          </p:cNvPr>
          <p:cNvSpPr txBox="1"/>
          <p:nvPr/>
        </p:nvSpPr>
        <p:spPr>
          <a:xfrm>
            <a:off x="7986500" y="2687386"/>
            <a:ext cx="3427200" cy="1631216"/>
          </a:xfrm>
          <a:prstGeom prst="rect">
            <a:avLst/>
          </a:prstGeom>
          <a:noFill/>
        </p:spPr>
        <p:txBody>
          <a:bodyPr wrap="square">
            <a:spAutoFit/>
          </a:bodyPr>
          <a:lstStyle/>
          <a:p>
            <a:pPr algn="ctr"/>
            <a:r>
              <a:rPr kumimoji="1" lang="zh-CN" altLang="en-US" b="1" spc="130" dirty="0">
                <a:latin typeface="微软雅黑" panose="020B0503020204020204" pitchFamily="34" charset="-122"/>
                <a:ea typeface="微软雅黑" panose="020B0503020204020204" pitchFamily="34" charset="-122"/>
              </a:rPr>
              <a:t>存储引擎</a:t>
            </a:r>
            <a:endParaRPr kumimoji="1" lang="en-US" altLang="zh-CN" b="1" spc="130" dirty="0">
              <a:latin typeface="微软雅黑" panose="020B0503020204020204" pitchFamily="34" charset="-122"/>
              <a:ea typeface="微软雅黑" panose="020B0503020204020204" pitchFamily="34" charset="-122"/>
            </a:endParaRPr>
          </a:p>
          <a:p>
            <a:pPr algn="ctr"/>
            <a:endParaRPr kumimoji="1" lang="zh-CN" altLang="en-US" spc="130" dirty="0">
              <a:latin typeface="微软雅黑" panose="020B0503020204020204" pitchFamily="34" charset="-122"/>
              <a:ea typeface="微软雅黑" panose="020B0503020204020204" pitchFamily="34" charset="-122"/>
            </a:endParaRPr>
          </a:p>
          <a:p>
            <a:r>
              <a:rPr kumimoji="1" lang="zh-CN" altLang="en-US" sz="1600" spc="130" dirty="0">
                <a:latin typeface="微软雅黑" panose="020B0503020204020204" pitchFamily="34" charset="-122"/>
                <a:ea typeface="微软雅黑" panose="020B0503020204020204" pitchFamily="34" charset="-122"/>
              </a:rPr>
              <a:t>存储引擎会读取并存储物理磁盘上的数据库文件中的数据。完成后，存储引擎会将结果返回给请求应用程序</a:t>
            </a:r>
          </a:p>
        </p:txBody>
      </p:sp>
    </p:spTree>
    <p:extLst>
      <p:ext uri="{BB962C8B-B14F-4D97-AF65-F5344CB8AC3E}">
        <p14:creationId xmlns:p14="http://schemas.microsoft.com/office/powerpoint/2010/main" val="135835970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1014611" y="408485"/>
            <a:ext cx="8457770" cy="461665"/>
          </a:xfrm>
          <a:prstGeom prst="rect">
            <a:avLst/>
          </a:prstGeom>
          <a:noFill/>
        </p:spPr>
        <p:txBody>
          <a:bodyPr wrap="square" rtlCol="0">
            <a:spAutoFit/>
          </a:bodyPr>
          <a:lstStyle/>
          <a:p>
            <a:r>
              <a:rPr lang="en-US" altLang="zh-CN" sz="2400" b="1" spc="300" dirty="0" err="1">
                <a:latin typeface="微软雅黑" panose="020B0503020204020204" pitchFamily="34" charset="-122"/>
                <a:ea typeface="微软雅黑" panose="020B0503020204020204" pitchFamily="34" charset="-122"/>
                <a:cs typeface="微软雅黑" panose="020B0503020204020204" pitchFamily="34" charset="-122"/>
              </a:rPr>
              <a:t>DistSQL</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工作原理</a:t>
            </a:r>
          </a:p>
        </p:txBody>
      </p:sp>
      <p:sp>
        <p:nvSpPr>
          <p:cNvPr id="5" name="文本框 4">
            <a:extLst>
              <a:ext uri="{FF2B5EF4-FFF2-40B4-BE49-F238E27FC236}">
                <a16:creationId xmlns:a16="http://schemas.microsoft.com/office/drawing/2014/main" id="{F45DA125-E22A-FBAB-CE6A-B90ED6389CFF}"/>
              </a:ext>
            </a:extLst>
          </p:cNvPr>
          <p:cNvSpPr txBox="1"/>
          <p:nvPr/>
        </p:nvSpPr>
        <p:spPr>
          <a:xfrm>
            <a:off x="532435" y="1206875"/>
            <a:ext cx="11308466" cy="369332"/>
          </a:xfrm>
          <a:prstGeom prst="rect">
            <a:avLst/>
          </a:prstGeom>
          <a:noFill/>
        </p:spPr>
        <p:txBody>
          <a:bodyPr wrap="square">
            <a:spAutoFit/>
          </a:bodyPr>
          <a:lstStyle/>
          <a:p>
            <a:r>
              <a:rPr kumimoji="1" lang="en-US" altLang="zh-CN" b="1" spc="130" dirty="0" err="1">
                <a:latin typeface="微软雅黑" panose="020B0503020204020204" pitchFamily="34" charset="-122"/>
                <a:ea typeface="微软雅黑" panose="020B0503020204020204" pitchFamily="34" charset="-122"/>
              </a:rPr>
              <a:t>Dist</a:t>
            </a:r>
            <a:r>
              <a:rPr kumimoji="1" lang="en" altLang="zh-CN" b="1" spc="130" dirty="0">
                <a:latin typeface="微软雅黑" panose="020B0503020204020204" pitchFamily="34" charset="-122"/>
                <a:ea typeface="微软雅黑" panose="020B0503020204020204" pitchFamily="34" charset="-122"/>
              </a:rPr>
              <a:t>SQL </a:t>
            </a:r>
            <a:r>
              <a:rPr kumimoji="1" lang="zh-CN" altLang="en" b="1" spc="130" dirty="0">
                <a:latin typeface="微软雅黑" panose="020B0503020204020204" pitchFamily="34" charset="-122"/>
                <a:ea typeface="微软雅黑" panose="020B0503020204020204" pitchFamily="34" charset="-122"/>
              </a:rPr>
              <a:t>是</a:t>
            </a:r>
            <a:r>
              <a:rPr kumimoji="1" lang="zh-CN" altLang="en-US" b="1" spc="130" dirty="0">
                <a:latin typeface="微软雅黑" panose="020B0503020204020204" pitchFamily="34" charset="-122"/>
                <a:ea typeface="微软雅黑" panose="020B0503020204020204" pitchFamily="34" charset="-122"/>
              </a:rPr>
              <a:t>如何工作的？</a:t>
            </a:r>
          </a:p>
        </p:txBody>
      </p:sp>
      <p:pic>
        <p:nvPicPr>
          <p:cNvPr id="8" name="Picture 2" descr="Overview">
            <a:extLst>
              <a:ext uri="{FF2B5EF4-FFF2-40B4-BE49-F238E27FC236}">
                <a16:creationId xmlns:a16="http://schemas.microsoft.com/office/drawing/2014/main" id="{166F5C3D-BD7E-2C68-3664-B2E7B3BF86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207" y="1893535"/>
            <a:ext cx="7402091" cy="4594072"/>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a:extLst>
              <a:ext uri="{FF2B5EF4-FFF2-40B4-BE49-F238E27FC236}">
                <a16:creationId xmlns:a16="http://schemas.microsoft.com/office/drawing/2014/main" id="{4FBF6C93-EEF4-A26D-072D-C61992EECA89}"/>
              </a:ext>
            </a:extLst>
          </p:cNvPr>
          <p:cNvPicPr>
            <a:picLocks noChangeAspect="1"/>
          </p:cNvPicPr>
          <p:nvPr/>
        </p:nvPicPr>
        <p:blipFill>
          <a:blip r:embed="rId5"/>
          <a:stretch>
            <a:fillRect/>
          </a:stretch>
        </p:blipFill>
        <p:spPr>
          <a:xfrm>
            <a:off x="10692917" y="5028825"/>
            <a:ext cx="482600" cy="622300"/>
          </a:xfrm>
          <a:prstGeom prst="rect">
            <a:avLst/>
          </a:prstGeom>
        </p:spPr>
      </p:pic>
      <p:cxnSp>
        <p:nvCxnSpPr>
          <p:cNvPr id="11" name="直线箭头连接符 10">
            <a:extLst>
              <a:ext uri="{FF2B5EF4-FFF2-40B4-BE49-F238E27FC236}">
                <a16:creationId xmlns:a16="http://schemas.microsoft.com/office/drawing/2014/main" id="{E6A239B0-4B39-00F5-4B51-7A4A08E193A6}"/>
              </a:ext>
            </a:extLst>
          </p:cNvPr>
          <p:cNvCxnSpPr/>
          <p:nvPr/>
        </p:nvCxnSpPr>
        <p:spPr>
          <a:xfrm>
            <a:off x="9815332" y="5339975"/>
            <a:ext cx="7639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24A2B82C-49ED-BF0E-5A57-D79A68C90E9D}"/>
              </a:ext>
            </a:extLst>
          </p:cNvPr>
          <p:cNvSpPr txBox="1"/>
          <p:nvPr/>
        </p:nvSpPr>
        <p:spPr>
          <a:xfrm>
            <a:off x="10773471" y="5066350"/>
            <a:ext cx="321492" cy="584775"/>
          </a:xfrm>
          <a:prstGeom prst="rect">
            <a:avLst/>
          </a:prstGeom>
          <a:noFill/>
        </p:spPr>
        <p:txBody>
          <a:bodyPr wrap="square" rtlCol="0">
            <a:spAutoFit/>
          </a:bodyPr>
          <a:lstStyle/>
          <a:p>
            <a:pPr algn="ctr"/>
            <a:r>
              <a:rPr kumimoji="1" lang="zh-CN" altLang="en-US" sz="800" dirty="0">
                <a:latin typeface="AgencyFB" panose="02000806040000020003" pitchFamily="2" charset="0"/>
              </a:rPr>
              <a:t>元数据库</a:t>
            </a:r>
          </a:p>
        </p:txBody>
      </p:sp>
    </p:spTree>
    <p:extLst>
      <p:ext uri="{BB962C8B-B14F-4D97-AF65-F5344CB8AC3E}">
        <p14:creationId xmlns:p14="http://schemas.microsoft.com/office/powerpoint/2010/main" val="175183633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1014611" y="408485"/>
            <a:ext cx="8457770" cy="461665"/>
          </a:xfrm>
          <a:prstGeom prst="rect">
            <a:avLst/>
          </a:prstGeom>
          <a:noFill/>
        </p:spPr>
        <p:txBody>
          <a:bodyPr wrap="square" rtlCol="0">
            <a:spAutoFit/>
          </a:bodyPr>
          <a:lstStyle/>
          <a:p>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实现一条</a:t>
            </a:r>
            <a:r>
              <a:rPr lang="en-US" altLang="zh-CN" sz="2400" b="1" spc="300" dirty="0" err="1">
                <a:latin typeface="微软雅黑" panose="020B0503020204020204" pitchFamily="34" charset="-122"/>
                <a:ea typeface="微软雅黑" panose="020B0503020204020204" pitchFamily="34" charset="-122"/>
                <a:cs typeface="微软雅黑" panose="020B0503020204020204" pitchFamily="34" charset="-122"/>
              </a:rPr>
              <a:t>DistSQL</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需要哪些步骤</a:t>
            </a:r>
          </a:p>
        </p:txBody>
      </p:sp>
      <p:sp>
        <p:nvSpPr>
          <p:cNvPr id="7" name="文本框 6">
            <a:extLst>
              <a:ext uri="{FF2B5EF4-FFF2-40B4-BE49-F238E27FC236}">
                <a16:creationId xmlns:a16="http://schemas.microsoft.com/office/drawing/2014/main" id="{B7328A4C-6852-8F8A-AE03-0E3719436402}"/>
              </a:ext>
            </a:extLst>
          </p:cNvPr>
          <p:cNvSpPr txBox="1"/>
          <p:nvPr/>
        </p:nvSpPr>
        <p:spPr>
          <a:xfrm>
            <a:off x="1257119" y="1341466"/>
            <a:ext cx="6099858" cy="369332"/>
          </a:xfrm>
          <a:prstGeom prst="rect">
            <a:avLst/>
          </a:prstGeom>
          <a:noFill/>
        </p:spPr>
        <p:txBody>
          <a:bodyPr wrap="square">
            <a:spAutoFit/>
          </a:bodyPr>
          <a:lstStyle/>
          <a:p>
            <a:r>
              <a:rPr lang="zh-CN" altLang="en-US" dirty="0"/>
              <a:t>- 编写 g4 语法定义（需要预先学习 ANTLR 4 基础）</a:t>
            </a:r>
          </a:p>
        </p:txBody>
      </p:sp>
      <p:sp>
        <p:nvSpPr>
          <p:cNvPr id="13" name="文本框 12">
            <a:extLst>
              <a:ext uri="{FF2B5EF4-FFF2-40B4-BE49-F238E27FC236}">
                <a16:creationId xmlns:a16="http://schemas.microsoft.com/office/drawing/2014/main" id="{8148DAA3-7AB1-2AA9-8527-8D66934177CB}"/>
              </a:ext>
            </a:extLst>
          </p:cNvPr>
          <p:cNvSpPr txBox="1"/>
          <p:nvPr/>
        </p:nvSpPr>
        <p:spPr>
          <a:xfrm>
            <a:off x="1257118" y="1972710"/>
            <a:ext cx="9142475" cy="369332"/>
          </a:xfrm>
          <a:prstGeom prst="rect">
            <a:avLst/>
          </a:prstGeom>
          <a:noFill/>
        </p:spPr>
        <p:txBody>
          <a:bodyPr wrap="square">
            <a:spAutoFit/>
          </a:bodyPr>
          <a:lstStyle/>
          <a:p>
            <a:r>
              <a:rPr lang="zh-CN" altLang="en-US" dirty="0"/>
              <a:t>- 新增语法对应的 SQLStatement 以及 Segment (可以到 SS 源码中学习)</a:t>
            </a:r>
          </a:p>
        </p:txBody>
      </p:sp>
      <p:sp>
        <p:nvSpPr>
          <p:cNvPr id="16" name="文本框 15">
            <a:extLst>
              <a:ext uri="{FF2B5EF4-FFF2-40B4-BE49-F238E27FC236}">
                <a16:creationId xmlns:a16="http://schemas.microsoft.com/office/drawing/2014/main" id="{4214DB1A-C222-E88D-5C53-0842CA5D9141}"/>
              </a:ext>
            </a:extLst>
          </p:cNvPr>
          <p:cNvSpPr txBox="1"/>
          <p:nvPr/>
        </p:nvSpPr>
        <p:spPr>
          <a:xfrm>
            <a:off x="1257118" y="2538503"/>
            <a:ext cx="10316872" cy="646331"/>
          </a:xfrm>
          <a:prstGeom prst="rect">
            <a:avLst/>
          </a:prstGeom>
          <a:noFill/>
        </p:spPr>
        <p:txBody>
          <a:bodyPr wrap="square">
            <a:spAutoFit/>
          </a:bodyPr>
          <a:lstStyle/>
          <a:p>
            <a:r>
              <a:rPr lang="en-US" altLang="zh-CN" dirty="0"/>
              <a:t>-</a:t>
            </a:r>
            <a:r>
              <a:rPr lang="zh-CN" altLang="en-US" dirty="0"/>
              <a:t> 编译 g4 文件所在模块，ANTLR 会生成必要的代码实现，在自己的 Visitor 中重写生成的 SQLStatementVisitor 方法</a:t>
            </a:r>
          </a:p>
        </p:txBody>
      </p:sp>
      <p:sp>
        <p:nvSpPr>
          <p:cNvPr id="18" name="文本框 17">
            <a:extLst>
              <a:ext uri="{FF2B5EF4-FFF2-40B4-BE49-F238E27FC236}">
                <a16:creationId xmlns:a16="http://schemas.microsoft.com/office/drawing/2014/main" id="{960DE55F-EA6D-48BB-F5D2-5D34A0DC5108}"/>
              </a:ext>
            </a:extLst>
          </p:cNvPr>
          <p:cNvSpPr txBox="1"/>
          <p:nvPr/>
        </p:nvSpPr>
        <p:spPr>
          <a:xfrm>
            <a:off x="1257118" y="3369349"/>
            <a:ext cx="6100548" cy="369332"/>
          </a:xfrm>
          <a:prstGeom prst="rect">
            <a:avLst/>
          </a:prstGeom>
          <a:noFill/>
        </p:spPr>
        <p:txBody>
          <a:bodyPr wrap="square">
            <a:spAutoFit/>
          </a:bodyPr>
          <a:lstStyle/>
          <a:p>
            <a:r>
              <a:rPr lang="zh-CN" altLang="en-US" dirty="0"/>
              <a:t>- 实现 Statement 对应的 DistSQLHandler SPI</a:t>
            </a:r>
          </a:p>
        </p:txBody>
      </p:sp>
      <p:sp>
        <p:nvSpPr>
          <p:cNvPr id="20" name="文本框 19">
            <a:extLst>
              <a:ext uri="{FF2B5EF4-FFF2-40B4-BE49-F238E27FC236}">
                <a16:creationId xmlns:a16="http://schemas.microsoft.com/office/drawing/2014/main" id="{48FC6598-8A53-D933-5BF1-B422A83346CC}"/>
              </a:ext>
            </a:extLst>
          </p:cNvPr>
          <p:cNvSpPr txBox="1"/>
          <p:nvPr/>
        </p:nvSpPr>
        <p:spPr>
          <a:xfrm>
            <a:off x="1257118" y="4490742"/>
            <a:ext cx="6100548" cy="369332"/>
          </a:xfrm>
          <a:prstGeom prst="rect">
            <a:avLst/>
          </a:prstGeom>
          <a:noFill/>
        </p:spPr>
        <p:txBody>
          <a:bodyPr wrap="square">
            <a:spAutoFit/>
          </a:bodyPr>
          <a:lstStyle/>
          <a:p>
            <a:r>
              <a:rPr lang="zh-CN" altLang="en-US" dirty="0"/>
              <a:t>- 注册 SPI</a:t>
            </a:r>
          </a:p>
        </p:txBody>
      </p:sp>
      <p:sp>
        <p:nvSpPr>
          <p:cNvPr id="22" name="文本框 21">
            <a:extLst>
              <a:ext uri="{FF2B5EF4-FFF2-40B4-BE49-F238E27FC236}">
                <a16:creationId xmlns:a16="http://schemas.microsoft.com/office/drawing/2014/main" id="{F6BDBD9F-49D7-0210-DEB5-4F3220BED91A}"/>
              </a:ext>
            </a:extLst>
          </p:cNvPr>
          <p:cNvSpPr txBox="1"/>
          <p:nvPr/>
        </p:nvSpPr>
        <p:spPr>
          <a:xfrm>
            <a:off x="1257118" y="3923197"/>
            <a:ext cx="6100548" cy="369332"/>
          </a:xfrm>
          <a:prstGeom prst="rect">
            <a:avLst/>
          </a:prstGeom>
          <a:noFill/>
        </p:spPr>
        <p:txBody>
          <a:bodyPr wrap="square">
            <a:spAutoFit/>
          </a:bodyPr>
          <a:lstStyle/>
          <a:p>
            <a:r>
              <a:rPr lang="zh-CN" altLang="en-US" dirty="0"/>
              <a:t>- 处理好依赖，在 Handler 中实现想要的逻辑</a:t>
            </a:r>
          </a:p>
        </p:txBody>
      </p:sp>
      <p:sp>
        <p:nvSpPr>
          <p:cNvPr id="24" name="文本框 23">
            <a:extLst>
              <a:ext uri="{FF2B5EF4-FFF2-40B4-BE49-F238E27FC236}">
                <a16:creationId xmlns:a16="http://schemas.microsoft.com/office/drawing/2014/main" id="{8300CBF8-EFC3-18C7-798B-69312744DFE1}"/>
              </a:ext>
            </a:extLst>
          </p:cNvPr>
          <p:cNvSpPr txBox="1"/>
          <p:nvPr/>
        </p:nvSpPr>
        <p:spPr>
          <a:xfrm>
            <a:off x="1257118" y="5088925"/>
            <a:ext cx="6100548" cy="369332"/>
          </a:xfrm>
          <a:prstGeom prst="rect">
            <a:avLst/>
          </a:prstGeom>
          <a:noFill/>
        </p:spPr>
        <p:txBody>
          <a:bodyPr wrap="square">
            <a:spAutoFit/>
          </a:bodyPr>
          <a:lstStyle/>
          <a:p>
            <a:r>
              <a:rPr lang="zh-CN" altLang="en-US" dirty="0"/>
              <a:t>- 编译、调试，编写单测和集成测试</a:t>
            </a:r>
          </a:p>
        </p:txBody>
      </p:sp>
      <p:sp>
        <p:nvSpPr>
          <p:cNvPr id="26" name="文本框 25">
            <a:extLst>
              <a:ext uri="{FF2B5EF4-FFF2-40B4-BE49-F238E27FC236}">
                <a16:creationId xmlns:a16="http://schemas.microsoft.com/office/drawing/2014/main" id="{86F31032-22CC-572D-941E-34439152777B}"/>
              </a:ext>
            </a:extLst>
          </p:cNvPr>
          <p:cNvSpPr txBox="1"/>
          <p:nvPr/>
        </p:nvSpPr>
        <p:spPr>
          <a:xfrm>
            <a:off x="1257118" y="5673460"/>
            <a:ext cx="6100548" cy="369332"/>
          </a:xfrm>
          <a:prstGeom prst="rect">
            <a:avLst/>
          </a:prstGeom>
          <a:noFill/>
        </p:spPr>
        <p:txBody>
          <a:bodyPr wrap="square">
            <a:spAutoFit/>
          </a:bodyPr>
          <a:lstStyle/>
          <a:p>
            <a:r>
              <a:rPr lang="zh-CN" altLang="en-US" dirty="0"/>
              <a:t>- 大功告成</a:t>
            </a:r>
          </a:p>
        </p:txBody>
      </p:sp>
    </p:spTree>
    <p:extLst>
      <p:ext uri="{BB962C8B-B14F-4D97-AF65-F5344CB8AC3E}">
        <p14:creationId xmlns:p14="http://schemas.microsoft.com/office/powerpoint/2010/main" val="219034782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ppt_y</p:attrName>
                                        </p:attrNameLst>
                                      </p:cBhvr>
                                      <p:tavLst>
                                        <p:tav tm="0">
                                          <p:val>
                                            <p:strVal val="#ppt_y+#ppt_h*1.125000"/>
                                          </p:val>
                                        </p:tav>
                                        <p:tav tm="100000">
                                          <p:val>
                                            <p:strVal val="#ppt_y"/>
                                          </p:val>
                                        </p:tav>
                                      </p:tavLst>
                                    </p:anim>
                                    <p:animEffect transition="in" filter="wipe(up)">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6" grpId="0"/>
      <p:bldP spid="18" grpId="0"/>
      <p:bldP spid="20" grpId="0"/>
      <p:bldP spid="22" grpId="0"/>
      <p:bldP spid="24"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1014611" y="408485"/>
            <a:ext cx="8457770" cy="461665"/>
          </a:xfrm>
          <a:prstGeom prst="rect">
            <a:avLst/>
          </a:prstGeom>
          <a:noFill/>
        </p:spPr>
        <p:txBody>
          <a:bodyPr wrap="square" rtlCol="0">
            <a:spAutoFit/>
          </a:bodyPr>
          <a:lstStyle/>
          <a:p>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社区期待你的加入</a:t>
            </a:r>
          </a:p>
        </p:txBody>
      </p:sp>
      <p:sp>
        <p:nvSpPr>
          <p:cNvPr id="4" name="文本框 3">
            <a:extLst>
              <a:ext uri="{FF2B5EF4-FFF2-40B4-BE49-F238E27FC236}">
                <a16:creationId xmlns:a16="http://schemas.microsoft.com/office/drawing/2014/main" id="{1096EC32-145E-B75E-458E-7ED26A63CC7C}"/>
              </a:ext>
            </a:extLst>
          </p:cNvPr>
          <p:cNvSpPr txBox="1"/>
          <p:nvPr/>
        </p:nvSpPr>
        <p:spPr>
          <a:xfrm>
            <a:off x="1400536" y="2459504"/>
            <a:ext cx="9201875" cy="1631216"/>
          </a:xfrm>
          <a:prstGeom prst="rect">
            <a:avLst/>
          </a:prstGeom>
          <a:noFill/>
        </p:spPr>
        <p:txBody>
          <a:bodyPr wrap="square">
            <a:spAutoFit/>
          </a:bodyPr>
          <a:lstStyle/>
          <a:p>
            <a:r>
              <a:rPr kumimoji="1" lang="en" altLang="zh-CN" sz="2000" spc="120" dirty="0" err="1">
                <a:latin typeface="微软雅黑" panose="020B0503020204020204" pitchFamily="34" charset="-122"/>
                <a:ea typeface="微软雅黑" panose="020B0503020204020204" pitchFamily="34" charset="-122"/>
              </a:rPr>
              <a:t>DistSQL</a:t>
            </a:r>
            <a:r>
              <a:rPr kumimoji="1" lang="en" altLang="zh-CN" sz="2000" spc="120" dirty="0">
                <a:latin typeface="微软雅黑" panose="020B0503020204020204" pitchFamily="34" charset="-122"/>
                <a:ea typeface="微软雅黑" panose="020B0503020204020204" pitchFamily="34" charset="-122"/>
              </a:rPr>
              <a:t> </a:t>
            </a:r>
            <a:r>
              <a:rPr kumimoji="1" lang="zh-CN" altLang="en-US" sz="2000" spc="120" dirty="0">
                <a:latin typeface="微软雅黑" panose="020B0503020204020204" pitchFamily="34" charset="-122"/>
                <a:ea typeface="微软雅黑" panose="020B0503020204020204" pitchFamily="34" charset="-122"/>
              </a:rPr>
              <a:t>的语法体系为 </a:t>
            </a:r>
            <a:r>
              <a:rPr kumimoji="1" lang="en" altLang="zh-CN" sz="2000" spc="120" dirty="0" err="1">
                <a:latin typeface="微软雅黑" panose="020B0503020204020204" pitchFamily="34" charset="-122"/>
                <a:ea typeface="微软雅黑" panose="020B0503020204020204" pitchFamily="34" charset="-122"/>
              </a:rPr>
              <a:t>ShardingSphere</a:t>
            </a:r>
            <a:r>
              <a:rPr kumimoji="1" lang="en" altLang="zh-CN" sz="2000" spc="120" dirty="0">
                <a:latin typeface="微软雅黑" panose="020B0503020204020204" pitchFamily="34" charset="-122"/>
                <a:ea typeface="微软雅黑" panose="020B0503020204020204" pitchFamily="34" charset="-122"/>
              </a:rPr>
              <a:t> </a:t>
            </a:r>
            <a:r>
              <a:rPr kumimoji="1" lang="zh-CN" altLang="en-US" sz="2000" spc="120" dirty="0">
                <a:latin typeface="微软雅黑" panose="020B0503020204020204" pitchFamily="34" charset="-122"/>
                <a:ea typeface="微软雅黑" panose="020B0503020204020204" pitchFamily="34" charset="-122"/>
              </a:rPr>
              <a:t>迈向分布式数据库搭起了桥梁，目前还在持续完善中，随着更多的想法被实现，</a:t>
            </a:r>
            <a:r>
              <a:rPr kumimoji="1" lang="en" altLang="zh-CN" sz="2000" spc="120" dirty="0" err="1">
                <a:latin typeface="微软雅黑" panose="020B0503020204020204" pitchFamily="34" charset="-122"/>
                <a:ea typeface="微软雅黑" panose="020B0503020204020204" pitchFamily="34" charset="-122"/>
              </a:rPr>
              <a:t>DistSQL</a:t>
            </a:r>
            <a:r>
              <a:rPr kumimoji="1" lang="en" altLang="zh-CN" sz="2000" spc="120" dirty="0">
                <a:latin typeface="微软雅黑" panose="020B0503020204020204" pitchFamily="34" charset="-122"/>
                <a:ea typeface="微软雅黑" panose="020B0503020204020204" pitchFamily="34" charset="-122"/>
              </a:rPr>
              <a:t> </a:t>
            </a:r>
            <a:r>
              <a:rPr kumimoji="1" lang="zh-CN" altLang="en-US" sz="2000" spc="120" dirty="0">
                <a:latin typeface="微软雅黑" panose="020B0503020204020204" pitchFamily="34" charset="-122"/>
                <a:ea typeface="微软雅黑" panose="020B0503020204020204" pitchFamily="34" charset="-122"/>
              </a:rPr>
              <a:t>势必会越来越强大。</a:t>
            </a:r>
            <a:endParaRPr kumimoji="1" lang="en-US" altLang="zh-CN" sz="2000" spc="120" dirty="0">
              <a:latin typeface="微软雅黑" panose="020B0503020204020204" pitchFamily="34" charset="-122"/>
              <a:ea typeface="微软雅黑" panose="020B0503020204020204" pitchFamily="34" charset="-122"/>
            </a:endParaRPr>
          </a:p>
          <a:p>
            <a:endParaRPr kumimoji="1" lang="en-US" altLang="zh-CN" sz="2000" spc="120" dirty="0">
              <a:latin typeface="微软雅黑" panose="020B0503020204020204" pitchFamily="34" charset="-122"/>
              <a:ea typeface="微软雅黑" panose="020B0503020204020204" pitchFamily="34" charset="-122"/>
            </a:endParaRPr>
          </a:p>
          <a:p>
            <a:r>
              <a:rPr kumimoji="1" lang="zh-CN" altLang="en-US" sz="2000" spc="120" dirty="0">
                <a:latin typeface="微软雅黑" panose="020B0503020204020204" pitchFamily="34" charset="-122"/>
                <a:ea typeface="微软雅黑" panose="020B0503020204020204" pitchFamily="34" charset="-122"/>
              </a:rPr>
              <a:t>也欢迎对此感兴趣的开发者加入 </a:t>
            </a:r>
            <a:r>
              <a:rPr kumimoji="1" lang="en" altLang="zh-CN" sz="2000" spc="120" dirty="0" err="1">
                <a:latin typeface="微软雅黑" panose="020B0503020204020204" pitchFamily="34" charset="-122"/>
                <a:ea typeface="微软雅黑" panose="020B0503020204020204" pitchFamily="34" charset="-122"/>
              </a:rPr>
              <a:t>ShardingSphere</a:t>
            </a:r>
            <a:r>
              <a:rPr kumimoji="1" lang="zh-CN" altLang="en" sz="2000" spc="120" dirty="0">
                <a:latin typeface="微软雅黑" panose="020B0503020204020204" pitchFamily="34" charset="-122"/>
                <a:ea typeface="微软雅黑" panose="020B0503020204020204" pitchFamily="34" charset="-122"/>
              </a:rPr>
              <a:t>，</a:t>
            </a:r>
            <a:r>
              <a:rPr kumimoji="1" lang="zh-CN" altLang="en-US" sz="2000" spc="120" dirty="0">
                <a:latin typeface="微软雅黑" panose="020B0503020204020204" pitchFamily="34" charset="-122"/>
                <a:ea typeface="微软雅黑" panose="020B0503020204020204" pitchFamily="34" charset="-122"/>
              </a:rPr>
              <a:t>为 </a:t>
            </a:r>
            <a:r>
              <a:rPr kumimoji="1" lang="en" altLang="zh-CN" sz="2000" spc="120" dirty="0" err="1">
                <a:latin typeface="微软雅黑" panose="020B0503020204020204" pitchFamily="34" charset="-122"/>
                <a:ea typeface="微软雅黑" panose="020B0503020204020204" pitchFamily="34" charset="-122"/>
              </a:rPr>
              <a:t>DistSQL</a:t>
            </a:r>
            <a:r>
              <a:rPr kumimoji="1" lang="en" altLang="zh-CN" sz="2000" spc="120" dirty="0">
                <a:latin typeface="微软雅黑" panose="020B0503020204020204" pitchFamily="34" charset="-122"/>
                <a:ea typeface="微软雅黑" panose="020B0503020204020204" pitchFamily="34" charset="-122"/>
              </a:rPr>
              <a:t> </a:t>
            </a:r>
            <a:r>
              <a:rPr kumimoji="1" lang="zh-CN" altLang="en-US" sz="2000" spc="120" dirty="0">
                <a:latin typeface="微软雅黑" panose="020B0503020204020204" pitchFamily="34" charset="-122"/>
                <a:ea typeface="微软雅黑" panose="020B0503020204020204" pitchFamily="34" charset="-122"/>
              </a:rPr>
              <a:t>提供想法，贡献代码。</a:t>
            </a:r>
          </a:p>
        </p:txBody>
      </p:sp>
    </p:spTree>
    <p:extLst>
      <p:ext uri="{BB962C8B-B14F-4D97-AF65-F5344CB8AC3E}">
        <p14:creationId xmlns:p14="http://schemas.microsoft.com/office/powerpoint/2010/main" val="290301354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背景图案&#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772"/>
            <a:ext cx="12187938" cy="6858000"/>
          </a:xfrm>
          <a:prstGeom prst="rect">
            <a:avLst/>
          </a:prstGeom>
        </p:spPr>
      </p:pic>
      <p:sp>
        <p:nvSpPr>
          <p:cNvPr id="4"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grpSp>
        <p:nvGrpSpPr>
          <p:cNvPr id="17" name="组合 16"/>
          <p:cNvGrpSpPr/>
          <p:nvPr/>
        </p:nvGrpSpPr>
        <p:grpSpPr>
          <a:xfrm>
            <a:off x="4083624" y="1655879"/>
            <a:ext cx="4024752" cy="1494279"/>
            <a:chOff x="3773917" y="1541574"/>
            <a:chExt cx="4024752" cy="1494279"/>
          </a:xfrm>
        </p:grpSpPr>
        <p:pic>
          <p:nvPicPr>
            <p:cNvPr id="2" name="图片 1" descr="upload_410954273"/>
            <p:cNvPicPr>
              <a:picLocks noChangeAspect="1"/>
            </p:cNvPicPr>
            <p:nvPr/>
          </p:nvPicPr>
          <p:blipFill>
            <a:blip r:embed="rId4"/>
            <a:stretch>
              <a:fillRect/>
            </a:stretch>
          </p:blipFill>
          <p:spPr>
            <a:xfrm>
              <a:off x="3773917" y="1541574"/>
              <a:ext cx="1494279" cy="1494279"/>
            </a:xfrm>
            <a:prstGeom prst="rect">
              <a:avLst/>
            </a:prstGeom>
          </p:spPr>
        </p:pic>
        <p:pic>
          <p:nvPicPr>
            <p:cNvPr id="3" name="图片 2" descr="QR 代码&#10;&#10;描述已自动生成"/>
            <p:cNvPicPr>
              <a:picLocks noChangeAspect="1"/>
            </p:cNvPicPr>
            <p:nvPr/>
          </p:nvPicPr>
          <p:blipFill>
            <a:blip r:embed="rId5"/>
            <a:stretch>
              <a:fillRect/>
            </a:stretch>
          </p:blipFill>
          <p:spPr>
            <a:xfrm>
              <a:off x="6343452" y="1541574"/>
              <a:ext cx="1455217" cy="1455217"/>
            </a:xfrm>
            <a:prstGeom prst="rect">
              <a:avLst/>
            </a:prstGeom>
          </p:spPr>
        </p:pic>
      </p:grpSp>
      <p:sp>
        <p:nvSpPr>
          <p:cNvPr id="5" name="文本框 4"/>
          <p:cNvSpPr txBox="1"/>
          <p:nvPr/>
        </p:nvSpPr>
        <p:spPr>
          <a:xfrm>
            <a:off x="6396416" y="3087538"/>
            <a:ext cx="1981299" cy="526811"/>
          </a:xfrm>
          <a:prstGeom prst="rect">
            <a:avLst/>
          </a:prstGeom>
          <a:noFill/>
        </p:spPr>
        <p:txBody>
          <a:bodyPr wrap="square" rtlCol="0">
            <a:spAutoFit/>
          </a:bodyPr>
          <a:lstStyle/>
          <a:p>
            <a:pPr algn="ctr">
              <a:lnSpc>
                <a:spcPct val="150000"/>
              </a:lnSpc>
            </a:pPr>
            <a:r>
              <a:rPr kumimoji="1" lang="en-US" altLang="zh-CN" sz="1000" dirty="0">
                <a:latin typeface="微软雅黑" panose="020B0503020204020204" pitchFamily="34" charset="-122"/>
                <a:ea typeface="微软雅黑" panose="020B0503020204020204" pitchFamily="34" charset="-122"/>
              </a:rPr>
              <a:t>Apache</a:t>
            </a:r>
            <a:r>
              <a:rPr kumimoji="1" lang="zh-CN" altLang="en-US" sz="1000" dirty="0">
                <a:latin typeface="微软雅黑" panose="020B0503020204020204" pitchFamily="34" charset="-122"/>
                <a:ea typeface="微软雅黑" panose="020B0503020204020204" pitchFamily="34" charset="-122"/>
              </a:rPr>
              <a:t> </a:t>
            </a:r>
            <a:r>
              <a:rPr kumimoji="1" lang="en-US" altLang="zh-CN" sz="1000" dirty="0">
                <a:latin typeface="微软雅黑" panose="020B0503020204020204" pitchFamily="34" charset="-122"/>
                <a:ea typeface="微软雅黑" panose="020B0503020204020204" pitchFamily="34" charset="-122"/>
              </a:rPr>
              <a:t>ShardingSphere</a:t>
            </a:r>
          </a:p>
          <a:p>
            <a:pPr algn="ctr">
              <a:lnSpc>
                <a:spcPct val="150000"/>
              </a:lnSpc>
            </a:pPr>
            <a:r>
              <a:rPr kumimoji="1" lang="zh-CN" altLang="en-US" sz="1000" dirty="0">
                <a:latin typeface="微软雅黑" panose="020B0503020204020204" pitchFamily="34" charset="-122"/>
                <a:ea typeface="微软雅黑" panose="020B0503020204020204" pitchFamily="34" charset="-122"/>
              </a:rPr>
              <a:t>微信公众号</a:t>
            </a:r>
          </a:p>
        </p:txBody>
      </p:sp>
      <p:sp>
        <p:nvSpPr>
          <p:cNvPr id="9" name="文本框 8"/>
          <p:cNvSpPr txBox="1"/>
          <p:nvPr/>
        </p:nvSpPr>
        <p:spPr>
          <a:xfrm>
            <a:off x="4131283" y="3087538"/>
            <a:ext cx="1411572" cy="526811"/>
          </a:xfrm>
          <a:prstGeom prst="rect">
            <a:avLst/>
          </a:prstGeom>
          <a:noFill/>
        </p:spPr>
        <p:txBody>
          <a:bodyPr wrap="square" rtlCol="0">
            <a:spAutoFit/>
          </a:bodyPr>
          <a:lstStyle/>
          <a:p>
            <a:pPr algn="ctr">
              <a:lnSpc>
                <a:spcPct val="150000"/>
              </a:lnSpc>
            </a:pPr>
            <a:r>
              <a:rPr kumimoji="1" lang="en-US" altLang="zh-CN" sz="1000" dirty="0">
                <a:latin typeface="微软雅黑" panose="020B0503020204020204" pitchFamily="34" charset="-122"/>
                <a:ea typeface="微软雅黑" panose="020B0503020204020204" pitchFamily="34" charset="-122"/>
              </a:rPr>
              <a:t>SphereEx</a:t>
            </a:r>
          </a:p>
          <a:p>
            <a:pPr algn="ctr">
              <a:lnSpc>
                <a:spcPct val="150000"/>
              </a:lnSpc>
            </a:pPr>
            <a:r>
              <a:rPr kumimoji="1" lang="zh-CN" altLang="en-US" sz="1000" dirty="0">
                <a:latin typeface="微软雅黑" panose="020B0503020204020204" pitchFamily="34" charset="-122"/>
                <a:ea typeface="微软雅黑" panose="020B0503020204020204" pitchFamily="34" charset="-122"/>
              </a:rPr>
              <a:t>微信公众号</a:t>
            </a:r>
          </a:p>
        </p:txBody>
      </p:sp>
      <p:sp>
        <p:nvSpPr>
          <p:cNvPr id="13" name="圆角矩形 12"/>
          <p:cNvSpPr/>
          <p:nvPr/>
        </p:nvSpPr>
        <p:spPr>
          <a:xfrm>
            <a:off x="3278138" y="3900545"/>
            <a:ext cx="5635724" cy="2135611"/>
          </a:xfrm>
          <a:prstGeom prst="roundRect">
            <a:avLst>
              <a:gd name="adj" fmla="val 6628"/>
            </a:avLst>
          </a:prstGeom>
          <a:solidFill>
            <a:srgbClr val="DCE0FF">
              <a:alpha val="30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rgbClr val="25319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625622" y="3995772"/>
            <a:ext cx="5075232" cy="1893339"/>
          </a:xfrm>
          <a:prstGeom prst="rect">
            <a:avLst/>
          </a:prstGeom>
          <a:noFill/>
        </p:spPr>
        <p:txBody>
          <a:bodyPr wrap="square">
            <a:spAutoFit/>
          </a:bodyPr>
          <a:lstStyle/>
          <a:p>
            <a:pPr>
              <a:lnSpc>
                <a:spcPct val="200000"/>
              </a:lnSpc>
            </a:pPr>
            <a:r>
              <a:rPr lang="zh-CN" altLang="en-US" sz="1000" dirty="0">
                <a:latin typeface="微软雅黑" panose="020B0503020204020204" pitchFamily="34" charset="-122"/>
                <a:ea typeface="微软雅黑" panose="020B0503020204020204" pitchFamily="34" charset="-122"/>
              </a:rPr>
              <a:t>SphereEx 官网：</a:t>
            </a:r>
            <a:r>
              <a:rPr lang="zh-CN" altLang="en-US" sz="1000" dirty="0">
                <a:latin typeface="Microsoft YaHei Light" panose="020B0503020204020204" pitchFamily="34" charset="-122"/>
                <a:ea typeface="Microsoft YaHei Light" panose="020B0503020204020204" pitchFamily="34" charset="-122"/>
              </a:rPr>
              <a:t>https://sphere-ex.com</a:t>
            </a:r>
          </a:p>
          <a:p>
            <a:pPr>
              <a:lnSpc>
                <a:spcPct val="200000"/>
              </a:lnSpc>
            </a:pPr>
            <a:r>
              <a:rPr lang="zh-CN" altLang="en-US" sz="1000" dirty="0">
                <a:latin typeface="微软雅黑" panose="020B0503020204020204" pitchFamily="34" charset="-122"/>
                <a:ea typeface="微软雅黑" panose="020B0503020204020204" pitchFamily="34" charset="-122"/>
              </a:rPr>
              <a:t>Open SphereEx Community：</a:t>
            </a:r>
            <a:r>
              <a:rPr lang="zh-CN" altLang="en-US" sz="1000" dirty="0">
                <a:latin typeface="Microsoft YaHei Light" panose="020B0503020204020204" pitchFamily="34" charset="-122"/>
                <a:ea typeface="Microsoft YaHei Light" panose="020B0503020204020204" pitchFamily="34" charset="-122"/>
              </a:rPr>
              <a:t>https://community.sphere-ex.com </a:t>
            </a:r>
            <a:endParaRPr lang="en-US" altLang="zh-CN" sz="1000" dirty="0">
              <a:latin typeface="Microsoft YaHei Light" panose="020B0503020204020204" pitchFamily="34" charset="-122"/>
              <a:ea typeface="Microsoft YaHei Light" panose="020B0503020204020204" pitchFamily="34" charset="-122"/>
            </a:endParaRPr>
          </a:p>
          <a:p>
            <a:pPr>
              <a:lnSpc>
                <a:spcPct val="200000"/>
              </a:lnSpc>
            </a:pPr>
            <a:r>
              <a:rPr lang="en-US" altLang="zh-CN" sz="1000" dirty="0">
                <a:latin typeface="微软雅黑" panose="020B0503020204020204" pitchFamily="34" charset="-122"/>
                <a:ea typeface="微软雅黑" panose="020B0503020204020204" pitchFamily="34" charset="-122"/>
              </a:rPr>
              <a:t>Apache</a:t>
            </a:r>
            <a:r>
              <a:rPr lang="zh-CN" altLang="en-US" sz="1000" dirty="0">
                <a:latin typeface="微软雅黑" panose="020B0503020204020204" pitchFamily="34" charset="-122"/>
                <a:ea typeface="微软雅黑" panose="020B0503020204020204" pitchFamily="34" charset="-122"/>
              </a:rPr>
              <a:t> </a:t>
            </a:r>
            <a:r>
              <a:rPr lang="en-US" altLang="zh-CN" sz="1000" dirty="0">
                <a:latin typeface="微软雅黑" panose="020B0503020204020204" pitchFamily="34" charset="-122"/>
                <a:ea typeface="微软雅黑" panose="020B0503020204020204" pitchFamily="34" charset="-122"/>
              </a:rPr>
              <a:t>ShardingSphere</a:t>
            </a:r>
            <a:r>
              <a:rPr lang="zh-CN" altLang="en-US" sz="1000" dirty="0">
                <a:latin typeface="微软雅黑" panose="020B0503020204020204" pitchFamily="34" charset="-122"/>
                <a:ea typeface="微软雅黑" panose="020B0503020204020204" pitchFamily="34" charset="-122"/>
              </a:rPr>
              <a:t> Website：</a:t>
            </a:r>
            <a:r>
              <a:rPr lang="zh-CN" altLang="en-US" sz="1000" dirty="0">
                <a:latin typeface="Microsoft YaHei Light" panose="020B0503020204020204" pitchFamily="34" charset="-122"/>
                <a:ea typeface="Microsoft YaHei Light" panose="020B0503020204020204" pitchFamily="34" charset="-122"/>
              </a:rPr>
              <a:t>https://shardingsphere.apache.org</a:t>
            </a:r>
          </a:p>
          <a:p>
            <a:pPr>
              <a:lnSpc>
                <a:spcPct val="200000"/>
              </a:lnSpc>
            </a:pPr>
            <a:r>
              <a:rPr lang="en-US" altLang="zh-CN" sz="1000" dirty="0">
                <a:latin typeface="微软雅黑" panose="020B0503020204020204" pitchFamily="34" charset="-122"/>
                <a:ea typeface="微软雅黑" panose="020B0503020204020204" pitchFamily="34" charset="-122"/>
              </a:rPr>
              <a:t>Apache</a:t>
            </a:r>
            <a:r>
              <a:rPr lang="zh-CN" altLang="en-US" sz="1000" dirty="0">
                <a:latin typeface="微软雅黑" panose="020B0503020204020204" pitchFamily="34" charset="-122"/>
                <a:ea typeface="微软雅黑" panose="020B0503020204020204" pitchFamily="34" charset="-122"/>
              </a:rPr>
              <a:t> </a:t>
            </a:r>
            <a:r>
              <a:rPr lang="en-US" altLang="zh-CN" sz="1000" dirty="0">
                <a:latin typeface="微软雅黑" panose="020B0503020204020204" pitchFamily="34" charset="-122"/>
                <a:ea typeface="微软雅黑" panose="020B0503020204020204" pitchFamily="34" charset="-122"/>
              </a:rPr>
              <a:t>ShardingSphere</a:t>
            </a:r>
            <a:r>
              <a:rPr lang="zh-CN" altLang="en-US" sz="1000" dirty="0">
                <a:latin typeface="微软雅黑" panose="020B0503020204020204" pitchFamily="34" charset="-122"/>
                <a:ea typeface="微软雅黑" panose="020B0503020204020204" pitchFamily="34" charset="-122"/>
              </a:rPr>
              <a:t> GitHub： </a:t>
            </a:r>
            <a:r>
              <a:rPr lang="zh-CN" altLang="en-US" sz="1000" dirty="0">
                <a:latin typeface="Microsoft YaHei Light" panose="020B0503020204020204" pitchFamily="34" charset="-122"/>
                <a:ea typeface="Microsoft YaHei Light" panose="020B0503020204020204" pitchFamily="34" charset="-122"/>
              </a:rPr>
              <a:t>https://github.com/apache/shardingsphere</a:t>
            </a:r>
          </a:p>
          <a:p>
            <a:pPr>
              <a:lnSpc>
                <a:spcPct val="200000"/>
              </a:lnSpc>
            </a:pPr>
            <a:r>
              <a:rPr lang="en-US" altLang="zh-CN" sz="1000" dirty="0">
                <a:latin typeface="微软雅黑" panose="020B0503020204020204" pitchFamily="34" charset="-122"/>
                <a:ea typeface="微软雅黑" panose="020B0503020204020204" pitchFamily="34" charset="-122"/>
              </a:rPr>
              <a:t>Apache</a:t>
            </a:r>
            <a:r>
              <a:rPr lang="zh-CN" altLang="en-US" sz="1000" dirty="0">
                <a:latin typeface="微软雅黑" panose="020B0503020204020204" pitchFamily="34" charset="-122"/>
                <a:ea typeface="微软雅黑" panose="020B0503020204020204" pitchFamily="34" charset="-122"/>
              </a:rPr>
              <a:t> ShardingSphere Slack Channel：</a:t>
            </a:r>
            <a:r>
              <a:rPr lang="zh-CN" altLang="en-US" sz="1000" dirty="0">
                <a:latin typeface="Microsoft YaHei Light" panose="020B0503020204020204" pitchFamily="34" charset="-122"/>
                <a:ea typeface="Microsoft YaHei Light" panose="020B0503020204020204" pitchFamily="34" charset="-122"/>
              </a:rPr>
              <a:t>https://apacheshardingsphere.slack.com</a:t>
            </a:r>
          </a:p>
          <a:p>
            <a:pPr>
              <a:lnSpc>
                <a:spcPct val="200000"/>
              </a:lnSpc>
            </a:pPr>
            <a:r>
              <a:rPr lang="zh-CN" altLang="en-US" sz="1000" dirty="0">
                <a:latin typeface="微软雅黑" panose="020B0503020204020204" pitchFamily="34" charset="-122"/>
                <a:ea typeface="微软雅黑" panose="020B0503020204020204" pitchFamily="34" charset="-122"/>
              </a:rPr>
              <a:t>邮箱：</a:t>
            </a:r>
            <a:r>
              <a:rPr lang="zh-CN" altLang="en-US" sz="1000" dirty="0">
                <a:latin typeface="Microsoft YaHei Light" panose="020B0503020204020204" pitchFamily="34" charset="-122"/>
                <a:ea typeface="Microsoft YaHei Light" panose="020B0503020204020204" pitchFamily="34" charset="-122"/>
              </a:rPr>
              <a:t>it@sphere-ex.com / biz@sphere-ex.com </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背景图案&#10;&#10;描述已自动生成"/>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31" y="-4380"/>
            <a:ext cx="12187938" cy="6858000"/>
          </a:xfrm>
          <a:prstGeom prst="rect">
            <a:avLst/>
          </a:prstGeom>
        </p:spPr>
      </p:pic>
      <p:sp>
        <p:nvSpPr>
          <p:cNvPr id="4"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grpSp>
        <p:nvGrpSpPr>
          <p:cNvPr id="8" name="组合 7"/>
          <p:cNvGrpSpPr/>
          <p:nvPr/>
        </p:nvGrpSpPr>
        <p:grpSpPr>
          <a:xfrm>
            <a:off x="892772" y="948372"/>
            <a:ext cx="1630680" cy="2774315"/>
            <a:chOff x="4868" y="2692"/>
            <a:chExt cx="2568" cy="4369"/>
          </a:xfrm>
        </p:grpSpPr>
        <p:sp>
          <p:nvSpPr>
            <p:cNvPr id="5"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9"/>
              </p:custDataLst>
            </p:nvPr>
          </p:nvSpPr>
          <p:spPr>
            <a:xfrm rot="5400000">
              <a:off x="4057" y="5224"/>
              <a:ext cx="2851" cy="824"/>
            </a:xfrm>
            <a:prstGeom prst="rect">
              <a:avLst/>
            </a:prstGeom>
            <a:noFill/>
          </p:spPr>
          <p:txBody>
            <a:bodyPr wrap="none" rtlCol="0">
              <a:spAutoFit/>
            </a:bodyPr>
            <a:lstStyle/>
            <a:p>
              <a:pPr algn="ctr"/>
              <a:r>
                <a:rPr lang="en-US" altLang="zh-CN" sz="2800" b="1" dirty="0">
                  <a:latin typeface="微软雅黑" panose="020B0503020204020204" pitchFamily="34" charset="-122"/>
                  <a:ea typeface="微软雅黑" panose="020B0503020204020204" pitchFamily="34" charset="-122"/>
                  <a:cs typeface="+mn-lt"/>
                </a:rPr>
                <a:t>Contents</a:t>
              </a:r>
            </a:p>
          </p:txBody>
        </p:sp>
        <p:sp>
          <p:nvSpPr>
            <p:cNvPr id="6"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0"/>
              </p:custDataLst>
            </p:nvPr>
          </p:nvSpPr>
          <p:spPr>
            <a:xfrm>
              <a:off x="5748" y="4316"/>
              <a:ext cx="1688" cy="1840"/>
            </a:xfrm>
            <a:prstGeom prst="rect">
              <a:avLst/>
            </a:prstGeom>
            <a:noFill/>
          </p:spPr>
          <p:txBody>
            <a:bodyPr wrap="none" rtlCol="0">
              <a:spAutoFit/>
            </a:bodyPr>
            <a:lstStyle/>
            <a:p>
              <a:pPr algn="ctr"/>
              <a:r>
                <a:rPr lang="zh-CN" altLang="en-US" sz="7000" b="1" dirty="0">
                  <a:latin typeface="微软雅黑" panose="020B0503020204020204" pitchFamily="34" charset="-122"/>
                  <a:ea typeface="微软雅黑" panose="020B0503020204020204" pitchFamily="34" charset="-122"/>
                  <a:cs typeface="+mn-lt"/>
                </a:rPr>
                <a:t>录</a:t>
              </a:r>
            </a:p>
          </p:txBody>
        </p:sp>
        <p:sp>
          <p:nvSpPr>
            <p:cNvPr id="7"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1"/>
              </p:custDataLst>
            </p:nvPr>
          </p:nvSpPr>
          <p:spPr>
            <a:xfrm>
              <a:off x="4868" y="2692"/>
              <a:ext cx="1688" cy="1840"/>
            </a:xfrm>
            <a:prstGeom prst="rect">
              <a:avLst/>
            </a:prstGeom>
            <a:noFill/>
          </p:spPr>
          <p:txBody>
            <a:bodyPr wrap="none" rtlCol="0">
              <a:spAutoFit/>
            </a:bodyPr>
            <a:lstStyle/>
            <a:p>
              <a:pPr algn="ctr"/>
              <a:r>
                <a:rPr lang="zh-CN" altLang="en-US" sz="7000" b="1" dirty="0">
                  <a:latin typeface="微软雅黑" panose="020B0503020204020204" pitchFamily="34" charset="-122"/>
                  <a:ea typeface="微软雅黑" panose="020B0503020204020204" pitchFamily="34" charset="-122"/>
                  <a:cs typeface="+mn-lt"/>
                </a:rPr>
                <a:t>目</a:t>
              </a:r>
            </a:p>
          </p:txBody>
        </p:sp>
      </p:grpSp>
      <p:grpSp>
        <p:nvGrpSpPr>
          <p:cNvPr id="44" name="组合 43"/>
          <p:cNvGrpSpPr/>
          <p:nvPr/>
        </p:nvGrpSpPr>
        <p:grpSpPr>
          <a:xfrm>
            <a:off x="4024527" y="2108824"/>
            <a:ext cx="2156580" cy="1103322"/>
            <a:chOff x="5505689" y="1240184"/>
            <a:chExt cx="2156580" cy="1103322"/>
          </a:xfrm>
        </p:grpSpPr>
        <p:sp>
          <p:nvSpPr>
            <p:cNvPr id="17"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7"/>
              </p:custDataLst>
            </p:nvPr>
          </p:nvSpPr>
          <p:spPr>
            <a:xfrm>
              <a:off x="5767198" y="1912619"/>
              <a:ext cx="1895071" cy="430887"/>
            </a:xfrm>
            <a:prstGeom prst="rect">
              <a:avLst/>
            </a:prstGeom>
            <a:noFill/>
          </p:spPr>
          <p:txBody>
            <a:bodyPr wrap="none" rtlCol="0">
              <a:spAutoFit/>
            </a:bodyPr>
            <a:lstStyle/>
            <a:p>
              <a:pPr algn="ctr"/>
              <a:r>
                <a:rPr lang="en-US" altLang="zh-CN" sz="2200" dirty="0" err="1">
                  <a:latin typeface="微软雅黑" panose="020B0503020204020204" pitchFamily="34" charset="-122"/>
                  <a:ea typeface="微软雅黑" panose="020B0503020204020204" pitchFamily="34" charset="-122"/>
                  <a:cs typeface="+mn-lt"/>
                </a:rPr>
                <a:t>DistSQL</a:t>
              </a:r>
              <a:r>
                <a:rPr lang="zh-CN" altLang="en-US" sz="2200" dirty="0">
                  <a:latin typeface="微软雅黑" panose="020B0503020204020204" pitchFamily="34" charset="-122"/>
                  <a:ea typeface="微软雅黑" panose="020B0503020204020204" pitchFamily="34" charset="-122"/>
                  <a:cs typeface="+mn-lt"/>
                </a:rPr>
                <a:t> 介绍</a:t>
              </a:r>
            </a:p>
          </p:txBody>
        </p:sp>
        <p:sp>
          <p:nvSpPr>
            <p:cNvPr id="19"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8"/>
              </p:custDataLst>
            </p:nvPr>
          </p:nvSpPr>
          <p:spPr>
            <a:xfrm>
              <a:off x="5505689" y="1240184"/>
              <a:ext cx="691215" cy="584775"/>
            </a:xfrm>
            <a:prstGeom prst="rect">
              <a:avLst/>
            </a:prstGeom>
            <a:noFill/>
          </p:spPr>
          <p:txBody>
            <a:bodyPr wrap="none" rtlCol="0">
              <a:spAutoFit/>
            </a:bodyPr>
            <a:lstStyle/>
            <a:p>
              <a:pPr algn="ctr"/>
              <a:r>
                <a:rPr lang="en-US" altLang="zh-CN" sz="3200" b="1" dirty="0">
                  <a:latin typeface="微软雅黑" panose="020B0503020204020204" pitchFamily="34" charset="-122"/>
                  <a:ea typeface="微软雅黑" panose="020B0503020204020204" pitchFamily="34" charset="-122"/>
                  <a:cs typeface="+mn-lt"/>
                </a:rPr>
                <a:t>01</a:t>
              </a:r>
            </a:p>
          </p:txBody>
        </p:sp>
        <p:sp>
          <p:nvSpPr>
            <p:cNvPr id="23" name="圆角矩形 22"/>
            <p:cNvSpPr/>
            <p:nvPr/>
          </p:nvSpPr>
          <p:spPr>
            <a:xfrm>
              <a:off x="5735756" y="1819810"/>
              <a:ext cx="231082" cy="55756"/>
            </a:xfrm>
            <a:prstGeom prst="roundRect">
              <a:avLst/>
            </a:prstGeom>
            <a:solidFill>
              <a:srgbClr val="F84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45" name="组合 44"/>
          <p:cNvGrpSpPr/>
          <p:nvPr/>
        </p:nvGrpSpPr>
        <p:grpSpPr>
          <a:xfrm>
            <a:off x="4024527" y="4076770"/>
            <a:ext cx="2156577" cy="1103322"/>
            <a:chOff x="5505689" y="1240184"/>
            <a:chExt cx="2156577" cy="1103322"/>
          </a:xfrm>
        </p:grpSpPr>
        <p:sp>
          <p:nvSpPr>
            <p:cNvPr id="47"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5"/>
              </p:custDataLst>
            </p:nvPr>
          </p:nvSpPr>
          <p:spPr>
            <a:xfrm>
              <a:off x="5767195" y="1912619"/>
              <a:ext cx="1895071" cy="430887"/>
            </a:xfrm>
            <a:prstGeom prst="rect">
              <a:avLst/>
            </a:prstGeom>
            <a:noFill/>
          </p:spPr>
          <p:txBody>
            <a:bodyPr wrap="none" rtlCol="0">
              <a:spAutoFit/>
            </a:bodyPr>
            <a:lstStyle/>
            <a:p>
              <a:pPr algn="ctr"/>
              <a:r>
                <a:rPr lang="en-US" altLang="zh-CN" sz="2200" dirty="0" err="1">
                  <a:latin typeface="微软雅黑" panose="020B0503020204020204" pitchFamily="34" charset="-122"/>
                  <a:ea typeface="微软雅黑" panose="020B0503020204020204" pitchFamily="34" charset="-122"/>
                  <a:cs typeface="+mn-lt"/>
                </a:rPr>
                <a:t>DistSQL</a:t>
              </a:r>
              <a:r>
                <a:rPr lang="zh-CN" altLang="en-US" sz="2200" dirty="0">
                  <a:latin typeface="微软雅黑" panose="020B0503020204020204" pitchFamily="34" charset="-122"/>
                  <a:ea typeface="微软雅黑" panose="020B0503020204020204" pitchFamily="34" charset="-122"/>
                  <a:cs typeface="+mn-lt"/>
                </a:rPr>
                <a:t> 实战</a:t>
              </a:r>
            </a:p>
          </p:txBody>
        </p:sp>
        <p:sp>
          <p:nvSpPr>
            <p:cNvPr id="48"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6"/>
              </p:custDataLst>
            </p:nvPr>
          </p:nvSpPr>
          <p:spPr>
            <a:xfrm>
              <a:off x="5505689" y="1240184"/>
              <a:ext cx="691215" cy="584775"/>
            </a:xfrm>
            <a:prstGeom prst="rect">
              <a:avLst/>
            </a:prstGeom>
            <a:noFill/>
          </p:spPr>
          <p:txBody>
            <a:bodyPr wrap="none" rtlCol="0">
              <a:spAutoFit/>
            </a:bodyPr>
            <a:lstStyle/>
            <a:p>
              <a:pPr algn="ctr"/>
              <a:r>
                <a:rPr lang="en-US" altLang="zh-CN" sz="3200" b="1" dirty="0">
                  <a:latin typeface="微软雅黑" panose="020B0503020204020204" pitchFamily="34" charset="-122"/>
                  <a:ea typeface="微软雅黑" panose="020B0503020204020204" pitchFamily="34" charset="-122"/>
                  <a:cs typeface="+mn-lt"/>
                </a:rPr>
                <a:t>03</a:t>
              </a:r>
            </a:p>
          </p:txBody>
        </p:sp>
        <p:sp>
          <p:nvSpPr>
            <p:cNvPr id="49" name="圆角矩形 48"/>
            <p:cNvSpPr/>
            <p:nvPr/>
          </p:nvSpPr>
          <p:spPr>
            <a:xfrm>
              <a:off x="5735756" y="1819810"/>
              <a:ext cx="231082" cy="55756"/>
            </a:xfrm>
            <a:prstGeom prst="roundRect">
              <a:avLst/>
            </a:prstGeom>
            <a:solidFill>
              <a:srgbClr val="F84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50" name="组合 49"/>
          <p:cNvGrpSpPr/>
          <p:nvPr/>
        </p:nvGrpSpPr>
        <p:grpSpPr>
          <a:xfrm>
            <a:off x="7450869" y="2108824"/>
            <a:ext cx="2741456" cy="1103322"/>
            <a:chOff x="5344005" y="1240184"/>
            <a:chExt cx="2741456" cy="1103322"/>
          </a:xfrm>
        </p:grpSpPr>
        <p:sp>
          <p:nvSpPr>
            <p:cNvPr id="51"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3"/>
              </p:custDataLst>
            </p:nvPr>
          </p:nvSpPr>
          <p:spPr>
            <a:xfrm>
              <a:off x="5344005" y="1912619"/>
              <a:ext cx="2741456" cy="430887"/>
            </a:xfrm>
            <a:prstGeom prst="rect">
              <a:avLst/>
            </a:prstGeom>
            <a:noFill/>
          </p:spPr>
          <p:txBody>
            <a:bodyPr wrap="none" rtlCol="0">
              <a:spAutoFit/>
            </a:bodyPr>
            <a:lstStyle/>
            <a:p>
              <a:pPr algn="ctr"/>
              <a:r>
                <a:rPr lang="en-US" altLang="zh-CN" sz="2200" dirty="0" err="1">
                  <a:latin typeface="微软雅黑" panose="020B0503020204020204" pitchFamily="34" charset="-122"/>
                  <a:ea typeface="微软雅黑" panose="020B0503020204020204" pitchFamily="34" charset="-122"/>
                  <a:cs typeface="+mn-lt"/>
                </a:rPr>
                <a:t>DistSQL</a:t>
              </a:r>
              <a:r>
                <a:rPr lang="zh-CN" altLang="en-US" sz="2200" dirty="0">
                  <a:latin typeface="微软雅黑" panose="020B0503020204020204" pitchFamily="34" charset="-122"/>
                  <a:ea typeface="微软雅黑" panose="020B0503020204020204" pitchFamily="34" charset="-122"/>
                  <a:cs typeface="+mn-lt"/>
                </a:rPr>
                <a:t> 可以做什么</a:t>
              </a:r>
            </a:p>
          </p:txBody>
        </p:sp>
        <p:sp>
          <p:nvSpPr>
            <p:cNvPr id="52"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4"/>
              </p:custDataLst>
            </p:nvPr>
          </p:nvSpPr>
          <p:spPr>
            <a:xfrm>
              <a:off x="5505689" y="1240184"/>
              <a:ext cx="691215" cy="584775"/>
            </a:xfrm>
            <a:prstGeom prst="rect">
              <a:avLst/>
            </a:prstGeom>
            <a:noFill/>
          </p:spPr>
          <p:txBody>
            <a:bodyPr wrap="none" rtlCol="0">
              <a:spAutoFit/>
            </a:bodyPr>
            <a:lstStyle/>
            <a:p>
              <a:pPr algn="ctr"/>
              <a:r>
                <a:rPr lang="en-US" altLang="zh-CN" sz="3200" b="1" dirty="0">
                  <a:latin typeface="微软雅黑" panose="020B0503020204020204" pitchFamily="34" charset="-122"/>
                  <a:ea typeface="微软雅黑" panose="020B0503020204020204" pitchFamily="34" charset="-122"/>
                  <a:cs typeface="+mn-lt"/>
                </a:rPr>
                <a:t>02</a:t>
              </a:r>
            </a:p>
          </p:txBody>
        </p:sp>
        <p:sp>
          <p:nvSpPr>
            <p:cNvPr id="53" name="圆角矩形 52"/>
            <p:cNvSpPr/>
            <p:nvPr/>
          </p:nvSpPr>
          <p:spPr>
            <a:xfrm>
              <a:off x="5735756" y="1819810"/>
              <a:ext cx="231082" cy="55756"/>
            </a:xfrm>
            <a:prstGeom prst="roundRect">
              <a:avLst/>
            </a:prstGeom>
            <a:solidFill>
              <a:srgbClr val="F84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54" name="组合 53"/>
          <p:cNvGrpSpPr/>
          <p:nvPr/>
        </p:nvGrpSpPr>
        <p:grpSpPr>
          <a:xfrm>
            <a:off x="7450869" y="4076770"/>
            <a:ext cx="3587842" cy="1107272"/>
            <a:chOff x="5344005" y="1240184"/>
            <a:chExt cx="3587842" cy="1107272"/>
          </a:xfrm>
        </p:grpSpPr>
        <p:sp>
          <p:nvSpPr>
            <p:cNvPr id="55"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5344005" y="1916569"/>
              <a:ext cx="3587842" cy="430887"/>
            </a:xfrm>
            <a:prstGeom prst="rect">
              <a:avLst/>
            </a:prstGeom>
            <a:noFill/>
          </p:spPr>
          <p:txBody>
            <a:bodyPr wrap="none" rtlCol="0">
              <a:spAutoFit/>
            </a:bodyPr>
            <a:lstStyle/>
            <a:p>
              <a:pPr algn="ctr"/>
              <a:r>
                <a:rPr lang="zh-CN" altLang="en-US" sz="2200" dirty="0">
                  <a:latin typeface="微软雅黑" panose="020B0503020204020204" pitchFamily="34" charset="-122"/>
                  <a:ea typeface="微软雅黑" panose="020B0503020204020204" pitchFamily="34" charset="-122"/>
                  <a:cs typeface="+mn-lt"/>
                </a:rPr>
                <a:t>怎样实现自己的 </a:t>
              </a:r>
              <a:r>
                <a:rPr lang="en-US" altLang="zh-CN" sz="2200" dirty="0" err="1">
                  <a:latin typeface="微软雅黑" panose="020B0503020204020204" pitchFamily="34" charset="-122"/>
                  <a:ea typeface="微软雅黑" panose="020B0503020204020204" pitchFamily="34" charset="-122"/>
                  <a:cs typeface="+mn-lt"/>
                </a:rPr>
                <a:t>DistSQL</a:t>
              </a:r>
              <a:r>
                <a:rPr lang="zh-CN" altLang="en-US" sz="2200" dirty="0">
                  <a:latin typeface="微软雅黑" panose="020B0503020204020204" pitchFamily="34" charset="-122"/>
                  <a:ea typeface="微软雅黑" panose="020B0503020204020204" pitchFamily="34" charset="-122"/>
                  <a:cs typeface="+mn-lt"/>
                </a:rPr>
                <a:t>？</a:t>
              </a:r>
            </a:p>
          </p:txBody>
        </p:sp>
        <p:sp>
          <p:nvSpPr>
            <p:cNvPr id="56"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2"/>
              </p:custDataLst>
            </p:nvPr>
          </p:nvSpPr>
          <p:spPr>
            <a:xfrm>
              <a:off x="5505689" y="1240184"/>
              <a:ext cx="691215" cy="584775"/>
            </a:xfrm>
            <a:prstGeom prst="rect">
              <a:avLst/>
            </a:prstGeom>
            <a:noFill/>
          </p:spPr>
          <p:txBody>
            <a:bodyPr wrap="none" rtlCol="0">
              <a:spAutoFit/>
            </a:bodyPr>
            <a:lstStyle/>
            <a:p>
              <a:pPr algn="ctr"/>
              <a:r>
                <a:rPr lang="en-US" altLang="zh-CN" sz="3200" b="1" dirty="0">
                  <a:latin typeface="微软雅黑" panose="020B0503020204020204" pitchFamily="34" charset="-122"/>
                  <a:ea typeface="微软雅黑" panose="020B0503020204020204" pitchFamily="34" charset="-122"/>
                  <a:cs typeface="+mn-lt"/>
                </a:rPr>
                <a:t>04</a:t>
              </a:r>
            </a:p>
          </p:txBody>
        </p:sp>
        <p:sp>
          <p:nvSpPr>
            <p:cNvPr id="57" name="圆角矩形 56"/>
            <p:cNvSpPr/>
            <p:nvPr/>
          </p:nvSpPr>
          <p:spPr>
            <a:xfrm>
              <a:off x="5735756" y="1819810"/>
              <a:ext cx="231082" cy="55756"/>
            </a:xfrm>
            <a:prstGeom prst="roundRect">
              <a:avLst/>
            </a:prstGeom>
            <a:solidFill>
              <a:srgbClr val="F84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背景图案&#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 y="0"/>
            <a:ext cx="12187939" cy="6858000"/>
          </a:xfrm>
          <a:prstGeom prst="rect">
            <a:avLst/>
          </a:prstGeom>
        </p:spPr>
      </p:pic>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6" name="文本框 5"/>
          <p:cNvSpPr txBox="1"/>
          <p:nvPr/>
        </p:nvSpPr>
        <p:spPr>
          <a:xfrm>
            <a:off x="1253144" y="2828621"/>
            <a:ext cx="3230373" cy="1200329"/>
          </a:xfrm>
          <a:prstGeom prst="rect">
            <a:avLst/>
          </a:prstGeom>
          <a:noFill/>
        </p:spPr>
        <p:txBody>
          <a:bodyPr wrap="none" rtlCol="0">
            <a:spAutoFit/>
          </a:bodyPr>
          <a:lstStyle/>
          <a:p>
            <a:pPr algn="ctr"/>
            <a:r>
              <a:rPr kumimoji="1" lang="zh-CN" altLang="en-US" sz="7200" b="1" dirty="0">
                <a:latin typeface="微软雅黑" panose="020B0503020204020204" pitchFamily="34" charset="-122"/>
                <a:ea typeface="微软雅黑" panose="020B0503020204020204" pitchFamily="34" charset="-122"/>
              </a:rPr>
              <a:t>谢 谢！</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矩形 22"/>
          <p:cNvSpPr/>
          <p:nvPr/>
        </p:nvSpPr>
        <p:spPr>
          <a:xfrm>
            <a:off x="0" y="-1"/>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grpSp>
        <p:nvGrpSpPr>
          <p:cNvPr id="7" name="组合 6"/>
          <p:cNvGrpSpPr/>
          <p:nvPr/>
        </p:nvGrpSpPr>
        <p:grpSpPr>
          <a:xfrm>
            <a:off x="5333502" y="2036696"/>
            <a:ext cx="3397084" cy="1976086"/>
            <a:chOff x="5505689" y="804147"/>
            <a:chExt cx="3397084" cy="1976086"/>
          </a:xfrm>
        </p:grpSpPr>
        <p:sp>
          <p:nvSpPr>
            <p:cNvPr id="8"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5505689" y="2072347"/>
              <a:ext cx="3397084" cy="707886"/>
            </a:xfrm>
            <a:prstGeom prst="rect">
              <a:avLst/>
            </a:prstGeom>
            <a:noFill/>
          </p:spPr>
          <p:txBody>
            <a:bodyPr wrap="none" rtlCol="0">
              <a:spAutoFit/>
            </a:bodyPr>
            <a:lstStyle/>
            <a:p>
              <a:r>
                <a:rPr lang="en-US" altLang="zh-CN" sz="4000" b="1" dirty="0" err="1">
                  <a:latin typeface="微软雅黑" panose="020B0503020204020204" pitchFamily="34" charset="-122"/>
                  <a:ea typeface="微软雅黑" panose="020B0503020204020204" pitchFamily="34" charset="-122"/>
                  <a:cs typeface="+mn-lt"/>
                </a:rPr>
                <a:t>DistSQL</a:t>
              </a:r>
              <a:r>
                <a:rPr lang="en-US" altLang="zh-CN" sz="4000" b="1" dirty="0">
                  <a:latin typeface="微软雅黑" panose="020B0503020204020204" pitchFamily="34" charset="-122"/>
                  <a:ea typeface="微软雅黑" panose="020B0503020204020204" pitchFamily="34" charset="-122"/>
                  <a:cs typeface="+mn-lt"/>
                </a:rPr>
                <a:t> </a:t>
              </a:r>
              <a:r>
                <a:rPr lang="zh-CN" altLang="en-US" sz="4000" b="1" dirty="0">
                  <a:latin typeface="微软雅黑" panose="020B0503020204020204" pitchFamily="34" charset="-122"/>
                  <a:ea typeface="微软雅黑" panose="020B0503020204020204" pitchFamily="34" charset="-122"/>
                  <a:cs typeface="+mn-lt"/>
                </a:rPr>
                <a:t>介绍</a:t>
              </a:r>
            </a:p>
          </p:txBody>
        </p:sp>
        <p:sp>
          <p:nvSpPr>
            <p:cNvPr id="10"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2"/>
              </p:custDataLst>
            </p:nvPr>
          </p:nvSpPr>
          <p:spPr>
            <a:xfrm>
              <a:off x="5505689" y="804147"/>
              <a:ext cx="1133644" cy="1015663"/>
            </a:xfrm>
            <a:prstGeom prst="rect">
              <a:avLst/>
            </a:prstGeom>
            <a:noFill/>
          </p:spPr>
          <p:txBody>
            <a:bodyPr wrap="none" rtlCol="0">
              <a:spAutoFit/>
            </a:bodyPr>
            <a:lstStyle/>
            <a:p>
              <a:pPr algn="ctr"/>
              <a:r>
                <a:rPr lang="en-US" altLang="zh-CN" sz="6000" b="1" dirty="0">
                  <a:latin typeface="微软雅黑" panose="020B0503020204020204" pitchFamily="34" charset="-122"/>
                  <a:ea typeface="微软雅黑" panose="020B0503020204020204" pitchFamily="34" charset="-122"/>
                  <a:cs typeface="+mn-lt"/>
                </a:rPr>
                <a:t>01</a:t>
              </a:r>
            </a:p>
          </p:txBody>
        </p:sp>
        <p:sp>
          <p:nvSpPr>
            <p:cNvPr id="11" name="圆角矩形 10"/>
            <p:cNvSpPr/>
            <p:nvPr/>
          </p:nvSpPr>
          <p:spPr>
            <a:xfrm>
              <a:off x="5837573" y="1819810"/>
              <a:ext cx="469875" cy="62280"/>
            </a:xfrm>
            <a:prstGeom prst="roundRect">
              <a:avLst/>
            </a:prstGeom>
            <a:solidFill>
              <a:srgbClr val="F84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13" name="图片 12" descr="卡通人物&#10;&#10;中度可信度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953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1014611" y="408485"/>
            <a:ext cx="8457770" cy="461665"/>
          </a:xfrm>
          <a:prstGeom prst="rect">
            <a:avLst/>
          </a:prstGeom>
          <a:noFill/>
        </p:spPr>
        <p:txBody>
          <a:bodyPr wrap="square" rtlCol="0">
            <a:spAutoFit/>
          </a:bodyPr>
          <a:lstStyle/>
          <a:p>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熟到不能再熟的</a:t>
            </a:r>
            <a:r>
              <a:rPr lang="en-US" altLang="zh-CN" sz="2400" b="1" spc="300" dirty="0">
                <a:latin typeface="微软雅黑" panose="020B0503020204020204" pitchFamily="34" charset="-122"/>
                <a:ea typeface="微软雅黑" panose="020B0503020204020204" pitchFamily="34" charset="-122"/>
                <a:cs typeface="微软雅黑" panose="020B0503020204020204" pitchFamily="34" charset="-122"/>
              </a:rPr>
              <a:t>SQL</a:t>
            </a:r>
            <a:endPar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a:extLst>
              <a:ext uri="{FF2B5EF4-FFF2-40B4-BE49-F238E27FC236}">
                <a16:creationId xmlns:a16="http://schemas.microsoft.com/office/drawing/2014/main" id="{F9476414-66FD-EC7C-C405-0B56CD13C2FE}"/>
              </a:ext>
            </a:extLst>
          </p:cNvPr>
          <p:cNvSpPr txBox="1"/>
          <p:nvPr/>
        </p:nvSpPr>
        <p:spPr>
          <a:xfrm>
            <a:off x="1014610" y="1511960"/>
            <a:ext cx="10449077" cy="369332"/>
          </a:xfrm>
          <a:prstGeom prst="rect">
            <a:avLst/>
          </a:prstGeom>
          <a:noFill/>
        </p:spPr>
        <p:txBody>
          <a:bodyPr wrap="square">
            <a:spAutoFit/>
          </a:bodyPr>
          <a:lstStyle/>
          <a:p>
            <a:r>
              <a:rPr lang="zh-CN" altLang="en-US" b="1" dirty="0">
                <a:latin typeface="Microsoft YaHei" panose="020B0503020204020204" pitchFamily="34" charset="-122"/>
                <a:ea typeface="Microsoft YaHei" panose="020B0503020204020204" pitchFamily="34" charset="-122"/>
              </a:rPr>
              <a:t>什么是 </a:t>
            </a:r>
            <a:r>
              <a:rPr lang="en" altLang="zh-CN" b="1" dirty="0">
                <a:latin typeface="Microsoft YaHei" panose="020B0503020204020204" pitchFamily="34" charset="-122"/>
                <a:ea typeface="Microsoft YaHei" panose="020B0503020204020204" pitchFamily="34" charset="-122"/>
              </a:rPr>
              <a:t>SQL</a:t>
            </a:r>
            <a:r>
              <a:rPr lang="zh-CN" altLang="en" b="1" dirty="0">
                <a:latin typeface="Microsoft YaHei" panose="020B0503020204020204" pitchFamily="34" charset="-122"/>
                <a:ea typeface="Microsoft YaHei" panose="020B0503020204020204" pitchFamily="34" charset="-122"/>
              </a:rPr>
              <a:t>？</a:t>
            </a:r>
          </a:p>
        </p:txBody>
      </p:sp>
      <p:sp>
        <p:nvSpPr>
          <p:cNvPr id="6" name="文本框 5">
            <a:extLst>
              <a:ext uri="{FF2B5EF4-FFF2-40B4-BE49-F238E27FC236}">
                <a16:creationId xmlns:a16="http://schemas.microsoft.com/office/drawing/2014/main" id="{A5E3A8BF-08BB-4F98-B877-05EA1661ADF7}"/>
              </a:ext>
            </a:extLst>
          </p:cNvPr>
          <p:cNvSpPr txBox="1"/>
          <p:nvPr/>
        </p:nvSpPr>
        <p:spPr>
          <a:xfrm>
            <a:off x="1014610" y="2153770"/>
            <a:ext cx="10449077" cy="1631216"/>
          </a:xfrm>
          <a:prstGeom prst="rect">
            <a:avLst/>
          </a:prstGeom>
          <a:noFill/>
        </p:spPr>
        <p:txBody>
          <a:bodyPr wrap="square">
            <a:spAutoFit/>
          </a:bodyPr>
          <a:lstStyle/>
          <a:p>
            <a:r>
              <a:rPr kumimoji="1" lang="en" altLang="zh-CN" sz="2000" spc="130" dirty="0">
                <a:latin typeface="微软雅黑" panose="020B0503020204020204" pitchFamily="34" charset="-122"/>
                <a:ea typeface="微软雅黑" panose="020B0503020204020204" pitchFamily="34" charset="-122"/>
              </a:rPr>
              <a:t>SQL</a:t>
            </a:r>
            <a:r>
              <a:rPr kumimoji="1" lang="en-US" altLang="zh-CN" sz="2000" spc="130" dirty="0">
                <a:latin typeface="微软雅黑" panose="020B0503020204020204" pitchFamily="34" charset="-122"/>
                <a:ea typeface="微软雅黑" panose="020B0503020204020204" pitchFamily="34" charset="-122"/>
              </a:rPr>
              <a:t> (</a:t>
            </a:r>
            <a:r>
              <a:rPr kumimoji="1" lang="en" altLang="zh-CN" sz="2000" spc="130" dirty="0">
                <a:latin typeface="微软雅黑" panose="020B0503020204020204" pitchFamily="34" charset="-122"/>
                <a:ea typeface="微软雅黑" panose="020B0503020204020204" pitchFamily="34" charset="-122"/>
              </a:rPr>
              <a:t>Structured Query Language) </a:t>
            </a:r>
            <a:r>
              <a:rPr kumimoji="1" lang="zh-CN" altLang="en-US" sz="2000" spc="130" dirty="0">
                <a:latin typeface="微软雅黑" panose="020B0503020204020204" pitchFamily="34" charset="-122"/>
                <a:ea typeface="微软雅黑" panose="020B0503020204020204" pitchFamily="34" charset="-122"/>
              </a:rPr>
              <a:t>全称结构化查询语言，是一种编程语言，同时作为关系数据库管理系统的标准语言，用于存取数据以及查询、更新和管理关系数据库系统。</a:t>
            </a:r>
            <a:endParaRPr kumimoji="1" lang="en-US" altLang="zh-CN" sz="2000" spc="130" dirty="0">
              <a:latin typeface="微软雅黑" panose="020B0503020204020204" pitchFamily="34" charset="-122"/>
              <a:ea typeface="微软雅黑" panose="020B0503020204020204" pitchFamily="34" charset="-122"/>
            </a:endParaRPr>
          </a:p>
          <a:p>
            <a:endParaRPr kumimoji="1" lang="en-US" altLang="zh-CN" sz="2000" spc="130" dirty="0">
              <a:latin typeface="微软雅黑" panose="020B0503020204020204" pitchFamily="34" charset="-122"/>
              <a:ea typeface="微软雅黑" panose="020B0503020204020204" pitchFamily="34" charset="-122"/>
            </a:endParaRPr>
          </a:p>
          <a:p>
            <a:r>
              <a:rPr kumimoji="1" lang="zh-CN" altLang="en-US" sz="2000" spc="130" dirty="0">
                <a:latin typeface="微软雅黑" panose="020B0503020204020204" pitchFamily="34" charset="-122"/>
                <a:ea typeface="微软雅黑" panose="020B0503020204020204" pitchFamily="34" charset="-122"/>
              </a:rPr>
              <a:t>除此之外，还可以使用 </a:t>
            </a:r>
            <a:r>
              <a:rPr kumimoji="1" lang="en" altLang="zh-CN" sz="2000" spc="130" dirty="0">
                <a:latin typeface="微软雅黑" panose="020B0503020204020204" pitchFamily="34" charset="-122"/>
                <a:ea typeface="微软雅黑" panose="020B0503020204020204" pitchFamily="34" charset="-122"/>
              </a:rPr>
              <a:t>SQL </a:t>
            </a:r>
            <a:r>
              <a:rPr kumimoji="1" lang="zh-CN" altLang="en-US" sz="2000" spc="130" dirty="0">
                <a:latin typeface="微软雅黑" panose="020B0503020204020204" pitchFamily="34" charset="-122"/>
                <a:ea typeface="微软雅黑" panose="020B0503020204020204" pitchFamily="34" charset="-122"/>
              </a:rPr>
              <a:t>来维护和优化数据库性能。</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1014611" y="408485"/>
            <a:ext cx="8457770" cy="461665"/>
          </a:xfrm>
          <a:prstGeom prst="rect">
            <a:avLst/>
          </a:prstGeom>
          <a:noFill/>
        </p:spPr>
        <p:txBody>
          <a:bodyPr wrap="square" rtlCol="0">
            <a:spAutoFit/>
          </a:bodyPr>
          <a:lstStyle/>
          <a:p>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一句话介绍 </a:t>
            </a:r>
            <a:r>
              <a:rPr lang="en-US" altLang="zh-CN" sz="2400" b="1" spc="300" dirty="0" err="1">
                <a:latin typeface="微软雅黑" panose="020B0503020204020204" pitchFamily="34" charset="-122"/>
                <a:ea typeface="微软雅黑" panose="020B0503020204020204" pitchFamily="34" charset="-122"/>
                <a:cs typeface="微软雅黑" panose="020B0503020204020204" pitchFamily="34" charset="-122"/>
              </a:rPr>
              <a:t>DistSQL</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 是什么？</a:t>
            </a:r>
          </a:p>
        </p:txBody>
      </p:sp>
      <p:sp>
        <p:nvSpPr>
          <p:cNvPr id="4" name="文本框 3">
            <a:extLst>
              <a:ext uri="{FF2B5EF4-FFF2-40B4-BE49-F238E27FC236}">
                <a16:creationId xmlns:a16="http://schemas.microsoft.com/office/drawing/2014/main" id="{F9476414-66FD-EC7C-C405-0B56CD13C2FE}"/>
              </a:ext>
            </a:extLst>
          </p:cNvPr>
          <p:cNvSpPr txBox="1"/>
          <p:nvPr/>
        </p:nvSpPr>
        <p:spPr>
          <a:xfrm>
            <a:off x="882357" y="1505501"/>
            <a:ext cx="10449077" cy="707886"/>
          </a:xfrm>
          <a:prstGeom prst="rect">
            <a:avLst/>
          </a:prstGeom>
          <a:noFill/>
        </p:spPr>
        <p:txBody>
          <a:bodyPr wrap="square">
            <a:spAutoFit/>
          </a:bodyPr>
          <a:lstStyle/>
          <a:p>
            <a:r>
              <a:rPr kumimoji="1" lang="zh-CN" altLang="en-US" sz="2000" spc="130" dirty="0">
                <a:latin typeface="微软雅黑" panose="020B0503020204020204" pitchFamily="34" charset="-122"/>
                <a:ea typeface="微软雅黑" panose="020B0503020204020204" pitchFamily="34" charset="-122"/>
              </a:rPr>
              <a:t>DistSQL</a:t>
            </a:r>
            <a:r>
              <a:rPr kumimoji="1" lang="en-US" altLang="zh-CN" sz="2000" spc="130" dirty="0">
                <a:latin typeface="微软雅黑" panose="020B0503020204020204" pitchFamily="34" charset="-122"/>
                <a:ea typeface="微软雅黑" panose="020B0503020204020204" pitchFamily="34" charset="-122"/>
              </a:rPr>
              <a:t>(</a:t>
            </a:r>
            <a:r>
              <a:rPr kumimoji="1" lang="en" altLang="zh-CN" sz="2000" spc="130" dirty="0">
                <a:latin typeface="微软雅黑" panose="020B0503020204020204" pitchFamily="34" charset="-122"/>
                <a:ea typeface="微软雅黑" panose="020B0503020204020204" pitchFamily="34" charset="-122"/>
              </a:rPr>
              <a:t>Distributed SQL</a:t>
            </a:r>
            <a:r>
              <a:rPr kumimoji="1" lang="en-US" altLang="zh-CN" sz="2000" spc="130" dirty="0">
                <a:latin typeface="微软雅黑" panose="020B0503020204020204" pitchFamily="34" charset="-122"/>
                <a:ea typeface="微软雅黑" panose="020B0503020204020204" pitchFamily="34" charset="-122"/>
              </a:rPr>
              <a:t>)</a:t>
            </a:r>
            <a:r>
              <a:rPr kumimoji="1" lang="zh-CN" altLang="en-US" sz="2000" spc="130" dirty="0">
                <a:latin typeface="微软雅黑" panose="020B0503020204020204" pitchFamily="34" charset="-122"/>
                <a:ea typeface="微软雅黑" panose="020B0503020204020204" pitchFamily="34" charset="-122"/>
              </a:rPr>
              <a:t> 是 </a:t>
            </a:r>
            <a:r>
              <a:rPr kumimoji="1" lang="en" altLang="zh-CN" sz="2000" spc="130" dirty="0" err="1">
                <a:latin typeface="微软雅黑" panose="020B0503020204020204" pitchFamily="34" charset="-122"/>
                <a:ea typeface="微软雅黑" panose="020B0503020204020204" pitchFamily="34" charset="-122"/>
              </a:rPr>
              <a:t>ShardingSphere</a:t>
            </a:r>
            <a:r>
              <a:rPr kumimoji="1" lang="en" altLang="zh-CN" sz="2000" spc="130" dirty="0">
                <a:latin typeface="微软雅黑" panose="020B0503020204020204" pitchFamily="34" charset="-122"/>
                <a:ea typeface="微软雅黑" panose="020B0503020204020204" pitchFamily="34" charset="-122"/>
              </a:rPr>
              <a:t> </a:t>
            </a:r>
            <a:r>
              <a:rPr kumimoji="1" lang="zh-CN" altLang="en-US" sz="2000" spc="130" dirty="0">
                <a:latin typeface="微软雅黑" panose="020B0503020204020204" pitchFamily="34" charset="-122"/>
                <a:ea typeface="微软雅黑" panose="020B0503020204020204" pitchFamily="34" charset="-122"/>
              </a:rPr>
              <a:t>在标准 </a:t>
            </a:r>
            <a:r>
              <a:rPr kumimoji="1" lang="en" altLang="zh-CN" sz="2000" spc="130" dirty="0">
                <a:latin typeface="微软雅黑" panose="020B0503020204020204" pitchFamily="34" charset="-122"/>
                <a:ea typeface="微软雅黑" panose="020B0503020204020204" pitchFamily="34" charset="-122"/>
              </a:rPr>
              <a:t>SQL </a:t>
            </a:r>
            <a:r>
              <a:rPr kumimoji="1" lang="zh-CN" altLang="en-US" sz="2000" spc="130" dirty="0">
                <a:latin typeface="微软雅黑" panose="020B0503020204020204" pitchFamily="34" charset="-122"/>
                <a:ea typeface="微软雅黑" panose="020B0503020204020204" pitchFamily="34" charset="-122"/>
              </a:rPr>
              <a:t>能力之外提供的一套分布式 </a:t>
            </a:r>
            <a:r>
              <a:rPr kumimoji="1" lang="en" altLang="zh-CN" sz="2000" spc="130" dirty="0">
                <a:latin typeface="微软雅黑" panose="020B0503020204020204" pitchFamily="34" charset="-122"/>
                <a:ea typeface="微软雅黑" panose="020B0503020204020204" pitchFamily="34" charset="-122"/>
              </a:rPr>
              <a:t>SQL</a:t>
            </a:r>
            <a:r>
              <a:rPr kumimoji="1" lang="zh-CN" altLang="en" sz="2000" spc="130" dirty="0">
                <a:latin typeface="微软雅黑" panose="020B0503020204020204" pitchFamily="34" charset="-122"/>
                <a:ea typeface="微软雅黑" panose="020B0503020204020204" pitchFamily="34" charset="-122"/>
              </a:rPr>
              <a:t>，</a:t>
            </a:r>
            <a:r>
              <a:rPr kumimoji="1" lang="zh-CN" altLang="en-US" sz="2000" spc="130" dirty="0">
                <a:latin typeface="微软雅黑" panose="020B0503020204020204" pitchFamily="34" charset="-122"/>
                <a:ea typeface="微软雅黑" panose="020B0503020204020204" pitchFamily="34" charset="-122"/>
              </a:rPr>
              <a:t>让用户可以像使用数据库一样使用 </a:t>
            </a:r>
            <a:r>
              <a:rPr kumimoji="1" lang="en" altLang="zh-CN" sz="2000" spc="130" dirty="0">
                <a:latin typeface="微软雅黑" panose="020B0503020204020204" pitchFamily="34" charset="-122"/>
                <a:ea typeface="微软雅黑" panose="020B0503020204020204" pitchFamily="34" charset="-122"/>
              </a:rPr>
              <a:t>SQL </a:t>
            </a:r>
            <a:r>
              <a:rPr kumimoji="1" lang="zh-CN" altLang="en-US" sz="2000" spc="130" dirty="0">
                <a:latin typeface="微软雅黑" panose="020B0503020204020204" pitchFamily="34" charset="-122"/>
                <a:ea typeface="微软雅黑" panose="020B0503020204020204" pitchFamily="34" charset="-122"/>
              </a:rPr>
              <a:t>来管理分布式数据库服务。</a:t>
            </a:r>
            <a:endParaRPr kumimoji="1" lang="en-US" altLang="zh-CN" sz="2000" spc="130" dirty="0">
              <a:latin typeface="微软雅黑" panose="020B0503020204020204" pitchFamily="34" charset="-122"/>
              <a:ea typeface="微软雅黑" panose="020B0503020204020204" pitchFamily="34" charset="-122"/>
            </a:endParaRPr>
          </a:p>
        </p:txBody>
      </p:sp>
      <p:pic>
        <p:nvPicPr>
          <p:cNvPr id="1026" name="Picture 2">
            <a:extLst>
              <a:ext uri="{FF2B5EF4-FFF2-40B4-BE49-F238E27FC236}">
                <a16:creationId xmlns:a16="http://schemas.microsoft.com/office/drawing/2014/main" id="{1A3339A8-137F-A4B6-FB88-091DCEE75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755" y="2848739"/>
            <a:ext cx="4876226" cy="24278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ter">
            <a:extLst>
              <a:ext uri="{FF2B5EF4-FFF2-40B4-BE49-F238E27FC236}">
                <a16:creationId xmlns:a16="http://schemas.microsoft.com/office/drawing/2014/main" id="{D6B205DB-D489-AC3A-022D-ED132FBCEA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2955" y="3040663"/>
            <a:ext cx="5008479" cy="2029899"/>
          </a:xfrm>
          <a:prstGeom prst="rect">
            <a:avLst/>
          </a:prstGeom>
          <a:noFill/>
          <a:extLst>
            <a:ext uri="{909E8E84-426E-40DD-AFC4-6F175D3DCCD1}">
              <a14:hiddenFill xmlns:a14="http://schemas.microsoft.com/office/drawing/2010/main">
                <a:solidFill>
                  <a:srgbClr val="FFFFFF"/>
                </a:solidFill>
              </a14:hiddenFill>
            </a:ext>
          </a:extLst>
        </p:spPr>
      </p:pic>
      <p:sp>
        <p:nvSpPr>
          <p:cNvPr id="5" name="右箭头 4">
            <a:extLst>
              <a:ext uri="{FF2B5EF4-FFF2-40B4-BE49-F238E27FC236}">
                <a16:creationId xmlns:a16="http://schemas.microsoft.com/office/drawing/2014/main" id="{B5F76AA8-1380-FD11-9D29-5CF5E7F18E21}"/>
              </a:ext>
            </a:extLst>
          </p:cNvPr>
          <p:cNvSpPr/>
          <p:nvPr/>
        </p:nvSpPr>
        <p:spPr>
          <a:xfrm>
            <a:off x="5630779" y="3984859"/>
            <a:ext cx="465221" cy="1633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67707560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dissolve">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1014611" y="408485"/>
            <a:ext cx="8457770" cy="461665"/>
          </a:xfrm>
          <a:prstGeom prst="rect">
            <a:avLst/>
          </a:prstGeom>
          <a:noFill/>
        </p:spPr>
        <p:txBody>
          <a:bodyPr wrap="square" rtlCol="0">
            <a:spAutoFit/>
          </a:bodyPr>
          <a:lstStyle/>
          <a:p>
            <a:r>
              <a:rPr lang="en-US" altLang="zh-CN" sz="2400" b="1" spc="300" dirty="0" err="1">
                <a:latin typeface="微软雅黑" panose="020B0503020204020204" pitchFamily="34" charset="-122"/>
                <a:ea typeface="微软雅黑" panose="020B0503020204020204" pitchFamily="34" charset="-122"/>
                <a:cs typeface="微软雅黑" panose="020B0503020204020204" pitchFamily="34" charset="-122"/>
              </a:rPr>
              <a:t>DistSQL</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分类</a:t>
            </a:r>
          </a:p>
        </p:txBody>
      </p:sp>
      <p:sp>
        <p:nvSpPr>
          <p:cNvPr id="4" name="文本框 3">
            <a:extLst>
              <a:ext uri="{FF2B5EF4-FFF2-40B4-BE49-F238E27FC236}">
                <a16:creationId xmlns:a16="http://schemas.microsoft.com/office/drawing/2014/main" id="{F9476414-66FD-EC7C-C405-0B56CD13C2FE}"/>
              </a:ext>
            </a:extLst>
          </p:cNvPr>
          <p:cNvSpPr txBox="1"/>
          <p:nvPr/>
        </p:nvSpPr>
        <p:spPr>
          <a:xfrm>
            <a:off x="1528812" y="1228397"/>
            <a:ext cx="9134375" cy="1015663"/>
          </a:xfrm>
          <a:prstGeom prst="rect">
            <a:avLst/>
          </a:prstGeom>
          <a:noFill/>
        </p:spPr>
        <p:txBody>
          <a:bodyPr wrap="square">
            <a:spAutoFit/>
          </a:bodyPr>
          <a:lstStyle/>
          <a:p>
            <a:r>
              <a:rPr kumimoji="1" lang="zh-CN" altLang="en-US" sz="2000" spc="130" dirty="0">
                <a:latin typeface="微软雅黑" panose="020B0503020204020204" pitchFamily="34" charset="-122"/>
                <a:ea typeface="微软雅黑" panose="020B0503020204020204" pitchFamily="34" charset="-122"/>
              </a:rPr>
              <a:t>传统 </a:t>
            </a:r>
            <a:r>
              <a:rPr kumimoji="1" lang="en-US" altLang="zh-CN" sz="2000" spc="130" dirty="0">
                <a:latin typeface="微软雅黑" panose="020B0503020204020204" pitchFamily="34" charset="-122"/>
                <a:ea typeface="微软雅黑" panose="020B0503020204020204" pitchFamily="34" charset="-122"/>
              </a:rPr>
              <a:t>SQL</a:t>
            </a:r>
            <a:r>
              <a:rPr kumimoji="1" lang="zh-CN" altLang="en-US" sz="2000" spc="130" dirty="0">
                <a:latin typeface="微软雅黑" panose="020B0503020204020204" pitchFamily="34" charset="-122"/>
                <a:ea typeface="微软雅黑" panose="020B0503020204020204" pitchFamily="34" charset="-122"/>
              </a:rPr>
              <a:t> 分类为：</a:t>
            </a:r>
            <a:r>
              <a:rPr kumimoji="1" lang="en-US" altLang="zh-CN" sz="2000" spc="130" dirty="0">
                <a:latin typeface="微软雅黑" panose="020B0503020204020204" pitchFamily="34" charset="-122"/>
                <a:ea typeface="微软雅黑" panose="020B0503020204020204" pitchFamily="34" charset="-122"/>
              </a:rPr>
              <a:t>DDL</a:t>
            </a:r>
            <a:r>
              <a:rPr kumimoji="1" lang="zh-CN" altLang="en-US" sz="2000" spc="130" dirty="0">
                <a:latin typeface="微软雅黑" panose="020B0503020204020204" pitchFamily="34" charset="-122"/>
                <a:ea typeface="微软雅黑" panose="020B0503020204020204" pitchFamily="34" charset="-122"/>
              </a:rPr>
              <a:t>、</a:t>
            </a:r>
            <a:r>
              <a:rPr kumimoji="1" lang="en-US" altLang="zh-CN" sz="2000" spc="130" dirty="0">
                <a:latin typeface="微软雅黑" panose="020B0503020204020204" pitchFamily="34" charset="-122"/>
                <a:ea typeface="微软雅黑" panose="020B0503020204020204" pitchFamily="34" charset="-122"/>
              </a:rPr>
              <a:t>DCL</a:t>
            </a:r>
            <a:r>
              <a:rPr kumimoji="1" lang="zh-CN" altLang="en-US" sz="2000" spc="130" dirty="0">
                <a:latin typeface="微软雅黑" panose="020B0503020204020204" pitchFamily="34" charset="-122"/>
                <a:ea typeface="微软雅黑" panose="020B0503020204020204" pitchFamily="34" charset="-122"/>
              </a:rPr>
              <a:t>、</a:t>
            </a:r>
            <a:r>
              <a:rPr kumimoji="1" lang="en-US" altLang="zh-CN" sz="2000" spc="130" dirty="0">
                <a:latin typeface="微软雅黑" panose="020B0503020204020204" pitchFamily="34" charset="-122"/>
                <a:ea typeface="微软雅黑" panose="020B0503020204020204" pitchFamily="34" charset="-122"/>
              </a:rPr>
              <a:t>DML</a:t>
            </a:r>
            <a:r>
              <a:rPr kumimoji="1" lang="zh-CN" altLang="en-US" sz="2000" spc="130" dirty="0">
                <a:latin typeface="微软雅黑" panose="020B0503020204020204" pitchFamily="34" charset="-122"/>
                <a:ea typeface="微软雅黑" panose="020B0503020204020204" pitchFamily="34" charset="-122"/>
              </a:rPr>
              <a:t>、</a:t>
            </a:r>
            <a:r>
              <a:rPr kumimoji="1" lang="en-US" altLang="zh-CN" sz="2000" spc="130" dirty="0">
                <a:latin typeface="微软雅黑" panose="020B0503020204020204" pitchFamily="34" charset="-122"/>
                <a:ea typeface="微软雅黑" panose="020B0503020204020204" pitchFamily="34" charset="-122"/>
              </a:rPr>
              <a:t>DQL</a:t>
            </a:r>
            <a:r>
              <a:rPr kumimoji="1" lang="zh-CN" altLang="en-US" sz="2000" spc="130" dirty="0">
                <a:latin typeface="微软雅黑" panose="020B0503020204020204" pitchFamily="34" charset="-122"/>
                <a:ea typeface="微软雅黑" panose="020B0503020204020204" pitchFamily="34" charset="-122"/>
              </a:rPr>
              <a:t>、</a:t>
            </a:r>
            <a:r>
              <a:rPr kumimoji="1" lang="en-US" altLang="zh-CN" sz="2000" spc="130" dirty="0">
                <a:latin typeface="微软雅黑" panose="020B0503020204020204" pitchFamily="34" charset="-122"/>
                <a:ea typeface="微软雅黑" panose="020B0503020204020204" pitchFamily="34" charset="-122"/>
              </a:rPr>
              <a:t>TCL</a:t>
            </a:r>
            <a:r>
              <a:rPr kumimoji="1" lang="zh-CN" altLang="en-US" sz="2000" spc="130" dirty="0">
                <a:latin typeface="微软雅黑" panose="020B0503020204020204" pitchFamily="34" charset="-122"/>
                <a:ea typeface="微软雅黑" panose="020B0503020204020204" pitchFamily="34" charset="-122"/>
              </a:rPr>
              <a:t> 等</a:t>
            </a:r>
            <a:endParaRPr kumimoji="1" lang="en" altLang="zh-CN" sz="2000" spc="130" dirty="0">
              <a:latin typeface="微软雅黑" panose="020B0503020204020204" pitchFamily="34" charset="-122"/>
              <a:ea typeface="微软雅黑" panose="020B0503020204020204" pitchFamily="34" charset="-122"/>
            </a:endParaRPr>
          </a:p>
          <a:p>
            <a:endParaRPr kumimoji="1" lang="en" altLang="zh-CN" sz="2000" spc="130" dirty="0">
              <a:latin typeface="微软雅黑" panose="020B0503020204020204" pitchFamily="34" charset="-122"/>
              <a:ea typeface="微软雅黑" panose="020B0503020204020204" pitchFamily="34" charset="-122"/>
            </a:endParaRPr>
          </a:p>
          <a:p>
            <a:r>
              <a:rPr kumimoji="1" lang="zh-CN" altLang="en-US" sz="2000" spc="130" dirty="0">
                <a:latin typeface="微软雅黑" panose="020B0503020204020204" pitchFamily="34" charset="-122"/>
                <a:ea typeface="微软雅黑" panose="020B0503020204020204" pitchFamily="34" charset="-122"/>
              </a:rPr>
              <a:t>类似的，</a:t>
            </a:r>
            <a:r>
              <a:rPr kumimoji="1" lang="en" altLang="zh-CN" sz="2000" spc="130" dirty="0" err="1">
                <a:latin typeface="微软雅黑" panose="020B0503020204020204" pitchFamily="34" charset="-122"/>
                <a:ea typeface="微软雅黑" panose="020B0503020204020204" pitchFamily="34" charset="-122"/>
              </a:rPr>
              <a:t>DistSQL</a:t>
            </a:r>
            <a:r>
              <a:rPr kumimoji="1" lang="en" altLang="zh-CN" sz="2000" spc="130" dirty="0">
                <a:latin typeface="微软雅黑" panose="020B0503020204020204" pitchFamily="34" charset="-122"/>
                <a:ea typeface="微软雅黑" panose="020B0503020204020204" pitchFamily="34" charset="-122"/>
              </a:rPr>
              <a:t> </a:t>
            </a:r>
            <a:r>
              <a:rPr kumimoji="1" lang="zh-CN" altLang="en-US" sz="2000" spc="130" dirty="0">
                <a:latin typeface="微软雅黑" panose="020B0503020204020204" pitchFamily="34" charset="-122"/>
                <a:ea typeface="微软雅黑" panose="020B0503020204020204" pitchFamily="34" charset="-122"/>
              </a:rPr>
              <a:t>细分为 </a:t>
            </a:r>
            <a:r>
              <a:rPr kumimoji="1" lang="en" altLang="zh-CN" sz="2000" spc="130" dirty="0">
                <a:latin typeface="微软雅黑" panose="020B0503020204020204" pitchFamily="34" charset="-122"/>
                <a:ea typeface="微软雅黑" panose="020B0503020204020204" pitchFamily="34" charset="-122"/>
              </a:rPr>
              <a:t>RDL</a:t>
            </a:r>
            <a:r>
              <a:rPr kumimoji="1" lang="zh-CN" altLang="en" sz="2000" spc="130" dirty="0">
                <a:latin typeface="微软雅黑" panose="020B0503020204020204" pitchFamily="34" charset="-122"/>
                <a:ea typeface="微软雅黑" panose="020B0503020204020204" pitchFamily="34" charset="-122"/>
              </a:rPr>
              <a:t>、</a:t>
            </a:r>
            <a:r>
              <a:rPr kumimoji="1" lang="en" altLang="zh-CN" sz="2000" spc="130" dirty="0">
                <a:latin typeface="微软雅黑" panose="020B0503020204020204" pitchFamily="34" charset="-122"/>
                <a:ea typeface="微软雅黑" panose="020B0503020204020204" pitchFamily="34" charset="-122"/>
              </a:rPr>
              <a:t>RQL</a:t>
            </a:r>
            <a:r>
              <a:rPr kumimoji="1" lang="zh-CN" altLang="en" sz="2000" spc="130" dirty="0">
                <a:latin typeface="微软雅黑" panose="020B0503020204020204" pitchFamily="34" charset="-122"/>
                <a:ea typeface="微软雅黑" panose="020B0503020204020204" pitchFamily="34" charset="-122"/>
              </a:rPr>
              <a:t>、</a:t>
            </a:r>
            <a:r>
              <a:rPr kumimoji="1" lang="en" altLang="zh-CN" sz="2000" spc="130" dirty="0">
                <a:latin typeface="微软雅黑" panose="020B0503020204020204" pitchFamily="34" charset="-122"/>
                <a:ea typeface="微软雅黑" panose="020B0503020204020204" pitchFamily="34" charset="-122"/>
              </a:rPr>
              <a:t>RAL </a:t>
            </a:r>
            <a:r>
              <a:rPr kumimoji="1" lang="zh-CN" altLang="en-US" sz="2000" spc="130" dirty="0">
                <a:latin typeface="微软雅黑" panose="020B0503020204020204" pitchFamily="34" charset="-122"/>
                <a:ea typeface="微软雅黑" panose="020B0503020204020204" pitchFamily="34" charset="-122"/>
              </a:rPr>
              <a:t>和 </a:t>
            </a:r>
            <a:r>
              <a:rPr kumimoji="1" lang="en" altLang="zh-CN" sz="2000" spc="130" dirty="0">
                <a:latin typeface="微软雅黑" panose="020B0503020204020204" pitchFamily="34" charset="-122"/>
                <a:ea typeface="微软雅黑" panose="020B0503020204020204" pitchFamily="34" charset="-122"/>
              </a:rPr>
              <a:t>RUL </a:t>
            </a:r>
            <a:r>
              <a:rPr kumimoji="1" lang="zh-CN" altLang="en-US" sz="2000" spc="130" dirty="0">
                <a:latin typeface="微软雅黑" panose="020B0503020204020204" pitchFamily="34" charset="-122"/>
                <a:ea typeface="微软雅黑" panose="020B0503020204020204" pitchFamily="34" charset="-122"/>
              </a:rPr>
              <a:t>四种类型。</a:t>
            </a:r>
          </a:p>
        </p:txBody>
      </p:sp>
      <p:sp>
        <p:nvSpPr>
          <p:cNvPr id="3" name="文本框 2">
            <a:extLst>
              <a:ext uri="{FF2B5EF4-FFF2-40B4-BE49-F238E27FC236}">
                <a16:creationId xmlns:a16="http://schemas.microsoft.com/office/drawing/2014/main" id="{E0DDA713-C90F-4B17-2610-2F1870552B4C}"/>
              </a:ext>
            </a:extLst>
          </p:cNvPr>
          <p:cNvSpPr txBox="1"/>
          <p:nvPr/>
        </p:nvSpPr>
        <p:spPr>
          <a:xfrm>
            <a:off x="1528811" y="2413337"/>
            <a:ext cx="9134375" cy="707886"/>
          </a:xfrm>
          <a:prstGeom prst="rect">
            <a:avLst/>
          </a:prstGeom>
          <a:noFill/>
        </p:spPr>
        <p:txBody>
          <a:bodyPr wrap="square">
            <a:spAutoFit/>
          </a:bodyPr>
          <a:lstStyle/>
          <a:p>
            <a:pPr algn="ctr"/>
            <a:r>
              <a:rPr lang="en" altLang="zh-CN" sz="2000" b="0" i="0" dirty="0">
                <a:solidFill>
                  <a:srgbClr val="5E5E5E"/>
                </a:solidFill>
                <a:effectLst/>
                <a:latin typeface="Work Sans" panose="020F0502020204030204" pitchFamily="34" charset="0"/>
              </a:rPr>
              <a:t>RDL</a:t>
            </a:r>
          </a:p>
          <a:p>
            <a:pPr algn="l" latinLnBrk="1"/>
            <a:r>
              <a:rPr lang="en" altLang="zh-CN" sz="2000" b="0" i="0" dirty="0">
                <a:solidFill>
                  <a:srgbClr val="323232"/>
                </a:solidFill>
                <a:effectLst/>
                <a:latin typeface="roboto,sans-serif"/>
              </a:rPr>
              <a:t>Resource &amp; Rule Definition Language</a:t>
            </a:r>
            <a:r>
              <a:rPr lang="zh-CN" altLang="en" sz="2000" b="0" i="0" dirty="0">
                <a:solidFill>
                  <a:srgbClr val="323232"/>
                </a:solidFill>
                <a:effectLst/>
                <a:latin typeface="roboto,sans-serif"/>
              </a:rPr>
              <a:t>，</a:t>
            </a:r>
            <a:r>
              <a:rPr lang="zh-CN" altLang="en-US" sz="2000" b="0" i="0" dirty="0">
                <a:solidFill>
                  <a:srgbClr val="323232"/>
                </a:solidFill>
                <a:effectLst/>
                <a:latin typeface="roboto,sans-serif"/>
              </a:rPr>
              <a:t>负责资源和规则的创建、修改和删除。</a:t>
            </a:r>
          </a:p>
        </p:txBody>
      </p:sp>
      <p:sp>
        <p:nvSpPr>
          <p:cNvPr id="5" name="文本框 4">
            <a:extLst>
              <a:ext uri="{FF2B5EF4-FFF2-40B4-BE49-F238E27FC236}">
                <a16:creationId xmlns:a16="http://schemas.microsoft.com/office/drawing/2014/main" id="{06170A5F-941C-F7F8-1BBF-0D30BA297112}"/>
              </a:ext>
            </a:extLst>
          </p:cNvPr>
          <p:cNvSpPr txBox="1"/>
          <p:nvPr/>
        </p:nvSpPr>
        <p:spPr>
          <a:xfrm>
            <a:off x="1528811" y="3190770"/>
            <a:ext cx="9134375" cy="707886"/>
          </a:xfrm>
          <a:prstGeom prst="rect">
            <a:avLst/>
          </a:prstGeom>
          <a:noFill/>
        </p:spPr>
        <p:txBody>
          <a:bodyPr wrap="square">
            <a:spAutoFit/>
          </a:bodyPr>
          <a:lstStyle/>
          <a:p>
            <a:pPr algn="ctr"/>
            <a:r>
              <a:rPr lang="en" altLang="zh-CN" sz="2000" b="0" i="0" dirty="0">
                <a:solidFill>
                  <a:srgbClr val="5E5E5E"/>
                </a:solidFill>
                <a:effectLst/>
                <a:latin typeface="Work Sans" panose="020F0502020204030204" pitchFamily="34" charset="0"/>
              </a:rPr>
              <a:t>RQL</a:t>
            </a:r>
          </a:p>
          <a:p>
            <a:pPr algn="l" latinLnBrk="1"/>
            <a:r>
              <a:rPr lang="en" altLang="zh-CN" sz="2000" b="0" i="0" dirty="0">
                <a:solidFill>
                  <a:srgbClr val="323232"/>
                </a:solidFill>
                <a:effectLst/>
                <a:latin typeface="roboto,sans-serif"/>
              </a:rPr>
              <a:t>Resource &amp; Rule Query Language</a:t>
            </a:r>
            <a:r>
              <a:rPr lang="zh-CN" altLang="en" sz="2000" b="0" i="0" dirty="0">
                <a:solidFill>
                  <a:srgbClr val="323232"/>
                </a:solidFill>
                <a:effectLst/>
                <a:latin typeface="roboto,sans-serif"/>
              </a:rPr>
              <a:t>，</a:t>
            </a:r>
            <a:r>
              <a:rPr lang="zh-CN" altLang="en-US" sz="2000" b="0" i="0" dirty="0">
                <a:solidFill>
                  <a:srgbClr val="323232"/>
                </a:solidFill>
                <a:effectLst/>
                <a:latin typeface="roboto,sans-serif"/>
              </a:rPr>
              <a:t>负责资源和规则的查询和展现。</a:t>
            </a:r>
          </a:p>
        </p:txBody>
      </p:sp>
      <p:sp>
        <p:nvSpPr>
          <p:cNvPr id="6" name="文本框 5">
            <a:extLst>
              <a:ext uri="{FF2B5EF4-FFF2-40B4-BE49-F238E27FC236}">
                <a16:creationId xmlns:a16="http://schemas.microsoft.com/office/drawing/2014/main" id="{B1A95AD0-2BA1-DFE6-AF78-52AEACB11F26}"/>
              </a:ext>
            </a:extLst>
          </p:cNvPr>
          <p:cNvSpPr txBox="1"/>
          <p:nvPr/>
        </p:nvSpPr>
        <p:spPr>
          <a:xfrm>
            <a:off x="1528810" y="3982573"/>
            <a:ext cx="9134375" cy="1015663"/>
          </a:xfrm>
          <a:prstGeom prst="rect">
            <a:avLst/>
          </a:prstGeom>
          <a:noFill/>
        </p:spPr>
        <p:txBody>
          <a:bodyPr wrap="square">
            <a:spAutoFit/>
          </a:bodyPr>
          <a:lstStyle/>
          <a:p>
            <a:pPr algn="ctr"/>
            <a:r>
              <a:rPr lang="en" altLang="zh-CN" sz="2000" b="0" i="0" dirty="0">
                <a:solidFill>
                  <a:srgbClr val="5E5E5E"/>
                </a:solidFill>
                <a:effectLst/>
                <a:latin typeface="Work Sans" panose="020F0502020204030204" pitchFamily="34" charset="0"/>
              </a:rPr>
              <a:t>RAL</a:t>
            </a:r>
          </a:p>
          <a:p>
            <a:pPr algn="l" latinLnBrk="1"/>
            <a:r>
              <a:rPr lang="en" altLang="zh-CN" sz="2000" b="0" i="0" dirty="0">
                <a:solidFill>
                  <a:srgbClr val="323232"/>
                </a:solidFill>
                <a:effectLst/>
                <a:latin typeface="roboto,sans-serif"/>
              </a:rPr>
              <a:t>Resource &amp; Rule Administration Language</a:t>
            </a:r>
            <a:r>
              <a:rPr lang="zh-CN" altLang="en" sz="2000" b="0" i="0" dirty="0">
                <a:solidFill>
                  <a:srgbClr val="323232"/>
                </a:solidFill>
                <a:effectLst/>
                <a:latin typeface="roboto,sans-serif"/>
              </a:rPr>
              <a:t>，</a:t>
            </a:r>
            <a:r>
              <a:rPr lang="zh-CN" altLang="en-US" sz="2000" b="0" i="0" dirty="0">
                <a:solidFill>
                  <a:srgbClr val="323232"/>
                </a:solidFill>
                <a:effectLst/>
                <a:latin typeface="roboto,sans-serif"/>
              </a:rPr>
              <a:t>负责管理全局配置、强制路由、熔断、配置导入导出、数据迁移控制等管理功能。</a:t>
            </a:r>
          </a:p>
        </p:txBody>
      </p:sp>
      <p:sp>
        <p:nvSpPr>
          <p:cNvPr id="7" name="文本框 6">
            <a:extLst>
              <a:ext uri="{FF2B5EF4-FFF2-40B4-BE49-F238E27FC236}">
                <a16:creationId xmlns:a16="http://schemas.microsoft.com/office/drawing/2014/main" id="{3030B554-A39D-C093-A33B-3187B3D29732}"/>
              </a:ext>
            </a:extLst>
          </p:cNvPr>
          <p:cNvSpPr txBox="1"/>
          <p:nvPr/>
        </p:nvSpPr>
        <p:spPr>
          <a:xfrm>
            <a:off x="1528809" y="5056111"/>
            <a:ext cx="9134375" cy="1015663"/>
          </a:xfrm>
          <a:prstGeom prst="rect">
            <a:avLst/>
          </a:prstGeom>
          <a:noFill/>
        </p:spPr>
        <p:txBody>
          <a:bodyPr wrap="square">
            <a:spAutoFit/>
          </a:bodyPr>
          <a:lstStyle/>
          <a:p>
            <a:pPr algn="ctr"/>
            <a:r>
              <a:rPr lang="en" altLang="zh-CN" sz="2000" b="0" i="0" dirty="0">
                <a:solidFill>
                  <a:srgbClr val="5E5E5E"/>
                </a:solidFill>
                <a:effectLst/>
                <a:latin typeface="Work Sans" panose="020F0502020204030204" pitchFamily="34" charset="0"/>
              </a:rPr>
              <a:t>RUL</a:t>
            </a:r>
          </a:p>
          <a:p>
            <a:pPr algn="l" latinLnBrk="1"/>
            <a:r>
              <a:rPr lang="en" altLang="zh-CN" sz="2000" b="0" i="0" dirty="0">
                <a:solidFill>
                  <a:srgbClr val="323232"/>
                </a:solidFill>
                <a:effectLst/>
                <a:latin typeface="roboto,sans-serif"/>
              </a:rPr>
              <a:t>Resource &amp; Rule Utility Language</a:t>
            </a:r>
            <a:r>
              <a:rPr lang="zh-CN" altLang="en" sz="2000" b="0" i="0" dirty="0">
                <a:solidFill>
                  <a:srgbClr val="323232"/>
                </a:solidFill>
                <a:effectLst/>
                <a:latin typeface="roboto,sans-serif"/>
              </a:rPr>
              <a:t>，</a:t>
            </a:r>
            <a:r>
              <a:rPr lang="zh-CN" altLang="en-US" sz="2000" b="0" i="0" dirty="0">
                <a:solidFill>
                  <a:srgbClr val="323232"/>
                </a:solidFill>
                <a:effectLst/>
                <a:latin typeface="roboto,sans-serif"/>
              </a:rPr>
              <a:t>负责 </a:t>
            </a:r>
            <a:r>
              <a:rPr lang="en" altLang="zh-CN" sz="2000" b="0" i="0" dirty="0">
                <a:solidFill>
                  <a:srgbClr val="323232"/>
                </a:solidFill>
                <a:effectLst/>
                <a:latin typeface="roboto,sans-serif"/>
              </a:rPr>
              <a:t>SQL </a:t>
            </a:r>
            <a:r>
              <a:rPr lang="zh-CN" altLang="en-US" sz="2000" b="0" i="0" dirty="0">
                <a:solidFill>
                  <a:srgbClr val="323232"/>
                </a:solidFill>
                <a:effectLst/>
                <a:latin typeface="roboto,sans-serif"/>
              </a:rPr>
              <a:t>解析、</a:t>
            </a:r>
            <a:r>
              <a:rPr lang="en" altLang="zh-CN" sz="2000" b="0" i="0" dirty="0">
                <a:solidFill>
                  <a:srgbClr val="323232"/>
                </a:solidFill>
                <a:effectLst/>
                <a:latin typeface="roboto,sans-serif"/>
              </a:rPr>
              <a:t>SQL </a:t>
            </a:r>
            <a:r>
              <a:rPr lang="zh-CN" altLang="en-US" sz="2000" b="0" i="0" dirty="0">
                <a:solidFill>
                  <a:srgbClr val="323232"/>
                </a:solidFill>
                <a:effectLst/>
                <a:latin typeface="roboto,sans-serif"/>
              </a:rPr>
              <a:t>格式化、执行计划预览等功能。</a:t>
            </a:r>
          </a:p>
        </p:txBody>
      </p:sp>
    </p:spTree>
    <p:extLst>
      <p:ext uri="{BB962C8B-B14F-4D97-AF65-F5344CB8AC3E}">
        <p14:creationId xmlns:p14="http://schemas.microsoft.com/office/powerpoint/2010/main" val="411864029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1014611" y="408485"/>
            <a:ext cx="8457770" cy="461665"/>
          </a:xfrm>
          <a:prstGeom prst="rect">
            <a:avLst/>
          </a:prstGeom>
          <a:noFill/>
        </p:spPr>
        <p:txBody>
          <a:bodyPr wrap="square" rtlCol="0">
            <a:spAutoFit/>
          </a:bodyPr>
          <a:lstStyle/>
          <a:p>
            <a:r>
              <a:rPr lang="en-US" altLang="zh-CN" sz="2400" b="1" spc="300" dirty="0" err="1">
                <a:latin typeface="微软雅黑" panose="020B0503020204020204" pitchFamily="34" charset="-122"/>
                <a:ea typeface="微软雅黑" panose="020B0503020204020204" pitchFamily="34" charset="-122"/>
                <a:cs typeface="微软雅黑" panose="020B0503020204020204" pitchFamily="34" charset="-122"/>
              </a:rPr>
              <a:t>DistSQL</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 原理介绍</a:t>
            </a:r>
          </a:p>
        </p:txBody>
      </p:sp>
      <p:pic>
        <p:nvPicPr>
          <p:cNvPr id="1026" name="Picture 2" descr="Overview">
            <a:extLst>
              <a:ext uri="{FF2B5EF4-FFF2-40B4-BE49-F238E27FC236}">
                <a16:creationId xmlns:a16="http://schemas.microsoft.com/office/drawing/2014/main" id="{1A38E589-BBB7-0490-1A23-46EAF566A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207" y="1893535"/>
            <a:ext cx="7402091" cy="4594072"/>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56BCACFB-823F-AA69-BFE4-88D13510245C}"/>
              </a:ext>
            </a:extLst>
          </p:cNvPr>
          <p:cNvSpPr txBox="1"/>
          <p:nvPr/>
        </p:nvSpPr>
        <p:spPr>
          <a:xfrm>
            <a:off x="995370" y="1116552"/>
            <a:ext cx="10289946" cy="646331"/>
          </a:xfrm>
          <a:prstGeom prst="rect">
            <a:avLst/>
          </a:prstGeom>
          <a:noFill/>
        </p:spPr>
        <p:txBody>
          <a:bodyPr wrap="square">
            <a:spAutoFit/>
          </a:bodyPr>
          <a:lstStyle/>
          <a:p>
            <a:r>
              <a:rPr kumimoji="1" lang="zh-CN" altLang="en-US" spc="130" dirty="0">
                <a:latin typeface="微软雅黑" panose="020B0503020204020204" pitchFamily="34" charset="-122"/>
                <a:ea typeface="微软雅黑" panose="020B0503020204020204" pitchFamily="34" charset="-122"/>
              </a:rPr>
              <a:t>与标准 </a:t>
            </a:r>
            <a:r>
              <a:rPr kumimoji="1" lang="en" altLang="zh-CN" spc="130" dirty="0">
                <a:latin typeface="微软雅黑" panose="020B0503020204020204" pitchFamily="34" charset="-122"/>
                <a:ea typeface="微软雅黑" panose="020B0503020204020204" pitchFamily="34" charset="-122"/>
              </a:rPr>
              <a:t>SQL </a:t>
            </a:r>
            <a:r>
              <a:rPr kumimoji="1" lang="zh-CN" altLang="en-US" spc="130" dirty="0">
                <a:latin typeface="微软雅黑" panose="020B0503020204020204" pitchFamily="34" charset="-122"/>
                <a:ea typeface="微软雅黑" panose="020B0503020204020204" pitchFamily="34" charset="-122"/>
              </a:rPr>
              <a:t>一样，</a:t>
            </a:r>
            <a:r>
              <a:rPr kumimoji="1" lang="en" altLang="zh-CN" spc="130" dirty="0" err="1">
                <a:latin typeface="微软雅黑" panose="020B0503020204020204" pitchFamily="34" charset="-122"/>
                <a:ea typeface="微软雅黑" panose="020B0503020204020204" pitchFamily="34" charset="-122"/>
              </a:rPr>
              <a:t>DistSQL</a:t>
            </a:r>
            <a:r>
              <a:rPr kumimoji="1" lang="en" altLang="zh-CN" spc="130" dirty="0">
                <a:latin typeface="微软雅黑" panose="020B0503020204020204" pitchFamily="34" charset="-122"/>
                <a:ea typeface="微软雅黑" panose="020B0503020204020204" pitchFamily="34" charset="-122"/>
              </a:rPr>
              <a:t> </a:t>
            </a:r>
            <a:r>
              <a:rPr kumimoji="1" lang="zh-CN" altLang="en-US" spc="130" dirty="0">
                <a:latin typeface="微软雅黑" panose="020B0503020204020204" pitchFamily="34" charset="-122"/>
                <a:ea typeface="微软雅黑" panose="020B0503020204020204" pitchFamily="34" charset="-122"/>
              </a:rPr>
              <a:t>由 </a:t>
            </a:r>
            <a:r>
              <a:rPr kumimoji="1" lang="en" altLang="zh-CN" spc="130" dirty="0" err="1">
                <a:latin typeface="微软雅黑" panose="020B0503020204020204" pitchFamily="34" charset="-122"/>
                <a:ea typeface="微软雅黑" panose="020B0503020204020204" pitchFamily="34" charset="-122"/>
              </a:rPr>
              <a:t>ShardingSphere</a:t>
            </a:r>
            <a:r>
              <a:rPr kumimoji="1" lang="en" altLang="zh-CN" spc="130" dirty="0">
                <a:latin typeface="微软雅黑" panose="020B0503020204020204" pitchFamily="34" charset="-122"/>
                <a:ea typeface="微软雅黑" panose="020B0503020204020204" pitchFamily="34" charset="-122"/>
              </a:rPr>
              <a:t> </a:t>
            </a:r>
            <a:r>
              <a:rPr kumimoji="1" lang="zh-CN" altLang="en-US" spc="130" dirty="0">
                <a:latin typeface="微软雅黑" panose="020B0503020204020204" pitchFamily="34" charset="-122"/>
                <a:ea typeface="微软雅黑" panose="020B0503020204020204" pitchFamily="34" charset="-122"/>
              </a:rPr>
              <a:t>的解析引擎进行识别，将输入语句转换为抽象语法树，进而生成各个语法对应的 </a:t>
            </a:r>
            <a:r>
              <a:rPr kumimoji="1" lang="en" altLang="zh-CN" spc="130" dirty="0">
                <a:latin typeface="微软雅黑" panose="020B0503020204020204" pitchFamily="34" charset="-122"/>
                <a:ea typeface="微软雅黑" panose="020B0503020204020204" pitchFamily="34" charset="-122"/>
              </a:rPr>
              <a:t>Statement</a:t>
            </a:r>
            <a:r>
              <a:rPr kumimoji="1" lang="zh-CN" altLang="en" spc="130" dirty="0">
                <a:latin typeface="微软雅黑" panose="020B0503020204020204" pitchFamily="34" charset="-122"/>
                <a:ea typeface="微软雅黑" panose="020B0503020204020204" pitchFamily="34" charset="-122"/>
              </a:rPr>
              <a:t>，</a:t>
            </a:r>
            <a:r>
              <a:rPr kumimoji="1" lang="zh-CN" altLang="en-US" spc="130" dirty="0">
                <a:latin typeface="微软雅黑" panose="020B0503020204020204" pitchFamily="34" charset="-122"/>
                <a:ea typeface="微软雅黑" panose="020B0503020204020204" pitchFamily="34" charset="-122"/>
              </a:rPr>
              <a:t>最后由合适的 </a:t>
            </a:r>
            <a:r>
              <a:rPr kumimoji="1" lang="en" altLang="zh-CN" spc="130" dirty="0">
                <a:latin typeface="微软雅黑" panose="020B0503020204020204" pitchFamily="34" charset="-122"/>
                <a:ea typeface="微软雅黑" panose="020B0503020204020204" pitchFamily="34" charset="-122"/>
              </a:rPr>
              <a:t>Handler </a:t>
            </a:r>
            <a:r>
              <a:rPr kumimoji="1" lang="zh-CN" altLang="en-US" spc="130" dirty="0">
                <a:latin typeface="微软雅黑" panose="020B0503020204020204" pitchFamily="34" charset="-122"/>
                <a:ea typeface="微软雅黑" panose="020B0503020204020204" pitchFamily="34" charset="-122"/>
              </a:rPr>
              <a:t>进行业务处理</a:t>
            </a:r>
          </a:p>
        </p:txBody>
      </p:sp>
      <p:sp>
        <p:nvSpPr>
          <p:cNvPr id="10" name="文本框 9">
            <a:extLst>
              <a:ext uri="{FF2B5EF4-FFF2-40B4-BE49-F238E27FC236}">
                <a16:creationId xmlns:a16="http://schemas.microsoft.com/office/drawing/2014/main" id="{BC672576-F2E4-7D2A-9C19-2117189D3F97}"/>
              </a:ext>
            </a:extLst>
          </p:cNvPr>
          <p:cNvSpPr txBox="1"/>
          <p:nvPr/>
        </p:nvSpPr>
        <p:spPr>
          <a:xfrm>
            <a:off x="694481" y="5395131"/>
            <a:ext cx="5798916" cy="646331"/>
          </a:xfrm>
          <a:prstGeom prst="rect">
            <a:avLst/>
          </a:prstGeom>
          <a:noFill/>
        </p:spPr>
        <p:txBody>
          <a:bodyPr wrap="square">
            <a:spAutoFit/>
          </a:bodyPr>
          <a:lstStyle/>
          <a:p>
            <a:r>
              <a:rPr kumimoji="1" lang="en" altLang="zh-CN" spc="130" dirty="0" err="1">
                <a:latin typeface="微软雅黑" panose="020B0503020204020204" pitchFamily="34" charset="-122"/>
                <a:ea typeface="微软雅黑" panose="020B0503020204020204" pitchFamily="34" charset="-122"/>
              </a:rPr>
              <a:t>DistSQL</a:t>
            </a:r>
            <a:r>
              <a:rPr kumimoji="1" lang="en" altLang="zh-CN" spc="130" dirty="0">
                <a:latin typeface="微软雅黑" panose="020B0503020204020204" pitchFamily="34" charset="-122"/>
                <a:ea typeface="微软雅黑" panose="020B0503020204020204" pitchFamily="34" charset="-122"/>
              </a:rPr>
              <a:t> </a:t>
            </a:r>
            <a:r>
              <a:rPr kumimoji="1" lang="zh-CN" altLang="en-US" spc="130" dirty="0">
                <a:latin typeface="微软雅黑" panose="020B0503020204020204" pitchFamily="34" charset="-122"/>
                <a:ea typeface="微软雅黑" panose="020B0503020204020204" pitchFamily="34" charset="-122"/>
              </a:rPr>
              <a:t>只能用于 </a:t>
            </a:r>
            <a:r>
              <a:rPr kumimoji="1" lang="en" altLang="zh-CN" spc="130" dirty="0" err="1">
                <a:latin typeface="微软雅黑" panose="020B0503020204020204" pitchFamily="34" charset="-122"/>
                <a:ea typeface="微软雅黑" panose="020B0503020204020204" pitchFamily="34" charset="-122"/>
              </a:rPr>
              <a:t>ShardingSphere</a:t>
            </a:r>
            <a:r>
              <a:rPr kumimoji="1" lang="en" altLang="zh-CN" spc="130" dirty="0">
                <a:latin typeface="微软雅黑" panose="020B0503020204020204" pitchFamily="34" charset="-122"/>
                <a:ea typeface="微软雅黑" panose="020B0503020204020204" pitchFamily="34" charset="-122"/>
              </a:rPr>
              <a:t>-Proxy</a:t>
            </a:r>
          </a:p>
          <a:p>
            <a:r>
              <a:rPr kumimoji="1" lang="en" altLang="zh-CN" spc="130" dirty="0" err="1">
                <a:latin typeface="微软雅黑" panose="020B0503020204020204" pitchFamily="34" charset="-122"/>
                <a:ea typeface="微软雅黑" panose="020B0503020204020204" pitchFamily="34" charset="-122"/>
              </a:rPr>
              <a:t>ShardingSphere</a:t>
            </a:r>
            <a:r>
              <a:rPr kumimoji="1" lang="en" altLang="zh-CN" spc="130" dirty="0">
                <a:latin typeface="微软雅黑" panose="020B0503020204020204" pitchFamily="34" charset="-122"/>
                <a:ea typeface="微软雅黑" panose="020B0503020204020204" pitchFamily="34" charset="-122"/>
              </a:rPr>
              <a:t>-JDBC </a:t>
            </a:r>
            <a:r>
              <a:rPr kumimoji="1" lang="zh-CN" altLang="en-US" spc="130" dirty="0">
                <a:latin typeface="微软雅黑" panose="020B0503020204020204" pitchFamily="34" charset="-122"/>
                <a:ea typeface="微软雅黑" panose="020B0503020204020204" pitchFamily="34" charset="-122"/>
              </a:rPr>
              <a:t>暂不提供。</a:t>
            </a:r>
          </a:p>
        </p:txBody>
      </p:sp>
    </p:spTree>
    <p:extLst>
      <p:ext uri="{BB962C8B-B14F-4D97-AF65-F5344CB8AC3E}">
        <p14:creationId xmlns:p14="http://schemas.microsoft.com/office/powerpoint/2010/main" val="61582726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1014611" y="408485"/>
            <a:ext cx="8457770" cy="461665"/>
          </a:xfrm>
          <a:prstGeom prst="rect">
            <a:avLst/>
          </a:prstGeom>
          <a:noFill/>
        </p:spPr>
        <p:txBody>
          <a:bodyPr wrap="square" rtlCol="0">
            <a:spAutoFit/>
          </a:bodyPr>
          <a:lstStyle/>
          <a:p>
            <a:r>
              <a:rPr lang="en-US" altLang="zh-CN" sz="2400" b="1" spc="300" dirty="0" err="1">
                <a:latin typeface="微软雅黑" panose="020B0503020204020204" pitchFamily="34" charset="-122"/>
                <a:ea typeface="微软雅黑" panose="020B0503020204020204" pitchFamily="34" charset="-122"/>
                <a:cs typeface="微软雅黑" panose="020B0503020204020204" pitchFamily="34" charset="-122"/>
              </a:rPr>
              <a:t>DistSQL</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 发展历程及规划</a:t>
            </a:r>
          </a:p>
        </p:txBody>
      </p:sp>
      <p:sp>
        <p:nvSpPr>
          <p:cNvPr id="1061" name="文本框 1060">
            <a:extLst>
              <a:ext uri="{FF2B5EF4-FFF2-40B4-BE49-F238E27FC236}">
                <a16:creationId xmlns:a16="http://schemas.microsoft.com/office/drawing/2014/main" id="{7DA00994-01F4-92D4-C745-A1C9AEB1B346}"/>
              </a:ext>
            </a:extLst>
          </p:cNvPr>
          <p:cNvSpPr txBox="1"/>
          <p:nvPr/>
        </p:nvSpPr>
        <p:spPr>
          <a:xfrm>
            <a:off x="853216" y="3517534"/>
            <a:ext cx="1523907" cy="1571071"/>
          </a:xfrm>
          <a:prstGeom prst="rect">
            <a:avLst/>
          </a:prstGeom>
          <a:noFill/>
          <a:ln>
            <a:solidFill>
              <a:schemeClr val="bg1">
                <a:lumMod val="65000"/>
              </a:schemeClr>
            </a:solidFill>
            <a:prstDash val="lgDash"/>
          </a:ln>
        </p:spPr>
        <p:txBody>
          <a:bodyPr wrap="square" rtlCol="0">
            <a:spAutoFit/>
          </a:bodyPr>
          <a:lstStyle/>
          <a:p>
            <a:pPr>
              <a:lnSpc>
                <a:spcPct val="150000"/>
              </a:lnSpc>
            </a:pPr>
            <a:r>
              <a:rPr lang="en-US" altLang="zh-CN" sz="1000" b="1" dirty="0">
                <a:latin typeface="Microsoft YaHei" panose="020B0503020204020204" pitchFamily="34" charset="-122"/>
                <a:ea typeface="Microsoft YaHei" panose="020B0503020204020204" pitchFamily="34" charset="-122"/>
                <a:cs typeface="宋体" pitchFamily="2" charset="-122"/>
              </a:rPr>
              <a:t>5.0.0-beta</a:t>
            </a:r>
          </a:p>
          <a:p>
            <a:pPr>
              <a:lnSpc>
                <a:spcPct val="150000"/>
              </a:lnSpc>
            </a:pPr>
            <a:r>
              <a:rPr lang="en-US" altLang="zh-CN" sz="1000" b="1" dirty="0" err="1">
                <a:latin typeface="Microsoft YaHei" panose="020B0503020204020204" pitchFamily="34" charset="-122"/>
                <a:ea typeface="Microsoft YaHei" panose="020B0503020204020204" pitchFamily="34" charset="-122"/>
                <a:cs typeface="宋体" pitchFamily="2" charset="-122"/>
                <a:sym typeface="+mn-ea"/>
              </a:rPr>
              <a:t>DistSQL</a:t>
            </a:r>
            <a:r>
              <a:rPr lang="zh-CN" altLang="en-US" sz="1000" b="1" dirty="0">
                <a:latin typeface="Microsoft YaHei" panose="020B0503020204020204" pitchFamily="34" charset="-122"/>
                <a:ea typeface="Microsoft YaHei" panose="020B0503020204020204" pitchFamily="34" charset="-122"/>
                <a:cs typeface="宋体" pitchFamily="2" charset="-122"/>
                <a:sym typeface="+mn-ea"/>
              </a:rPr>
              <a:t> 初次发布</a:t>
            </a:r>
            <a:endParaRPr lang="en-US" altLang="zh-CN" sz="1000" b="1" dirty="0">
              <a:latin typeface="Microsoft YaHei" panose="020B0503020204020204" pitchFamily="34" charset="-122"/>
              <a:ea typeface="Microsoft YaHei" panose="020B0503020204020204" pitchFamily="34" charset="-122"/>
              <a:cs typeface="宋体" pitchFamily="2" charset="-122"/>
              <a:sym typeface="+mn-ea"/>
            </a:endParaRPr>
          </a:p>
          <a:p>
            <a:pPr>
              <a:lnSpc>
                <a:spcPct val="150000"/>
              </a:lnSpc>
            </a:pPr>
            <a:r>
              <a:rPr lang="en" altLang="zh-CN" sz="900" dirty="0" err="1">
                <a:latin typeface="Microsoft YaHei Light" panose="020B0503020204020204" pitchFamily="34" charset="-122"/>
                <a:ea typeface="Microsoft YaHei Light" panose="020B0503020204020204" pitchFamily="34" charset="-122"/>
              </a:rPr>
              <a:t>DistSQL</a:t>
            </a:r>
            <a:r>
              <a:rPr lang="en" altLang="zh-CN" sz="900" dirty="0">
                <a:latin typeface="Microsoft YaHei Light" panose="020B0503020204020204" pitchFamily="34" charset="-122"/>
                <a:ea typeface="Microsoft YaHei Light" panose="020B0503020204020204" pitchFamily="34" charset="-122"/>
              </a:rPr>
              <a:t> </a:t>
            </a:r>
            <a:r>
              <a:rPr lang="zh-CN" altLang="en-US" sz="900" dirty="0">
                <a:latin typeface="Microsoft YaHei Light" panose="020B0503020204020204" pitchFamily="34" charset="-122"/>
                <a:ea typeface="Microsoft YaHei Light" panose="020B0503020204020204" pitchFamily="34" charset="-122"/>
              </a:rPr>
              <a:t>作为新特性首次添加到 </a:t>
            </a:r>
            <a:r>
              <a:rPr lang="en" altLang="zh-CN" sz="900" dirty="0" err="1">
                <a:latin typeface="Microsoft YaHei Light" panose="020B0503020204020204" pitchFamily="34" charset="-122"/>
                <a:ea typeface="Microsoft YaHei Light" panose="020B0503020204020204" pitchFamily="34" charset="-122"/>
              </a:rPr>
              <a:t>ShardingSphere</a:t>
            </a:r>
            <a:r>
              <a:rPr lang="en" altLang="zh-CN" sz="900" dirty="0">
                <a:latin typeface="Microsoft YaHei Light" panose="020B0503020204020204" pitchFamily="34" charset="-122"/>
                <a:ea typeface="Microsoft YaHei Light" panose="020B0503020204020204" pitchFamily="34" charset="-122"/>
              </a:rPr>
              <a:t> </a:t>
            </a:r>
            <a:r>
              <a:rPr lang="zh-CN" altLang="en-US" sz="900" dirty="0">
                <a:latin typeface="Microsoft YaHei Light" panose="020B0503020204020204" pitchFamily="34" charset="-122"/>
                <a:ea typeface="Microsoft YaHei Light" panose="020B0503020204020204" pitchFamily="34" charset="-122"/>
              </a:rPr>
              <a:t>生态圈中，提供原生 </a:t>
            </a:r>
            <a:r>
              <a:rPr lang="en" altLang="zh-CN" sz="900" dirty="0">
                <a:latin typeface="Microsoft YaHei Light" panose="020B0503020204020204" pitchFamily="34" charset="-122"/>
                <a:ea typeface="Microsoft YaHei Light" panose="020B0503020204020204" pitchFamily="34" charset="-122"/>
              </a:rPr>
              <a:t>SQL </a:t>
            </a:r>
            <a:r>
              <a:rPr lang="zh-CN" altLang="en-US" sz="900" dirty="0">
                <a:latin typeface="Microsoft YaHei Light" panose="020B0503020204020204" pitchFamily="34" charset="-122"/>
                <a:ea typeface="Microsoft YaHei Light" panose="020B0503020204020204" pitchFamily="34" charset="-122"/>
              </a:rPr>
              <a:t>般的体验，让用户可以动态管理规则、全局配置</a:t>
            </a:r>
            <a:endParaRPr lang="en-US" altLang="zh-CN" sz="900" dirty="0">
              <a:latin typeface="Microsoft YaHei Light" panose="020B0503020204020204" pitchFamily="34" charset="-122"/>
              <a:ea typeface="Microsoft YaHei Light" panose="020B0503020204020204" pitchFamily="34" charset="-122"/>
            </a:endParaRPr>
          </a:p>
        </p:txBody>
      </p:sp>
      <p:sp>
        <p:nvSpPr>
          <p:cNvPr id="1062" name="矩形 1061">
            <a:extLst>
              <a:ext uri="{FF2B5EF4-FFF2-40B4-BE49-F238E27FC236}">
                <a16:creationId xmlns:a16="http://schemas.microsoft.com/office/drawing/2014/main" id="{18B4DEC1-C9F2-E567-2EBE-E46AB605271D}"/>
              </a:ext>
            </a:extLst>
          </p:cNvPr>
          <p:cNvSpPr/>
          <p:nvPr/>
        </p:nvSpPr>
        <p:spPr>
          <a:xfrm>
            <a:off x="770059" y="3290771"/>
            <a:ext cx="10263600" cy="129931"/>
          </a:xfrm>
          <a:prstGeom prst="rect">
            <a:avLst/>
          </a:prstGeom>
          <a:solidFill>
            <a:srgbClr val="253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63" name="文本框 1062">
            <a:extLst>
              <a:ext uri="{FF2B5EF4-FFF2-40B4-BE49-F238E27FC236}">
                <a16:creationId xmlns:a16="http://schemas.microsoft.com/office/drawing/2014/main" id="{7A3CF727-82EE-B953-1E73-C6E185C90976}"/>
              </a:ext>
            </a:extLst>
          </p:cNvPr>
          <p:cNvSpPr txBox="1"/>
          <p:nvPr/>
        </p:nvSpPr>
        <p:spPr>
          <a:xfrm>
            <a:off x="2345222" y="1883245"/>
            <a:ext cx="1249866" cy="1361463"/>
          </a:xfrm>
          <a:prstGeom prst="rect">
            <a:avLst/>
          </a:prstGeom>
          <a:noFill/>
          <a:ln>
            <a:solidFill>
              <a:schemeClr val="bg1">
                <a:lumMod val="65000"/>
              </a:schemeClr>
            </a:solidFill>
            <a:prstDash val="lgDash"/>
          </a:ln>
        </p:spPr>
        <p:txBody>
          <a:bodyPr wrap="square">
            <a:spAutoFit/>
          </a:bodyPr>
          <a:lstStyle/>
          <a:p>
            <a:pPr>
              <a:lnSpc>
                <a:spcPct val="150000"/>
              </a:lnSpc>
            </a:pPr>
            <a:r>
              <a:rPr lang="en-US" altLang="zh-CN" sz="1000" b="1" dirty="0">
                <a:latin typeface="Microsoft YaHei" panose="020B0503020204020204" pitchFamily="34" charset="-122"/>
                <a:ea typeface="Microsoft YaHei" panose="020B0503020204020204" pitchFamily="34" charset="-122"/>
              </a:rPr>
              <a:t>5.0.0</a:t>
            </a:r>
          </a:p>
          <a:p>
            <a:pPr>
              <a:lnSpc>
                <a:spcPct val="150000"/>
              </a:lnSpc>
            </a:pPr>
            <a:r>
              <a:rPr lang="zh-CN" altLang="en-US" sz="1000" b="1" dirty="0">
                <a:latin typeface="Microsoft YaHei" panose="020B0503020204020204" pitchFamily="34" charset="-122"/>
                <a:ea typeface="Microsoft YaHei" panose="020B0503020204020204" pitchFamily="34" charset="-122"/>
              </a:rPr>
              <a:t>正式发布</a:t>
            </a:r>
            <a:endParaRPr lang="en-US" altLang="zh-CN" sz="1000" b="1" dirty="0">
              <a:latin typeface="Microsoft YaHei" panose="020B0503020204020204" pitchFamily="34" charset="-122"/>
              <a:ea typeface="Microsoft YaHei" panose="020B0503020204020204" pitchFamily="34" charset="-122"/>
            </a:endParaRPr>
          </a:p>
          <a:p>
            <a:pPr>
              <a:lnSpc>
                <a:spcPct val="150000"/>
              </a:lnSpc>
            </a:pPr>
            <a:r>
              <a:rPr lang="zh-CN" altLang="en-GB" sz="900" dirty="0">
                <a:latin typeface="Microsoft YaHei Light" panose="020B0503020204020204" pitchFamily="34" charset="-122"/>
                <a:ea typeface="Microsoft YaHei Light" panose="020B0503020204020204" pitchFamily="34" charset="-122"/>
              </a:rPr>
              <a:t>相较</a:t>
            </a:r>
            <a:r>
              <a:rPr lang="zh-CN" altLang="en-US" sz="900" dirty="0">
                <a:latin typeface="Microsoft YaHei Light" panose="020B0503020204020204" pitchFamily="34" charset="-122"/>
                <a:ea typeface="Microsoft YaHei Light" panose="020B0503020204020204" pitchFamily="34" charset="-122"/>
              </a:rPr>
              <a:t> </a:t>
            </a:r>
            <a:r>
              <a:rPr lang="en-US" altLang="zh-CN" sz="900" dirty="0">
                <a:latin typeface="Microsoft YaHei Light" panose="020B0503020204020204" pitchFamily="34" charset="-122"/>
                <a:ea typeface="Microsoft YaHei Light" panose="020B0503020204020204" pitchFamily="34" charset="-122"/>
              </a:rPr>
              <a:t>beta </a:t>
            </a:r>
            <a:r>
              <a:rPr lang="zh-CN" altLang="en-US" sz="900" dirty="0">
                <a:latin typeface="Microsoft YaHei Light" panose="020B0503020204020204" pitchFamily="34" charset="-122"/>
                <a:ea typeface="Microsoft YaHei Light" panose="020B0503020204020204" pitchFamily="34" charset="-122"/>
              </a:rPr>
              <a:t>版中，扩充了 </a:t>
            </a:r>
            <a:r>
              <a:rPr lang="en-US" altLang="zh-CN" sz="900" dirty="0">
                <a:latin typeface="Microsoft YaHei Light" panose="020B0503020204020204" pitchFamily="34" charset="-122"/>
                <a:ea typeface="Microsoft YaHei Light" panose="020B0503020204020204" pitchFamily="34" charset="-122"/>
              </a:rPr>
              <a:t>RDL</a:t>
            </a:r>
            <a:r>
              <a:rPr lang="zh-CN" altLang="en-US" sz="900" dirty="0">
                <a:latin typeface="Microsoft YaHei Light" panose="020B0503020204020204" pitchFamily="34" charset="-122"/>
                <a:ea typeface="Microsoft YaHei Light" panose="020B0503020204020204" pitchFamily="34" charset="-122"/>
              </a:rPr>
              <a:t>、</a:t>
            </a:r>
            <a:r>
              <a:rPr lang="en-US" altLang="zh-CN" sz="900" dirty="0">
                <a:latin typeface="Microsoft YaHei Light" panose="020B0503020204020204" pitchFamily="34" charset="-122"/>
                <a:ea typeface="Microsoft YaHei Light" panose="020B0503020204020204" pitchFamily="34" charset="-122"/>
              </a:rPr>
              <a:t>RAL </a:t>
            </a:r>
            <a:r>
              <a:rPr lang="zh-CN" altLang="en-US" sz="900" dirty="0">
                <a:latin typeface="Microsoft YaHei Light" panose="020B0503020204020204" pitchFamily="34" charset="-122"/>
                <a:ea typeface="Microsoft YaHei Light" panose="020B0503020204020204" pitchFamily="34" charset="-122"/>
              </a:rPr>
              <a:t>的语法库，支持更多的规则管理</a:t>
            </a:r>
            <a:endParaRPr lang="en-GB" altLang="zh-CN" sz="900" dirty="0">
              <a:latin typeface="Microsoft YaHei Light" panose="020B0503020204020204" pitchFamily="34" charset="-122"/>
              <a:ea typeface="Microsoft YaHei Light" panose="020B0503020204020204" pitchFamily="34" charset="-122"/>
            </a:endParaRPr>
          </a:p>
        </p:txBody>
      </p:sp>
      <p:sp>
        <p:nvSpPr>
          <p:cNvPr id="1064" name="矩形 1063">
            <a:extLst>
              <a:ext uri="{FF2B5EF4-FFF2-40B4-BE49-F238E27FC236}">
                <a16:creationId xmlns:a16="http://schemas.microsoft.com/office/drawing/2014/main" id="{3C57D021-8DA4-2B44-53F8-6C6758885686}"/>
              </a:ext>
            </a:extLst>
          </p:cNvPr>
          <p:cNvSpPr/>
          <p:nvPr/>
        </p:nvSpPr>
        <p:spPr>
          <a:xfrm>
            <a:off x="1594097" y="2839717"/>
            <a:ext cx="34289" cy="451712"/>
          </a:xfrm>
          <a:prstGeom prst="rect">
            <a:avLst/>
          </a:prstGeom>
          <a:solidFill>
            <a:srgbClr val="253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65" name="燕尾形 1064">
            <a:extLst>
              <a:ext uri="{FF2B5EF4-FFF2-40B4-BE49-F238E27FC236}">
                <a16:creationId xmlns:a16="http://schemas.microsoft.com/office/drawing/2014/main" id="{3A353295-BA94-13F4-CA0A-01A386E66293}"/>
              </a:ext>
            </a:extLst>
          </p:cNvPr>
          <p:cNvSpPr/>
          <p:nvPr/>
        </p:nvSpPr>
        <p:spPr>
          <a:xfrm>
            <a:off x="11194179" y="3286546"/>
            <a:ext cx="143396" cy="136407"/>
          </a:xfrm>
          <a:prstGeom prst="chevron">
            <a:avLst/>
          </a:prstGeom>
          <a:solidFill>
            <a:srgbClr val="25319F"/>
          </a:solidFill>
          <a:ln>
            <a:solidFill>
              <a:srgbClr val="253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solidFill>
                <a:schemeClr val="tx1"/>
              </a:solidFill>
            </a:endParaRPr>
          </a:p>
        </p:txBody>
      </p:sp>
      <p:sp>
        <p:nvSpPr>
          <p:cNvPr id="1066" name="燕尾形 1065">
            <a:extLst>
              <a:ext uri="{FF2B5EF4-FFF2-40B4-BE49-F238E27FC236}">
                <a16:creationId xmlns:a16="http://schemas.microsoft.com/office/drawing/2014/main" id="{3336178C-62C1-8164-FC94-14464494C884}"/>
              </a:ext>
            </a:extLst>
          </p:cNvPr>
          <p:cNvSpPr/>
          <p:nvPr/>
        </p:nvSpPr>
        <p:spPr>
          <a:xfrm>
            <a:off x="11065819" y="3286546"/>
            <a:ext cx="143396" cy="136407"/>
          </a:xfrm>
          <a:prstGeom prst="chevron">
            <a:avLst/>
          </a:prstGeom>
          <a:solidFill>
            <a:srgbClr val="25319F"/>
          </a:solidFill>
          <a:ln>
            <a:solidFill>
              <a:srgbClr val="253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solidFill>
                <a:schemeClr val="tx1"/>
              </a:solidFill>
            </a:endParaRPr>
          </a:p>
        </p:txBody>
      </p:sp>
      <p:sp>
        <p:nvSpPr>
          <p:cNvPr id="1067" name="椭圆 1066">
            <a:extLst>
              <a:ext uri="{FF2B5EF4-FFF2-40B4-BE49-F238E27FC236}">
                <a16:creationId xmlns:a16="http://schemas.microsoft.com/office/drawing/2014/main" id="{13D34BDB-AC16-D367-FFBA-DC133E74F10B}"/>
              </a:ext>
            </a:extLst>
          </p:cNvPr>
          <p:cNvSpPr/>
          <p:nvPr/>
        </p:nvSpPr>
        <p:spPr>
          <a:xfrm>
            <a:off x="1282765" y="2147167"/>
            <a:ext cx="691238" cy="691238"/>
          </a:xfrm>
          <a:prstGeom prst="ellipse">
            <a:avLst/>
          </a:prstGeom>
          <a:solidFill>
            <a:srgbClr val="253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68" name="文本框 1067">
            <a:extLst>
              <a:ext uri="{FF2B5EF4-FFF2-40B4-BE49-F238E27FC236}">
                <a16:creationId xmlns:a16="http://schemas.microsoft.com/office/drawing/2014/main" id="{8F566F1E-52BC-D493-08CB-E53825D91A72}"/>
              </a:ext>
            </a:extLst>
          </p:cNvPr>
          <p:cNvSpPr txBox="1"/>
          <p:nvPr/>
        </p:nvSpPr>
        <p:spPr>
          <a:xfrm>
            <a:off x="1271359" y="2296369"/>
            <a:ext cx="691238" cy="337913"/>
          </a:xfrm>
          <a:prstGeom prst="rect">
            <a:avLst/>
          </a:prstGeom>
          <a:noFill/>
        </p:spPr>
        <p:txBody>
          <a:bodyPr wrap="square">
            <a:spAutoFit/>
          </a:bodyPr>
          <a:lstStyle/>
          <a:p>
            <a:pPr algn="ctr">
              <a:lnSpc>
                <a:spcPct val="150000"/>
              </a:lnSpc>
            </a:pPr>
            <a:r>
              <a:rPr lang="en-US" altLang="zh-CN" sz="1200" b="1" dirty="0">
                <a:solidFill>
                  <a:schemeClr val="bg1"/>
                </a:solidFill>
                <a:latin typeface="Microsoft YaHei Light" panose="020B0503020204020204" pitchFamily="34" charset="-122"/>
                <a:ea typeface="Microsoft YaHei Light" panose="020B0503020204020204" pitchFamily="34" charset="-122"/>
                <a:cs typeface="宋体" pitchFamily="2" charset="-122"/>
              </a:rPr>
              <a:t>2021.6</a:t>
            </a:r>
          </a:p>
        </p:txBody>
      </p:sp>
      <p:sp>
        <p:nvSpPr>
          <p:cNvPr id="1069" name="矩形 1068">
            <a:extLst>
              <a:ext uri="{FF2B5EF4-FFF2-40B4-BE49-F238E27FC236}">
                <a16:creationId xmlns:a16="http://schemas.microsoft.com/office/drawing/2014/main" id="{022E1F3C-B9BB-4D70-5AB0-8D97CC5CB62F}"/>
              </a:ext>
            </a:extLst>
          </p:cNvPr>
          <p:cNvSpPr/>
          <p:nvPr/>
        </p:nvSpPr>
        <p:spPr>
          <a:xfrm>
            <a:off x="2940460" y="3414604"/>
            <a:ext cx="34289" cy="451712"/>
          </a:xfrm>
          <a:prstGeom prst="rect">
            <a:avLst/>
          </a:prstGeom>
          <a:solidFill>
            <a:srgbClr val="253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70" name="矩形 1069">
            <a:extLst>
              <a:ext uri="{FF2B5EF4-FFF2-40B4-BE49-F238E27FC236}">
                <a16:creationId xmlns:a16="http://schemas.microsoft.com/office/drawing/2014/main" id="{92DD45E8-1547-5755-D8B9-F07483BB9969}"/>
              </a:ext>
            </a:extLst>
          </p:cNvPr>
          <p:cNvSpPr/>
          <p:nvPr/>
        </p:nvSpPr>
        <p:spPr>
          <a:xfrm>
            <a:off x="4308095" y="2851635"/>
            <a:ext cx="34289" cy="451712"/>
          </a:xfrm>
          <a:prstGeom prst="rect">
            <a:avLst/>
          </a:prstGeom>
          <a:solidFill>
            <a:srgbClr val="253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71" name="矩形 1070">
            <a:extLst>
              <a:ext uri="{FF2B5EF4-FFF2-40B4-BE49-F238E27FC236}">
                <a16:creationId xmlns:a16="http://schemas.microsoft.com/office/drawing/2014/main" id="{B81046AA-C68F-62B2-6473-397CED252713}"/>
              </a:ext>
            </a:extLst>
          </p:cNvPr>
          <p:cNvSpPr/>
          <p:nvPr/>
        </p:nvSpPr>
        <p:spPr>
          <a:xfrm>
            <a:off x="5728887" y="3386215"/>
            <a:ext cx="34289" cy="451712"/>
          </a:xfrm>
          <a:prstGeom prst="rect">
            <a:avLst/>
          </a:prstGeom>
          <a:solidFill>
            <a:srgbClr val="253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72" name="矩形 1071">
            <a:extLst>
              <a:ext uri="{FF2B5EF4-FFF2-40B4-BE49-F238E27FC236}">
                <a16:creationId xmlns:a16="http://schemas.microsoft.com/office/drawing/2014/main" id="{3F41B4B8-F0DE-058A-F805-68EA2AA74D5A}"/>
              </a:ext>
            </a:extLst>
          </p:cNvPr>
          <p:cNvSpPr/>
          <p:nvPr/>
        </p:nvSpPr>
        <p:spPr>
          <a:xfrm>
            <a:off x="7277278" y="2843781"/>
            <a:ext cx="34289" cy="451712"/>
          </a:xfrm>
          <a:prstGeom prst="rect">
            <a:avLst/>
          </a:prstGeom>
          <a:solidFill>
            <a:srgbClr val="253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73" name="矩形 1072">
            <a:extLst>
              <a:ext uri="{FF2B5EF4-FFF2-40B4-BE49-F238E27FC236}">
                <a16:creationId xmlns:a16="http://schemas.microsoft.com/office/drawing/2014/main" id="{06721CD4-4752-BCFF-12C2-E60D72C896F9}"/>
              </a:ext>
            </a:extLst>
          </p:cNvPr>
          <p:cNvSpPr/>
          <p:nvPr/>
        </p:nvSpPr>
        <p:spPr>
          <a:xfrm>
            <a:off x="8751235" y="3386215"/>
            <a:ext cx="34289" cy="451712"/>
          </a:xfrm>
          <a:prstGeom prst="rect">
            <a:avLst/>
          </a:prstGeom>
          <a:solidFill>
            <a:srgbClr val="253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74" name="矩形 1073">
            <a:extLst>
              <a:ext uri="{FF2B5EF4-FFF2-40B4-BE49-F238E27FC236}">
                <a16:creationId xmlns:a16="http://schemas.microsoft.com/office/drawing/2014/main" id="{E14784D3-A48A-EBF6-832A-F32F671C3344}"/>
              </a:ext>
            </a:extLst>
          </p:cNvPr>
          <p:cNvSpPr/>
          <p:nvPr/>
        </p:nvSpPr>
        <p:spPr>
          <a:xfrm>
            <a:off x="10161390" y="2852317"/>
            <a:ext cx="34289" cy="451712"/>
          </a:xfrm>
          <a:prstGeom prst="rect">
            <a:avLst/>
          </a:prstGeom>
          <a:solidFill>
            <a:srgbClr val="253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75" name="椭圆 1074">
            <a:extLst>
              <a:ext uri="{FF2B5EF4-FFF2-40B4-BE49-F238E27FC236}">
                <a16:creationId xmlns:a16="http://schemas.microsoft.com/office/drawing/2014/main" id="{67910E52-C0F6-D8D1-085D-B0AA4DC3D89C}"/>
              </a:ext>
            </a:extLst>
          </p:cNvPr>
          <p:cNvSpPr/>
          <p:nvPr/>
        </p:nvSpPr>
        <p:spPr>
          <a:xfrm>
            <a:off x="2611985" y="3856741"/>
            <a:ext cx="691238" cy="691238"/>
          </a:xfrm>
          <a:prstGeom prst="ellipse">
            <a:avLst/>
          </a:prstGeom>
          <a:solidFill>
            <a:srgbClr val="253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76" name="文本框 1075">
            <a:extLst>
              <a:ext uri="{FF2B5EF4-FFF2-40B4-BE49-F238E27FC236}">
                <a16:creationId xmlns:a16="http://schemas.microsoft.com/office/drawing/2014/main" id="{FD957B3C-8457-EF6B-9C64-917B16F6039D}"/>
              </a:ext>
            </a:extLst>
          </p:cNvPr>
          <p:cNvSpPr txBox="1"/>
          <p:nvPr/>
        </p:nvSpPr>
        <p:spPr>
          <a:xfrm>
            <a:off x="2586393" y="4005944"/>
            <a:ext cx="747956" cy="337913"/>
          </a:xfrm>
          <a:prstGeom prst="rect">
            <a:avLst/>
          </a:prstGeom>
          <a:noFill/>
        </p:spPr>
        <p:txBody>
          <a:bodyPr wrap="square">
            <a:spAutoFit/>
          </a:bodyPr>
          <a:lstStyle/>
          <a:p>
            <a:pPr algn="ctr">
              <a:lnSpc>
                <a:spcPct val="150000"/>
              </a:lnSpc>
            </a:pPr>
            <a:r>
              <a:rPr lang="en-US" altLang="zh-CN" sz="1200" b="1" dirty="0">
                <a:solidFill>
                  <a:schemeClr val="bg1"/>
                </a:solidFill>
                <a:latin typeface="Microsoft YaHei Light" panose="020B0503020204020204" pitchFamily="34" charset="-122"/>
                <a:ea typeface="Microsoft YaHei Light" panose="020B0503020204020204" pitchFamily="34" charset="-122"/>
                <a:cs typeface="宋体" pitchFamily="2" charset="-122"/>
              </a:rPr>
              <a:t>2021.11</a:t>
            </a:r>
          </a:p>
        </p:txBody>
      </p:sp>
      <p:sp>
        <p:nvSpPr>
          <p:cNvPr id="1077" name="文本框 1076">
            <a:extLst>
              <a:ext uri="{FF2B5EF4-FFF2-40B4-BE49-F238E27FC236}">
                <a16:creationId xmlns:a16="http://schemas.microsoft.com/office/drawing/2014/main" id="{3275EC68-0D0E-28F9-4695-68D7E0701D13}"/>
              </a:ext>
            </a:extLst>
          </p:cNvPr>
          <p:cNvSpPr txBox="1"/>
          <p:nvPr/>
        </p:nvSpPr>
        <p:spPr>
          <a:xfrm>
            <a:off x="3489364" y="3517963"/>
            <a:ext cx="1686471" cy="1569212"/>
          </a:xfrm>
          <a:prstGeom prst="rect">
            <a:avLst/>
          </a:prstGeom>
          <a:noFill/>
          <a:ln>
            <a:solidFill>
              <a:schemeClr val="bg1">
                <a:lumMod val="65000"/>
              </a:schemeClr>
            </a:solidFill>
            <a:prstDash val="lgDash"/>
          </a:ln>
        </p:spPr>
        <p:txBody>
          <a:bodyPr wrap="square">
            <a:spAutoFit/>
          </a:bodyPr>
          <a:lstStyle/>
          <a:p>
            <a:pPr>
              <a:lnSpc>
                <a:spcPct val="150000"/>
              </a:lnSpc>
            </a:pPr>
            <a:r>
              <a:rPr lang="en-US" altLang="zh-CN" sz="1000" b="1" dirty="0">
                <a:latin typeface="Microsoft YaHei" panose="020B0503020204020204" pitchFamily="34" charset="-122"/>
                <a:ea typeface="Microsoft YaHei" panose="020B0503020204020204" pitchFamily="34" charset="-122"/>
              </a:rPr>
              <a:t>5.1.0</a:t>
            </a:r>
          </a:p>
          <a:p>
            <a:pPr>
              <a:lnSpc>
                <a:spcPct val="150000"/>
              </a:lnSpc>
            </a:pPr>
            <a:r>
              <a:rPr lang="zh-CN" altLang="en-US" sz="1000" b="1" dirty="0">
                <a:latin typeface="Microsoft YaHei" panose="020B0503020204020204" pitchFamily="34" charset="-122"/>
                <a:ea typeface="Microsoft YaHei" panose="020B0503020204020204" pitchFamily="34" charset="-122"/>
              </a:rPr>
              <a:t>增强 </a:t>
            </a:r>
            <a:r>
              <a:rPr lang="en-US" altLang="zh-CN" sz="1000" b="1" dirty="0">
                <a:latin typeface="Microsoft YaHei" panose="020B0503020204020204" pitchFamily="34" charset="-122"/>
                <a:ea typeface="Microsoft YaHei" panose="020B0503020204020204" pitchFamily="34" charset="-122"/>
              </a:rPr>
              <a:t>Rule </a:t>
            </a:r>
            <a:r>
              <a:rPr lang="zh-CN" altLang="en-US" sz="1000" b="1" dirty="0">
                <a:latin typeface="Microsoft YaHei" panose="020B0503020204020204" pitchFamily="34" charset="-122"/>
                <a:ea typeface="Microsoft YaHei" panose="020B0503020204020204" pitchFamily="34" charset="-122"/>
              </a:rPr>
              <a:t>管理</a:t>
            </a:r>
          </a:p>
          <a:p>
            <a:pPr marL="171450" indent="-171450">
              <a:lnSpc>
                <a:spcPct val="150000"/>
              </a:lnSpc>
              <a:buFont typeface="Arial" panose="020B0604020202020204" pitchFamily="34" charset="0"/>
              <a:buChar char="•"/>
            </a:pPr>
            <a:r>
              <a:rPr lang="zh-CN" altLang="en-GB" sz="900" dirty="0">
                <a:latin typeface="Microsoft YaHei Light" panose="020B0503020204020204" pitchFamily="34" charset="-122"/>
                <a:ea typeface="Microsoft YaHei Light" panose="020B0503020204020204" pitchFamily="34" charset="-122"/>
              </a:rPr>
              <a:t>补充</a:t>
            </a:r>
            <a:r>
              <a:rPr lang="zh-CN" altLang="en-US" sz="900" dirty="0">
                <a:latin typeface="Microsoft YaHei Light" panose="020B0503020204020204" pitchFamily="34" charset="-122"/>
                <a:ea typeface="Microsoft YaHei Light" panose="020B0503020204020204" pitchFamily="34" charset="-122"/>
              </a:rPr>
              <a:t>大量</a:t>
            </a:r>
            <a:r>
              <a:rPr lang="en-US" altLang="zh-CN" sz="900" dirty="0">
                <a:latin typeface="Microsoft YaHei Light" panose="020B0503020204020204" pitchFamily="34" charset="-122"/>
                <a:ea typeface="Microsoft YaHei Light" panose="020B0503020204020204" pitchFamily="34" charset="-122"/>
              </a:rPr>
              <a:t> RDL</a:t>
            </a:r>
            <a:r>
              <a:rPr lang="zh-CN" altLang="en-US" sz="900" dirty="0">
                <a:latin typeface="Microsoft YaHei Light" panose="020B0503020204020204" pitchFamily="34" charset="-122"/>
                <a:ea typeface="Microsoft YaHei Light" panose="020B0503020204020204" pitchFamily="34" charset="-122"/>
              </a:rPr>
              <a:t>、</a:t>
            </a:r>
            <a:r>
              <a:rPr lang="en-US" altLang="zh-CN" sz="900" dirty="0">
                <a:latin typeface="Microsoft YaHei Light" panose="020B0503020204020204" pitchFamily="34" charset="-122"/>
                <a:ea typeface="Microsoft YaHei Light" panose="020B0503020204020204" pitchFamily="34" charset="-122"/>
              </a:rPr>
              <a:t>RAL</a:t>
            </a:r>
            <a:r>
              <a:rPr lang="zh-CN" altLang="en-US" sz="900" dirty="0">
                <a:latin typeface="Microsoft YaHei Light" panose="020B0503020204020204" pitchFamily="34" charset="-122"/>
                <a:ea typeface="Microsoft YaHei Light" panose="020B0503020204020204" pitchFamily="34" charset="-122"/>
              </a:rPr>
              <a:t> 语法</a:t>
            </a:r>
            <a:endParaRPr lang="en-US" altLang="zh-CN" sz="900" dirty="0">
              <a:latin typeface="Microsoft YaHei Light" panose="020B0503020204020204" pitchFamily="34" charset="-122"/>
              <a:ea typeface="Microsoft YaHei Light" panose="020B0503020204020204" pitchFamily="34" charset="-122"/>
            </a:endParaRPr>
          </a:p>
          <a:p>
            <a:pPr marL="171450" indent="-171450">
              <a:lnSpc>
                <a:spcPct val="150000"/>
              </a:lnSpc>
              <a:buFont typeface="Arial" panose="020B0604020202020204" pitchFamily="34" charset="0"/>
              <a:buChar char="•"/>
            </a:pPr>
            <a:r>
              <a:rPr lang="zh-CN" altLang="en-US" sz="900" dirty="0">
                <a:latin typeface="Microsoft YaHei Light" panose="020B0503020204020204" pitchFamily="34" charset="-122"/>
                <a:ea typeface="Microsoft YaHei Light" panose="020B0503020204020204" pitchFamily="34" charset="-122"/>
              </a:rPr>
              <a:t>支持更细粒度的 </a:t>
            </a:r>
            <a:r>
              <a:rPr lang="en-US" altLang="zh-CN" sz="900" dirty="0" err="1">
                <a:latin typeface="Microsoft YaHei Light" panose="020B0503020204020204" pitchFamily="34" charset="-122"/>
                <a:ea typeface="Microsoft YaHei Light" panose="020B0503020204020204" pitchFamily="34" charset="-122"/>
              </a:rPr>
              <a:t>Sharding</a:t>
            </a:r>
            <a:r>
              <a:rPr lang="zh-CN" altLang="en-US" sz="900" dirty="0">
                <a:latin typeface="Microsoft YaHei Light" panose="020B0503020204020204" pitchFamily="34" charset="-122"/>
                <a:ea typeface="Microsoft YaHei Light" panose="020B0503020204020204" pitchFamily="34" charset="-122"/>
              </a:rPr>
              <a:t> </a:t>
            </a:r>
            <a:r>
              <a:rPr lang="en-US" altLang="zh-CN" sz="900" dirty="0">
                <a:latin typeface="Microsoft YaHei Light" panose="020B0503020204020204" pitchFamily="34" charset="-122"/>
                <a:ea typeface="Microsoft YaHei Light" panose="020B0503020204020204" pitchFamily="34" charset="-122"/>
              </a:rPr>
              <a:t>Rule</a:t>
            </a:r>
            <a:r>
              <a:rPr lang="zh-CN" altLang="en-US" sz="900" dirty="0">
                <a:latin typeface="Microsoft YaHei Light" panose="020B0503020204020204" pitchFamily="34" charset="-122"/>
                <a:ea typeface="Microsoft YaHei Light" panose="020B0503020204020204" pitchFamily="34" charset="-122"/>
              </a:rPr>
              <a:t> 管理</a:t>
            </a:r>
            <a:endParaRPr lang="en-US" altLang="zh-CN" sz="900" dirty="0">
              <a:latin typeface="Microsoft YaHei Light" panose="020B0503020204020204" pitchFamily="34" charset="-122"/>
              <a:ea typeface="Microsoft YaHei Light" panose="020B0503020204020204" pitchFamily="34" charset="-122"/>
            </a:endParaRPr>
          </a:p>
          <a:p>
            <a:pPr marL="171450" indent="-171450">
              <a:lnSpc>
                <a:spcPct val="150000"/>
              </a:lnSpc>
              <a:buFont typeface="Arial" panose="020B0604020202020204" pitchFamily="34" charset="0"/>
              <a:buChar char="•"/>
            </a:pPr>
            <a:r>
              <a:rPr lang="zh-CN" altLang="en-US" sz="900" dirty="0">
                <a:latin typeface="Microsoft YaHei Light" panose="020B0503020204020204" pitchFamily="34" charset="-122"/>
                <a:ea typeface="Microsoft YaHei Light" panose="020B0503020204020204" pitchFamily="34" charset="-122"/>
              </a:rPr>
              <a:t>新增事务、</a:t>
            </a:r>
            <a:r>
              <a:rPr lang="en-US" altLang="zh-CN" sz="900" dirty="0">
                <a:latin typeface="Microsoft YaHei Light" panose="020B0503020204020204" pitchFamily="34" charset="-122"/>
                <a:ea typeface="Microsoft YaHei Light" panose="020B0503020204020204" pitchFamily="34" charset="-122"/>
              </a:rPr>
              <a:t>SQL_PARSER</a:t>
            </a:r>
            <a:r>
              <a:rPr lang="zh-CN" altLang="en-US" sz="900" dirty="0">
                <a:latin typeface="Microsoft YaHei Light" panose="020B0503020204020204" pitchFamily="34" charset="-122"/>
                <a:ea typeface="Microsoft YaHei Light" panose="020B0503020204020204" pitchFamily="34" charset="-122"/>
              </a:rPr>
              <a:t> 等 </a:t>
            </a:r>
            <a:r>
              <a:rPr lang="en-US" altLang="zh-CN" sz="900" dirty="0">
                <a:latin typeface="Microsoft YaHei Light" panose="020B0503020204020204" pitchFamily="34" charset="-122"/>
                <a:ea typeface="Microsoft YaHei Light" panose="020B0503020204020204" pitchFamily="34" charset="-122"/>
              </a:rPr>
              <a:t>Rule </a:t>
            </a:r>
            <a:r>
              <a:rPr lang="zh-CN" altLang="en-US" sz="900" dirty="0">
                <a:latin typeface="Microsoft YaHei Light" panose="020B0503020204020204" pitchFamily="34" charset="-122"/>
                <a:ea typeface="Microsoft YaHei Light" panose="020B0503020204020204" pitchFamily="34" charset="-122"/>
              </a:rPr>
              <a:t>的管理</a:t>
            </a:r>
            <a:endParaRPr lang="en-US" altLang="zh-CN" sz="900" dirty="0">
              <a:latin typeface="Microsoft YaHei Light" panose="020B0503020204020204" pitchFamily="34" charset="-122"/>
              <a:ea typeface="Microsoft YaHei Light" panose="020B0503020204020204" pitchFamily="34" charset="-122"/>
            </a:endParaRPr>
          </a:p>
        </p:txBody>
      </p:sp>
      <p:sp>
        <p:nvSpPr>
          <p:cNvPr id="1078" name="椭圆 1077">
            <a:extLst>
              <a:ext uri="{FF2B5EF4-FFF2-40B4-BE49-F238E27FC236}">
                <a16:creationId xmlns:a16="http://schemas.microsoft.com/office/drawing/2014/main" id="{0A0A2F0D-6BCE-D1D4-FDA5-83A4DFA0C874}"/>
              </a:ext>
            </a:extLst>
          </p:cNvPr>
          <p:cNvSpPr/>
          <p:nvPr/>
        </p:nvSpPr>
        <p:spPr>
          <a:xfrm>
            <a:off x="3962474" y="2162068"/>
            <a:ext cx="691238" cy="691238"/>
          </a:xfrm>
          <a:prstGeom prst="ellipse">
            <a:avLst/>
          </a:prstGeom>
          <a:solidFill>
            <a:srgbClr val="253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79" name="文本框 1078">
            <a:extLst>
              <a:ext uri="{FF2B5EF4-FFF2-40B4-BE49-F238E27FC236}">
                <a16:creationId xmlns:a16="http://schemas.microsoft.com/office/drawing/2014/main" id="{D855DA18-101B-534F-9D33-7E9349E96AE0}"/>
              </a:ext>
            </a:extLst>
          </p:cNvPr>
          <p:cNvSpPr txBox="1"/>
          <p:nvPr/>
        </p:nvSpPr>
        <p:spPr>
          <a:xfrm>
            <a:off x="3951068" y="2311270"/>
            <a:ext cx="691238" cy="337913"/>
          </a:xfrm>
          <a:prstGeom prst="rect">
            <a:avLst/>
          </a:prstGeom>
          <a:noFill/>
        </p:spPr>
        <p:txBody>
          <a:bodyPr wrap="square">
            <a:spAutoFit/>
          </a:bodyPr>
          <a:lstStyle/>
          <a:p>
            <a:pPr algn="ctr">
              <a:lnSpc>
                <a:spcPct val="150000"/>
              </a:lnSpc>
            </a:pPr>
            <a:r>
              <a:rPr lang="en-US" altLang="zh-CN" sz="1200" b="1" dirty="0">
                <a:solidFill>
                  <a:schemeClr val="bg1"/>
                </a:solidFill>
                <a:latin typeface="Microsoft YaHei Light" panose="020B0503020204020204" pitchFamily="34" charset="-122"/>
                <a:ea typeface="Microsoft YaHei Light" panose="020B0503020204020204" pitchFamily="34" charset="-122"/>
                <a:cs typeface="宋体" pitchFamily="2" charset="-122"/>
              </a:rPr>
              <a:t>2022.2</a:t>
            </a:r>
          </a:p>
        </p:txBody>
      </p:sp>
      <p:sp>
        <p:nvSpPr>
          <p:cNvPr id="1080" name="文本框 1079">
            <a:extLst>
              <a:ext uri="{FF2B5EF4-FFF2-40B4-BE49-F238E27FC236}">
                <a16:creationId xmlns:a16="http://schemas.microsoft.com/office/drawing/2014/main" id="{8A24F1BC-6522-D164-405E-236D805CB4B7}"/>
              </a:ext>
            </a:extLst>
          </p:cNvPr>
          <p:cNvSpPr txBox="1"/>
          <p:nvPr/>
        </p:nvSpPr>
        <p:spPr>
          <a:xfrm>
            <a:off x="4993797" y="1692289"/>
            <a:ext cx="1533764" cy="1569212"/>
          </a:xfrm>
          <a:prstGeom prst="rect">
            <a:avLst/>
          </a:prstGeom>
          <a:noFill/>
          <a:ln>
            <a:solidFill>
              <a:schemeClr val="bg1">
                <a:lumMod val="65000"/>
              </a:schemeClr>
            </a:solidFill>
            <a:prstDash val="lgDash"/>
          </a:ln>
        </p:spPr>
        <p:txBody>
          <a:bodyPr wrap="square">
            <a:spAutoFit/>
          </a:bodyPr>
          <a:lstStyle/>
          <a:p>
            <a:pPr>
              <a:lnSpc>
                <a:spcPct val="150000"/>
              </a:lnSpc>
            </a:pPr>
            <a:r>
              <a:rPr lang="en-US" altLang="zh-CN" sz="1000" b="1" dirty="0">
                <a:latin typeface="Microsoft YaHei" panose="020B0503020204020204" pitchFamily="34" charset="-122"/>
                <a:ea typeface="Microsoft YaHei" panose="020B0503020204020204" pitchFamily="34" charset="-122"/>
              </a:rPr>
              <a:t>5.2.0</a:t>
            </a:r>
            <a:endParaRPr lang="zh-CN" altLang="en-US" sz="1000" b="1" dirty="0">
              <a:latin typeface="Microsoft YaHei" panose="020B0503020204020204" pitchFamily="34" charset="-122"/>
              <a:ea typeface="Microsoft YaHei" panose="020B0503020204020204" pitchFamily="34" charset="-122"/>
            </a:endParaRPr>
          </a:p>
          <a:p>
            <a:pPr>
              <a:lnSpc>
                <a:spcPct val="150000"/>
              </a:lnSpc>
            </a:pPr>
            <a:r>
              <a:rPr lang="zh-CN" altLang="en-US" sz="1000" b="1" dirty="0">
                <a:latin typeface="Microsoft YaHei" panose="020B0503020204020204" pitchFamily="34" charset="-122"/>
                <a:ea typeface="Microsoft YaHei" panose="020B0503020204020204" pitchFamily="34" charset="-122"/>
              </a:rPr>
              <a:t>重构分类</a:t>
            </a:r>
            <a:endParaRPr lang="en-US" altLang="zh-CN" sz="1000" b="1" dirty="0">
              <a:latin typeface="Microsoft YaHei" panose="020B0503020204020204" pitchFamily="34" charset="-122"/>
              <a:ea typeface="Microsoft YaHei" panose="020B0503020204020204" pitchFamily="34" charset="-122"/>
            </a:endParaRPr>
          </a:p>
          <a:p>
            <a:pPr marL="171450" indent="-171450">
              <a:lnSpc>
                <a:spcPct val="150000"/>
              </a:lnSpc>
              <a:buFont typeface="Arial" panose="020B0604020202020204" pitchFamily="34" charset="0"/>
              <a:buChar char="•"/>
            </a:pPr>
            <a:r>
              <a:rPr lang="zh-CN" altLang="en-US" sz="900" dirty="0">
                <a:latin typeface="Microsoft YaHei Light" panose="020B0503020204020204" pitchFamily="34" charset="-122"/>
                <a:ea typeface="Microsoft YaHei Light" panose="020B0503020204020204" pitchFamily="34" charset="-122"/>
              </a:rPr>
              <a:t>将工具类语句从 </a:t>
            </a:r>
            <a:r>
              <a:rPr lang="en-US" altLang="zh-CN" sz="900" dirty="0">
                <a:latin typeface="Microsoft YaHei Light" panose="020B0503020204020204" pitchFamily="34" charset="-122"/>
                <a:ea typeface="Microsoft YaHei Light" panose="020B0503020204020204" pitchFamily="34" charset="-122"/>
              </a:rPr>
              <a:t>RAL</a:t>
            </a:r>
            <a:r>
              <a:rPr lang="zh-CN" altLang="en-US" sz="900" dirty="0">
                <a:latin typeface="Microsoft YaHei Light" panose="020B0503020204020204" pitchFamily="34" charset="-122"/>
                <a:ea typeface="Microsoft YaHei Light" panose="020B0503020204020204" pitchFamily="34" charset="-122"/>
              </a:rPr>
              <a:t> 中剥离到 </a:t>
            </a:r>
            <a:r>
              <a:rPr lang="en-US" altLang="zh-CN" sz="900" dirty="0">
                <a:latin typeface="Microsoft YaHei Light" panose="020B0503020204020204" pitchFamily="34" charset="-122"/>
                <a:ea typeface="Microsoft YaHei Light" panose="020B0503020204020204" pitchFamily="34" charset="-122"/>
              </a:rPr>
              <a:t>RUL</a:t>
            </a:r>
          </a:p>
          <a:p>
            <a:pPr marL="171450" indent="-171450">
              <a:lnSpc>
                <a:spcPct val="150000"/>
              </a:lnSpc>
              <a:buFont typeface="Arial" panose="020B0604020202020204" pitchFamily="34" charset="0"/>
              <a:buChar char="•"/>
            </a:pPr>
            <a:r>
              <a:rPr lang="zh-CN" altLang="en-US" sz="900" dirty="0">
                <a:latin typeface="Microsoft YaHei Light" panose="020B0503020204020204" pitchFamily="34" charset="-122"/>
                <a:ea typeface="Microsoft YaHei Light" panose="020B0503020204020204" pitchFamily="34" charset="-122"/>
              </a:rPr>
              <a:t>增强迁移配置的管理</a:t>
            </a:r>
            <a:endParaRPr lang="en-US" altLang="zh-CN" sz="900" dirty="0">
              <a:latin typeface="Microsoft YaHei Light" panose="020B0503020204020204" pitchFamily="34" charset="-122"/>
              <a:ea typeface="Microsoft YaHei Light" panose="020B0503020204020204" pitchFamily="34" charset="-122"/>
            </a:endParaRPr>
          </a:p>
          <a:p>
            <a:pPr marL="171450" indent="-171450">
              <a:lnSpc>
                <a:spcPct val="150000"/>
              </a:lnSpc>
              <a:buFont typeface="Arial" panose="020B0604020202020204" pitchFamily="34" charset="0"/>
              <a:buChar char="•"/>
            </a:pPr>
            <a:r>
              <a:rPr lang="zh-CN" altLang="en-US" sz="900" dirty="0">
                <a:latin typeface="Microsoft YaHei Light" panose="020B0503020204020204" pitchFamily="34" charset="-122"/>
                <a:ea typeface="Microsoft YaHei Light" panose="020B0503020204020204" pitchFamily="34" charset="-122"/>
              </a:rPr>
              <a:t>新增 </a:t>
            </a:r>
            <a:r>
              <a:rPr lang="en-US" altLang="zh-CN" sz="900" dirty="0" err="1">
                <a:latin typeface="Microsoft YaHei Light" panose="020B0503020204020204" pitchFamily="34" charset="-122"/>
                <a:ea typeface="Microsoft YaHei Light" panose="020B0503020204020204" pitchFamily="34" charset="-122"/>
              </a:rPr>
              <a:t>Sharding</a:t>
            </a:r>
            <a:r>
              <a:rPr lang="en-US" altLang="zh-CN" sz="900" dirty="0">
                <a:latin typeface="Microsoft YaHei Light" panose="020B0503020204020204" pitchFamily="34" charset="-122"/>
                <a:ea typeface="Microsoft YaHei Light" panose="020B0503020204020204" pitchFamily="34" charset="-122"/>
              </a:rPr>
              <a:t> Auditor</a:t>
            </a:r>
            <a:r>
              <a:rPr lang="zh-CN" altLang="en-US" sz="900" dirty="0">
                <a:latin typeface="Microsoft YaHei Light" panose="020B0503020204020204" pitchFamily="34" charset="-122"/>
                <a:ea typeface="Microsoft YaHei Light" panose="020B0503020204020204" pitchFamily="34" charset="-122"/>
              </a:rPr>
              <a:t> 规则管理</a:t>
            </a:r>
            <a:endParaRPr lang="zh-CN" altLang="zh-CN" sz="900" dirty="0">
              <a:latin typeface="Microsoft YaHei Light" panose="020B0503020204020204" pitchFamily="34" charset="-122"/>
              <a:ea typeface="Microsoft YaHei Light" panose="020B0503020204020204" pitchFamily="34" charset="-122"/>
            </a:endParaRPr>
          </a:p>
        </p:txBody>
      </p:sp>
      <p:sp>
        <p:nvSpPr>
          <p:cNvPr id="1081" name="椭圆 1080">
            <a:extLst>
              <a:ext uri="{FF2B5EF4-FFF2-40B4-BE49-F238E27FC236}">
                <a16:creationId xmlns:a16="http://schemas.microsoft.com/office/drawing/2014/main" id="{5C83BA17-7977-321B-2143-63508F2D9C0B}"/>
              </a:ext>
            </a:extLst>
          </p:cNvPr>
          <p:cNvSpPr/>
          <p:nvPr/>
        </p:nvSpPr>
        <p:spPr>
          <a:xfrm>
            <a:off x="5417557" y="3837928"/>
            <a:ext cx="691238" cy="691238"/>
          </a:xfrm>
          <a:prstGeom prst="ellipse">
            <a:avLst/>
          </a:prstGeom>
          <a:solidFill>
            <a:srgbClr val="253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82" name="文本框 1081">
            <a:extLst>
              <a:ext uri="{FF2B5EF4-FFF2-40B4-BE49-F238E27FC236}">
                <a16:creationId xmlns:a16="http://schemas.microsoft.com/office/drawing/2014/main" id="{7DF4AD6F-C8EB-4B52-F7F3-47848B6FF945}"/>
              </a:ext>
            </a:extLst>
          </p:cNvPr>
          <p:cNvSpPr txBox="1"/>
          <p:nvPr/>
        </p:nvSpPr>
        <p:spPr>
          <a:xfrm>
            <a:off x="5371554" y="3987291"/>
            <a:ext cx="788646" cy="337913"/>
          </a:xfrm>
          <a:prstGeom prst="rect">
            <a:avLst/>
          </a:prstGeom>
          <a:noFill/>
        </p:spPr>
        <p:txBody>
          <a:bodyPr wrap="square">
            <a:spAutoFit/>
          </a:bodyPr>
          <a:lstStyle/>
          <a:p>
            <a:pPr algn="ctr">
              <a:lnSpc>
                <a:spcPct val="150000"/>
              </a:lnSpc>
            </a:pPr>
            <a:r>
              <a:rPr lang="en-US" altLang="zh-CN" sz="1200" b="1" dirty="0">
                <a:solidFill>
                  <a:schemeClr val="bg1"/>
                </a:solidFill>
                <a:latin typeface="Microsoft YaHei Light" panose="020B0503020204020204" pitchFamily="34" charset="-122"/>
                <a:ea typeface="Microsoft YaHei Light" panose="020B0503020204020204" pitchFamily="34" charset="-122"/>
                <a:cs typeface="宋体" pitchFamily="2" charset="-122"/>
              </a:rPr>
              <a:t>2022.9</a:t>
            </a:r>
          </a:p>
        </p:txBody>
      </p:sp>
      <p:sp>
        <p:nvSpPr>
          <p:cNvPr id="1083" name="椭圆 1082">
            <a:extLst>
              <a:ext uri="{FF2B5EF4-FFF2-40B4-BE49-F238E27FC236}">
                <a16:creationId xmlns:a16="http://schemas.microsoft.com/office/drawing/2014/main" id="{400BADAC-81C7-AE45-C438-306B67DFE44B}"/>
              </a:ext>
            </a:extLst>
          </p:cNvPr>
          <p:cNvSpPr/>
          <p:nvPr/>
        </p:nvSpPr>
        <p:spPr>
          <a:xfrm>
            <a:off x="6958926" y="2162068"/>
            <a:ext cx="691238" cy="691238"/>
          </a:xfrm>
          <a:prstGeom prst="ellipse">
            <a:avLst/>
          </a:prstGeom>
          <a:solidFill>
            <a:srgbClr val="253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84" name="文本框 1083">
            <a:extLst>
              <a:ext uri="{FF2B5EF4-FFF2-40B4-BE49-F238E27FC236}">
                <a16:creationId xmlns:a16="http://schemas.microsoft.com/office/drawing/2014/main" id="{47DC2570-4A8E-9DE8-3C5F-C0B4235D0AC3}"/>
              </a:ext>
            </a:extLst>
          </p:cNvPr>
          <p:cNvSpPr txBox="1"/>
          <p:nvPr/>
        </p:nvSpPr>
        <p:spPr>
          <a:xfrm>
            <a:off x="6947520" y="2311270"/>
            <a:ext cx="691238" cy="337913"/>
          </a:xfrm>
          <a:prstGeom prst="rect">
            <a:avLst/>
          </a:prstGeom>
          <a:noFill/>
        </p:spPr>
        <p:txBody>
          <a:bodyPr wrap="square">
            <a:spAutoFit/>
          </a:bodyPr>
          <a:lstStyle/>
          <a:p>
            <a:pPr algn="ctr">
              <a:lnSpc>
                <a:spcPct val="150000"/>
              </a:lnSpc>
            </a:pPr>
            <a:r>
              <a:rPr lang="en-US" altLang="zh-CN" sz="1200" b="1" dirty="0">
                <a:solidFill>
                  <a:schemeClr val="bg1"/>
                </a:solidFill>
                <a:latin typeface="Microsoft YaHei Light" panose="020B0503020204020204" pitchFamily="34" charset="-122"/>
                <a:ea typeface="Microsoft YaHei Light" panose="020B0503020204020204" pitchFamily="34" charset="-122"/>
                <a:cs typeface="宋体" pitchFamily="2" charset="-122"/>
              </a:rPr>
              <a:t>2023.1</a:t>
            </a:r>
          </a:p>
        </p:txBody>
      </p:sp>
      <p:sp>
        <p:nvSpPr>
          <p:cNvPr id="1085" name="文本框 1084">
            <a:extLst>
              <a:ext uri="{FF2B5EF4-FFF2-40B4-BE49-F238E27FC236}">
                <a16:creationId xmlns:a16="http://schemas.microsoft.com/office/drawing/2014/main" id="{562719C4-46A6-559B-45B5-CD88029B48FF}"/>
              </a:ext>
            </a:extLst>
          </p:cNvPr>
          <p:cNvSpPr txBox="1"/>
          <p:nvPr/>
        </p:nvSpPr>
        <p:spPr>
          <a:xfrm>
            <a:off x="6551853" y="3522257"/>
            <a:ext cx="1523908" cy="1361463"/>
          </a:xfrm>
          <a:prstGeom prst="rect">
            <a:avLst/>
          </a:prstGeom>
          <a:noFill/>
          <a:ln>
            <a:solidFill>
              <a:schemeClr val="bg1">
                <a:lumMod val="65000"/>
              </a:schemeClr>
            </a:solidFill>
            <a:prstDash val="lgDash"/>
          </a:ln>
        </p:spPr>
        <p:txBody>
          <a:bodyPr wrap="square">
            <a:spAutoFit/>
          </a:bodyPr>
          <a:lstStyle/>
          <a:p>
            <a:pPr>
              <a:lnSpc>
                <a:spcPct val="150000"/>
              </a:lnSpc>
            </a:pPr>
            <a:r>
              <a:rPr lang="en-US" altLang="zh-CN" sz="1000" b="1" dirty="0">
                <a:latin typeface="Microsoft YaHei" panose="020B0503020204020204" pitchFamily="34" charset="-122"/>
                <a:ea typeface="Microsoft YaHei" panose="020B0503020204020204" pitchFamily="34" charset="-122"/>
              </a:rPr>
              <a:t>5.3.0</a:t>
            </a:r>
            <a:endParaRPr lang="zh-CN" altLang="en-US" sz="1000" b="1" dirty="0">
              <a:latin typeface="Microsoft YaHei" panose="020B0503020204020204" pitchFamily="34" charset="-122"/>
              <a:ea typeface="Microsoft YaHei" panose="020B0503020204020204" pitchFamily="34" charset="-122"/>
            </a:endParaRPr>
          </a:p>
          <a:p>
            <a:pPr>
              <a:lnSpc>
                <a:spcPct val="150000"/>
              </a:lnSpc>
            </a:pPr>
            <a:r>
              <a:rPr lang="zh-CN" altLang="en-US" sz="1000" b="1" dirty="0">
                <a:latin typeface="Microsoft YaHei" panose="020B0503020204020204" pitchFamily="34" charset="-122"/>
                <a:ea typeface="Microsoft YaHei" panose="020B0503020204020204" pitchFamily="34" charset="-122"/>
                <a:sym typeface="+mn-ea"/>
              </a:rPr>
              <a:t>大规模重构</a:t>
            </a:r>
            <a:endParaRPr lang="en-US" altLang="zh-CN" sz="1000" b="1" dirty="0">
              <a:latin typeface="Microsoft YaHei" panose="020B0503020204020204" pitchFamily="34" charset="-122"/>
              <a:ea typeface="Microsoft YaHei" panose="020B0503020204020204" pitchFamily="34" charset="-122"/>
              <a:sym typeface="+mn-ea"/>
            </a:endParaRPr>
          </a:p>
          <a:p>
            <a:pPr marL="171450" indent="-171450">
              <a:lnSpc>
                <a:spcPct val="150000"/>
              </a:lnSpc>
              <a:buFont typeface="Arial" panose="020B0604020202020204" pitchFamily="34" charset="0"/>
              <a:buChar char="•"/>
            </a:pPr>
            <a:r>
              <a:rPr lang="zh-CN" altLang="en-US" sz="900" dirty="0">
                <a:latin typeface="Microsoft YaHei Light" panose="020B0503020204020204" pitchFamily="34" charset="-122"/>
                <a:ea typeface="Microsoft YaHei Light" panose="020B0503020204020204" pitchFamily="34" charset="-122"/>
              </a:rPr>
              <a:t>将规则创建重构为内聚模式</a:t>
            </a:r>
            <a:endParaRPr lang="en-GB" altLang="zh-CN" sz="900" dirty="0">
              <a:latin typeface="Microsoft YaHei Light" panose="020B0503020204020204" pitchFamily="34" charset="-122"/>
              <a:ea typeface="Microsoft YaHei Light" panose="020B0503020204020204" pitchFamily="34" charset="-122"/>
            </a:endParaRPr>
          </a:p>
          <a:p>
            <a:pPr marL="171450" indent="-171450">
              <a:lnSpc>
                <a:spcPct val="150000"/>
              </a:lnSpc>
              <a:buFont typeface="Arial" panose="020B0604020202020204" pitchFamily="34" charset="0"/>
              <a:buChar char="•"/>
            </a:pPr>
            <a:r>
              <a:rPr lang="zh-CN" altLang="en-US" sz="900" dirty="0">
                <a:latin typeface="Microsoft YaHei Light" panose="020B0503020204020204" pitchFamily="34" charset="-122"/>
                <a:ea typeface="Microsoft YaHei Light" panose="020B0503020204020204" pitchFamily="34" charset="-122"/>
              </a:rPr>
              <a:t>增强 </a:t>
            </a:r>
            <a:r>
              <a:rPr lang="en-US" altLang="zh-CN" sz="900" dirty="0" err="1">
                <a:latin typeface="Microsoft YaHei Light" panose="020B0503020204020204" pitchFamily="34" charset="-122"/>
                <a:ea typeface="Microsoft YaHei Light" panose="020B0503020204020204" pitchFamily="34" charset="-122"/>
              </a:rPr>
              <a:t>DistSQL</a:t>
            </a:r>
            <a:r>
              <a:rPr lang="zh-CN" altLang="en-US" sz="900" dirty="0">
                <a:latin typeface="Microsoft YaHei Light" panose="020B0503020204020204" pitchFamily="34" charset="-122"/>
                <a:ea typeface="Microsoft YaHei Light" panose="020B0503020204020204" pitchFamily="34" charset="-122"/>
              </a:rPr>
              <a:t> 执行性能、清理无效 </a:t>
            </a:r>
            <a:r>
              <a:rPr lang="en-US" altLang="zh-CN" sz="900" dirty="0">
                <a:latin typeface="Microsoft YaHei Light" panose="020B0503020204020204" pitchFamily="34" charset="-122"/>
                <a:ea typeface="Microsoft YaHei Light" panose="020B0503020204020204" pitchFamily="34" charset="-122"/>
              </a:rPr>
              <a:t>Rule</a:t>
            </a:r>
            <a:endParaRPr lang="zh-CN" altLang="zh-CN" sz="900" dirty="0">
              <a:latin typeface="Microsoft YaHei Light" panose="020B0503020204020204" pitchFamily="34" charset="-122"/>
              <a:ea typeface="Microsoft YaHei Light" panose="020B0503020204020204" pitchFamily="34" charset="-122"/>
            </a:endParaRPr>
          </a:p>
        </p:txBody>
      </p:sp>
      <p:sp>
        <p:nvSpPr>
          <p:cNvPr id="1086" name="椭圆 1085">
            <a:extLst>
              <a:ext uri="{FF2B5EF4-FFF2-40B4-BE49-F238E27FC236}">
                <a16:creationId xmlns:a16="http://schemas.microsoft.com/office/drawing/2014/main" id="{DEF6254F-39AE-CB6C-5BFC-781D771C1EC0}"/>
              </a:ext>
            </a:extLst>
          </p:cNvPr>
          <p:cNvSpPr/>
          <p:nvPr/>
        </p:nvSpPr>
        <p:spPr>
          <a:xfrm>
            <a:off x="8449910" y="3848989"/>
            <a:ext cx="691238" cy="691238"/>
          </a:xfrm>
          <a:prstGeom prst="ellipse">
            <a:avLst/>
          </a:prstGeom>
          <a:solidFill>
            <a:srgbClr val="253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87" name="文本框 1086">
            <a:extLst>
              <a:ext uri="{FF2B5EF4-FFF2-40B4-BE49-F238E27FC236}">
                <a16:creationId xmlns:a16="http://schemas.microsoft.com/office/drawing/2014/main" id="{CF546A3B-7283-D5A6-311E-8BCD4EC2346F}"/>
              </a:ext>
            </a:extLst>
          </p:cNvPr>
          <p:cNvSpPr txBox="1"/>
          <p:nvPr/>
        </p:nvSpPr>
        <p:spPr>
          <a:xfrm>
            <a:off x="8403336" y="3998191"/>
            <a:ext cx="805936" cy="337913"/>
          </a:xfrm>
          <a:prstGeom prst="rect">
            <a:avLst/>
          </a:prstGeom>
          <a:noFill/>
        </p:spPr>
        <p:txBody>
          <a:bodyPr wrap="square">
            <a:spAutoFit/>
          </a:bodyPr>
          <a:lstStyle/>
          <a:p>
            <a:pPr algn="ctr">
              <a:lnSpc>
                <a:spcPct val="150000"/>
              </a:lnSpc>
            </a:pPr>
            <a:r>
              <a:rPr lang="en-US" altLang="zh-CN" sz="1200" b="1" dirty="0">
                <a:solidFill>
                  <a:schemeClr val="bg1"/>
                </a:solidFill>
                <a:latin typeface="Microsoft YaHei Light" panose="020B0503020204020204" pitchFamily="34" charset="-122"/>
                <a:ea typeface="Microsoft YaHei Light" panose="020B0503020204020204" pitchFamily="34" charset="-122"/>
                <a:cs typeface="宋体" pitchFamily="2" charset="-122"/>
              </a:rPr>
              <a:t>2023.?</a:t>
            </a:r>
          </a:p>
        </p:txBody>
      </p:sp>
      <p:sp>
        <p:nvSpPr>
          <p:cNvPr id="1088" name="文本框 1087">
            <a:extLst>
              <a:ext uri="{FF2B5EF4-FFF2-40B4-BE49-F238E27FC236}">
                <a16:creationId xmlns:a16="http://schemas.microsoft.com/office/drawing/2014/main" id="{4BDCCEA8-7FCE-F3D7-7D97-147AF1AB4193}"/>
              </a:ext>
            </a:extLst>
          </p:cNvPr>
          <p:cNvSpPr txBox="1"/>
          <p:nvPr/>
        </p:nvSpPr>
        <p:spPr>
          <a:xfrm>
            <a:off x="8053590" y="1891813"/>
            <a:ext cx="1422557" cy="1361463"/>
          </a:xfrm>
          <a:prstGeom prst="rect">
            <a:avLst/>
          </a:prstGeom>
          <a:noFill/>
          <a:ln>
            <a:solidFill>
              <a:schemeClr val="bg1">
                <a:lumMod val="65000"/>
              </a:schemeClr>
            </a:solidFill>
            <a:prstDash val="lgDash"/>
          </a:ln>
        </p:spPr>
        <p:txBody>
          <a:bodyPr wrap="square">
            <a:spAutoFit/>
          </a:bodyPr>
          <a:lstStyle/>
          <a:p>
            <a:pPr>
              <a:lnSpc>
                <a:spcPct val="150000"/>
              </a:lnSpc>
            </a:pPr>
            <a:r>
              <a:rPr lang="en-US" altLang="zh-CN" sz="1000" b="1" dirty="0">
                <a:latin typeface="Microsoft YaHei" panose="020B0503020204020204" pitchFamily="34" charset="-122"/>
                <a:ea typeface="Microsoft YaHei" panose="020B0503020204020204" pitchFamily="34" charset="-122"/>
              </a:rPr>
              <a:t>5.4.0</a:t>
            </a:r>
          </a:p>
          <a:p>
            <a:pPr>
              <a:lnSpc>
                <a:spcPct val="150000"/>
              </a:lnSpc>
            </a:pPr>
            <a:r>
              <a:rPr lang="zh-CN" altLang="en-US" sz="1000" b="1" dirty="0">
                <a:latin typeface="Microsoft YaHei" panose="020B0503020204020204" pitchFamily="34" charset="-122"/>
                <a:ea typeface="Microsoft YaHei" panose="020B0503020204020204" pitchFamily="34" charset="-122"/>
              </a:rPr>
              <a:t>即将发布</a:t>
            </a:r>
            <a:endParaRPr lang="en-US" altLang="zh-CN" sz="1000" b="1" dirty="0">
              <a:latin typeface="Microsoft YaHei" panose="020B0503020204020204" pitchFamily="34" charset="-122"/>
              <a:ea typeface="Microsoft YaHei" panose="020B0503020204020204" pitchFamily="34" charset="-122"/>
            </a:endParaRPr>
          </a:p>
          <a:p>
            <a:pPr marL="171450" indent="-171450">
              <a:lnSpc>
                <a:spcPct val="150000"/>
              </a:lnSpc>
              <a:buFont typeface="Arial" panose="020B0604020202020204" pitchFamily="34" charset="0"/>
              <a:buChar char="•"/>
            </a:pPr>
            <a:r>
              <a:rPr lang="zh-CN" altLang="en-US" sz="900" dirty="0">
                <a:latin typeface="Microsoft YaHei Light" panose="020B0503020204020204" pitchFamily="34" charset="-122"/>
                <a:ea typeface="Microsoft YaHei Light" panose="020B0503020204020204" pitchFamily="34" charset="-122"/>
              </a:rPr>
              <a:t>全局元数据备份恢复</a:t>
            </a:r>
            <a:endParaRPr lang="en-US" altLang="zh-CN" sz="900" dirty="0">
              <a:latin typeface="Microsoft YaHei Light" panose="020B0503020204020204" pitchFamily="34" charset="-122"/>
              <a:ea typeface="Microsoft YaHei Light" panose="020B0503020204020204" pitchFamily="34" charset="-122"/>
            </a:endParaRPr>
          </a:p>
          <a:p>
            <a:pPr marL="171450" indent="-171450">
              <a:lnSpc>
                <a:spcPct val="150000"/>
              </a:lnSpc>
              <a:buFont typeface="Arial" panose="020B0604020202020204" pitchFamily="34" charset="0"/>
              <a:buChar char="•"/>
            </a:pPr>
            <a:r>
              <a:rPr lang="zh-CN" altLang="en-US" sz="900" dirty="0">
                <a:latin typeface="Microsoft YaHei Light" panose="020B0503020204020204" pitchFamily="34" charset="-122"/>
                <a:ea typeface="Microsoft YaHei Light" panose="020B0503020204020204" pitchFamily="34" charset="-122"/>
              </a:rPr>
              <a:t>实现算法 </a:t>
            </a:r>
            <a:r>
              <a:rPr lang="en-US" altLang="zh-CN" sz="900" dirty="0">
                <a:latin typeface="Microsoft YaHei Light" panose="020B0503020204020204" pitchFamily="34" charset="-122"/>
                <a:ea typeface="Microsoft YaHei Light" panose="020B0503020204020204" pitchFamily="34" charset="-122"/>
              </a:rPr>
              <a:t>properties </a:t>
            </a:r>
            <a:r>
              <a:rPr lang="zh-CN" altLang="en-US" sz="900" dirty="0">
                <a:latin typeface="Microsoft YaHei Light" panose="020B0503020204020204" pitchFamily="34" charset="-122"/>
                <a:ea typeface="Microsoft YaHei Light" panose="020B0503020204020204" pitchFamily="34" charset="-122"/>
              </a:rPr>
              <a:t>校验</a:t>
            </a:r>
            <a:endParaRPr lang="en-US" altLang="zh-CN" sz="900" dirty="0">
              <a:latin typeface="Microsoft YaHei Light" panose="020B0503020204020204" pitchFamily="34" charset="-122"/>
              <a:ea typeface="Microsoft YaHei Light" panose="020B0503020204020204" pitchFamily="34" charset="-122"/>
            </a:endParaRPr>
          </a:p>
          <a:p>
            <a:pPr marL="171450" indent="-171450">
              <a:lnSpc>
                <a:spcPct val="150000"/>
              </a:lnSpc>
              <a:buFont typeface="Arial" panose="020B0604020202020204" pitchFamily="34" charset="0"/>
              <a:buChar char="•"/>
            </a:pPr>
            <a:r>
              <a:rPr lang="zh-CN" altLang="en-US" sz="900" dirty="0">
                <a:latin typeface="Microsoft YaHei Light" panose="020B0503020204020204" pitchFamily="34" charset="-122"/>
                <a:ea typeface="Microsoft YaHei Light" panose="020B0503020204020204" pitchFamily="34" charset="-122"/>
              </a:rPr>
              <a:t>性能优化</a:t>
            </a:r>
            <a:endParaRPr lang="en-US" altLang="zh-CN" sz="900" dirty="0">
              <a:latin typeface="Microsoft YaHei Light" panose="020B0503020204020204" pitchFamily="34" charset="-122"/>
              <a:ea typeface="Microsoft YaHei Light" panose="020B0503020204020204" pitchFamily="34" charset="-122"/>
            </a:endParaRPr>
          </a:p>
        </p:txBody>
      </p:sp>
      <p:sp>
        <p:nvSpPr>
          <p:cNvPr id="1089" name="椭圆 1088">
            <a:extLst>
              <a:ext uri="{FF2B5EF4-FFF2-40B4-BE49-F238E27FC236}">
                <a16:creationId xmlns:a16="http://schemas.microsoft.com/office/drawing/2014/main" id="{80FF848C-62E3-99D4-E955-45D6C7EFD49A}"/>
              </a:ext>
            </a:extLst>
          </p:cNvPr>
          <p:cNvSpPr/>
          <p:nvPr/>
        </p:nvSpPr>
        <p:spPr>
          <a:xfrm>
            <a:off x="9827175" y="2177059"/>
            <a:ext cx="691238" cy="691238"/>
          </a:xfrm>
          <a:prstGeom prst="ellipse">
            <a:avLst/>
          </a:prstGeom>
          <a:solidFill>
            <a:srgbClr val="253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90" name="文本框 1089">
            <a:extLst>
              <a:ext uri="{FF2B5EF4-FFF2-40B4-BE49-F238E27FC236}">
                <a16:creationId xmlns:a16="http://schemas.microsoft.com/office/drawing/2014/main" id="{99BE4881-7E3F-0F2E-2229-EDCB8EE705F4}"/>
              </a:ext>
            </a:extLst>
          </p:cNvPr>
          <p:cNvSpPr txBox="1"/>
          <p:nvPr/>
        </p:nvSpPr>
        <p:spPr>
          <a:xfrm>
            <a:off x="9815769" y="2326261"/>
            <a:ext cx="734338" cy="337913"/>
          </a:xfrm>
          <a:prstGeom prst="rect">
            <a:avLst/>
          </a:prstGeom>
          <a:noFill/>
        </p:spPr>
        <p:txBody>
          <a:bodyPr wrap="square">
            <a:spAutoFit/>
          </a:bodyPr>
          <a:lstStyle/>
          <a:p>
            <a:pPr algn="ctr">
              <a:lnSpc>
                <a:spcPct val="150000"/>
              </a:lnSpc>
            </a:pPr>
            <a:r>
              <a:rPr lang="en-US" altLang="zh-CN" sz="1200" b="1" dirty="0" err="1">
                <a:solidFill>
                  <a:schemeClr val="bg1"/>
                </a:solidFill>
                <a:latin typeface="Microsoft YaHei Light" panose="020B0503020204020204" pitchFamily="34" charset="-122"/>
                <a:ea typeface="Microsoft YaHei Light" panose="020B0503020204020204" pitchFamily="34" charset="-122"/>
                <a:cs typeface="宋体" pitchFamily="2" charset="-122"/>
              </a:rPr>
              <a:t>xxxx</a:t>
            </a:r>
            <a:r>
              <a:rPr lang="en-US" altLang="zh-CN" sz="1200" b="1" dirty="0">
                <a:solidFill>
                  <a:schemeClr val="bg1"/>
                </a:solidFill>
                <a:latin typeface="Microsoft YaHei Light" panose="020B0503020204020204" pitchFamily="34" charset="-122"/>
                <a:ea typeface="Microsoft YaHei Light" panose="020B0503020204020204" pitchFamily="34" charset="-122"/>
                <a:cs typeface="宋体" pitchFamily="2" charset="-122"/>
              </a:rPr>
              <a:t>.?</a:t>
            </a:r>
          </a:p>
        </p:txBody>
      </p:sp>
      <p:sp>
        <p:nvSpPr>
          <p:cNvPr id="1091" name="文本框 1090">
            <a:extLst>
              <a:ext uri="{FF2B5EF4-FFF2-40B4-BE49-F238E27FC236}">
                <a16:creationId xmlns:a16="http://schemas.microsoft.com/office/drawing/2014/main" id="{AC7C45E2-E3AB-74AB-3D07-84C612805F29}"/>
              </a:ext>
            </a:extLst>
          </p:cNvPr>
          <p:cNvSpPr txBox="1"/>
          <p:nvPr/>
        </p:nvSpPr>
        <p:spPr>
          <a:xfrm>
            <a:off x="9401059" y="3498599"/>
            <a:ext cx="1588330" cy="1451103"/>
          </a:xfrm>
          <a:prstGeom prst="rect">
            <a:avLst/>
          </a:prstGeom>
          <a:noFill/>
          <a:ln>
            <a:solidFill>
              <a:schemeClr val="bg1">
                <a:lumMod val="65000"/>
              </a:schemeClr>
            </a:solidFill>
            <a:prstDash val="lgDash"/>
          </a:ln>
        </p:spPr>
        <p:txBody>
          <a:bodyPr wrap="square">
            <a:spAutoFit/>
          </a:bodyPr>
          <a:lstStyle/>
          <a:p>
            <a:pPr>
              <a:lnSpc>
                <a:spcPct val="150000"/>
              </a:lnSpc>
            </a:pPr>
            <a:r>
              <a:rPr lang="en-US" altLang="zh-CN" sz="1000" b="1" dirty="0">
                <a:latin typeface="Microsoft YaHei" panose="020B0503020204020204" pitchFamily="34" charset="-122"/>
                <a:ea typeface="Microsoft YaHei" panose="020B0503020204020204" pitchFamily="34" charset="-122"/>
              </a:rPr>
              <a:t>6.0.0</a:t>
            </a:r>
          </a:p>
          <a:p>
            <a:pPr>
              <a:lnSpc>
                <a:spcPct val="150000"/>
              </a:lnSpc>
            </a:pPr>
            <a:r>
              <a:rPr lang="zh-CN" altLang="en-US" sz="1000" b="1" dirty="0">
                <a:latin typeface="Microsoft YaHei" panose="020B0503020204020204" pitchFamily="34" charset="-122"/>
                <a:ea typeface="Microsoft YaHei" panose="020B0503020204020204" pitchFamily="34" charset="-122"/>
              </a:rPr>
              <a:t>面向生态</a:t>
            </a:r>
            <a:endParaRPr lang="en-US" altLang="zh-CN" sz="1000" b="1" dirty="0">
              <a:latin typeface="Microsoft YaHei" panose="020B0503020204020204" pitchFamily="34" charset="-122"/>
              <a:ea typeface="Microsoft YaHei" panose="020B0503020204020204" pitchFamily="34" charset="-122"/>
            </a:endParaRPr>
          </a:p>
          <a:p>
            <a:pPr marL="171450" indent="-171450">
              <a:lnSpc>
                <a:spcPct val="150000"/>
              </a:lnSpc>
              <a:buFont typeface="Arial" panose="020B0604020202020204" pitchFamily="34" charset="0"/>
              <a:buChar char="•"/>
            </a:pPr>
            <a:r>
              <a:rPr lang="zh-CN" altLang="en-US" sz="1000" dirty="0">
                <a:latin typeface="Microsoft YaHei Light" panose="020B0503020204020204" pitchFamily="34" charset="-122"/>
                <a:ea typeface="Microsoft YaHei Light" panose="020B0503020204020204" pitchFamily="34" charset="-122"/>
              </a:rPr>
              <a:t>提供开发者工具，通过</a:t>
            </a:r>
            <a:r>
              <a:rPr lang="en-US" altLang="zh-CN" sz="1000" dirty="0">
                <a:latin typeface="Microsoft YaHei Light" panose="020B0503020204020204" pitchFamily="34" charset="-122"/>
                <a:ea typeface="Microsoft YaHei Light" panose="020B0503020204020204" pitchFamily="34" charset="-122"/>
              </a:rPr>
              <a:t> </a:t>
            </a:r>
            <a:r>
              <a:rPr lang="en-US" altLang="zh-CN" sz="1000" dirty="0" err="1">
                <a:latin typeface="Microsoft YaHei Light" panose="020B0503020204020204" pitchFamily="34" charset="-122"/>
                <a:ea typeface="Microsoft YaHei Light" panose="020B0503020204020204" pitchFamily="34" charset="-122"/>
              </a:rPr>
              <a:t>DistSQL</a:t>
            </a:r>
            <a:r>
              <a:rPr lang="en-US" altLang="zh-CN" sz="1000" dirty="0">
                <a:latin typeface="Microsoft YaHei Light" panose="020B0503020204020204" pitchFamily="34" charset="-122"/>
                <a:ea typeface="Microsoft YaHei Light" panose="020B0503020204020204" pitchFamily="34" charset="-122"/>
              </a:rPr>
              <a:t> </a:t>
            </a:r>
            <a:r>
              <a:rPr lang="zh-CN" altLang="en-US" sz="1000" dirty="0">
                <a:latin typeface="Microsoft YaHei Light" panose="020B0503020204020204" pitchFamily="34" charset="-122"/>
                <a:ea typeface="Microsoft YaHei Light" panose="020B0503020204020204" pitchFamily="34" charset="-122"/>
              </a:rPr>
              <a:t>可以轻易插拔 </a:t>
            </a:r>
            <a:r>
              <a:rPr lang="en-US" altLang="zh-CN" sz="1000" dirty="0">
                <a:latin typeface="Microsoft YaHei Light" panose="020B0503020204020204" pitchFamily="34" charset="-122"/>
                <a:ea typeface="Microsoft YaHei Light" panose="020B0503020204020204" pitchFamily="34" charset="-122"/>
              </a:rPr>
              <a:t>SS </a:t>
            </a:r>
            <a:r>
              <a:rPr lang="zh-CN" altLang="en-US" sz="1000" dirty="0">
                <a:latin typeface="Microsoft YaHei Light" panose="020B0503020204020204" pitchFamily="34" charset="-122"/>
                <a:ea typeface="Microsoft YaHei Light" panose="020B0503020204020204" pitchFamily="34" charset="-122"/>
              </a:rPr>
              <a:t>各种 </a:t>
            </a:r>
            <a:r>
              <a:rPr lang="en-US" altLang="zh-CN" sz="1000" dirty="0">
                <a:latin typeface="Microsoft YaHei Light" panose="020B0503020204020204" pitchFamily="34" charset="-122"/>
                <a:ea typeface="Microsoft YaHei Light" panose="020B0503020204020204" pitchFamily="34" charset="-122"/>
              </a:rPr>
              <a:t>Feature</a:t>
            </a:r>
          </a:p>
          <a:p>
            <a:pPr marL="171450" indent="-171450">
              <a:lnSpc>
                <a:spcPct val="150000"/>
              </a:lnSpc>
              <a:buFont typeface="Arial" panose="020B0604020202020204" pitchFamily="34" charset="0"/>
              <a:buChar char="•"/>
            </a:pPr>
            <a:r>
              <a:rPr lang="zh-CN" altLang="en-US" sz="1000" dirty="0">
                <a:latin typeface="Microsoft YaHei Light" panose="020B0503020204020204" pitchFamily="34" charset="-122"/>
                <a:ea typeface="Microsoft YaHei Light" panose="020B0503020204020204" pitchFamily="34" charset="-122"/>
              </a:rPr>
              <a:t>更细粒度的 </a:t>
            </a:r>
            <a:r>
              <a:rPr lang="en-US" altLang="zh-CN" sz="1000" dirty="0">
                <a:latin typeface="Microsoft YaHei Light" panose="020B0503020204020204" pitchFamily="34" charset="-122"/>
                <a:ea typeface="Microsoft YaHei Light" panose="020B0503020204020204" pitchFamily="34" charset="-122"/>
              </a:rPr>
              <a:t>Rule </a:t>
            </a:r>
            <a:r>
              <a:rPr lang="zh-CN" altLang="en-US" sz="1000" dirty="0">
                <a:latin typeface="Microsoft YaHei Light" panose="020B0503020204020204" pitchFamily="34" charset="-122"/>
                <a:ea typeface="Microsoft YaHei Light" panose="020B0503020204020204" pitchFamily="34" charset="-122"/>
              </a:rPr>
              <a:t>管理</a:t>
            </a:r>
            <a:endParaRPr lang="en-GB" altLang="zh-CN" sz="1000" dirty="0">
              <a:latin typeface="Microsoft YaHei Light" panose="020B0503020204020204" pitchFamily="34" charset="-122"/>
              <a:ea typeface="Microsoft YaHei Light" panose="020B0503020204020204" pitchFamily="34" charset="-122"/>
            </a:endParaRPr>
          </a:p>
        </p:txBody>
      </p:sp>
    </p:spTree>
    <p:extLst>
      <p:ext uri="{BB962C8B-B14F-4D97-AF65-F5344CB8AC3E}">
        <p14:creationId xmlns:p14="http://schemas.microsoft.com/office/powerpoint/2010/main" val="51701490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1视频"/>
  <p:tag name="COMMONDATA" val="eyJoZGlkIjoiOGU5ZWFmYTg1YTZjYTdiZGQ1OWM4ODAxNmIxZjU3NmEifQ=="/>
  <p:tag name="KSO_WPP_MARK_KEY" val="846d6b3e-8d82-4309-aecb-d34c6f2fd023"/>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自定义 44">
      <a:dk1>
        <a:srgbClr val="262626"/>
      </a:dk1>
      <a:lt1>
        <a:srgbClr val="FFFFFF"/>
      </a:lt1>
      <a:dk2>
        <a:srgbClr val="262626"/>
      </a:dk2>
      <a:lt2>
        <a:srgbClr val="FFFFFF"/>
      </a:lt2>
      <a:accent1>
        <a:srgbClr val="08C4F5"/>
      </a:accent1>
      <a:accent2>
        <a:srgbClr val="02FFFF"/>
      </a:accent2>
      <a:accent3>
        <a:srgbClr val="6DFFD1"/>
      </a:accent3>
      <a:accent4>
        <a:srgbClr val="08C4F5"/>
      </a:accent4>
      <a:accent5>
        <a:srgbClr val="02DDDA"/>
      </a:accent5>
      <a:accent6>
        <a:srgbClr val="6DFFD9"/>
      </a:accent6>
      <a:hlink>
        <a:srgbClr val="FFFFFF"/>
      </a:hlink>
      <a:folHlink>
        <a:srgbClr val="59595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ctr">
          <a:defRPr sz="7200" dirty="0" smtClean="0">
            <a:latin typeface="AgencyFB" panose="02000806040000020003"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3216</TotalTime>
  <Words>1832</Words>
  <Application>Microsoft Macintosh PowerPoint</Application>
  <PresentationFormat>宽屏</PresentationFormat>
  <Paragraphs>255</Paragraphs>
  <Slides>30</Slides>
  <Notes>30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30</vt:i4>
      </vt:variant>
    </vt:vector>
  </HeadingPairs>
  <TitlesOfParts>
    <vt:vector size="43" baseType="lpstr">
      <vt:lpstr>等线</vt:lpstr>
      <vt:lpstr>微软雅黑</vt:lpstr>
      <vt:lpstr>微软雅黑</vt:lpstr>
      <vt:lpstr>AgencyFB</vt:lpstr>
      <vt:lpstr>inpin heiti</vt:lpstr>
      <vt:lpstr>Microsoft YaHei Light</vt:lpstr>
      <vt:lpstr>roboto,sans-serif</vt:lpstr>
      <vt:lpstr>Söhne</vt:lpstr>
      <vt:lpstr>system-ui</vt:lpstr>
      <vt:lpstr>Arial</vt:lpstr>
      <vt:lpstr>Consolas</vt:lpstr>
      <vt:lpstr>Work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©PPTSTORE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11视频</dc:title>
  <dc:creator>©PPTSTORE</dc:creator>
  <dc:description>©PPTSTORE 版权所有</dc:description>
  <cp:lastModifiedBy>陈 家豪</cp:lastModifiedBy>
  <cp:revision>178</cp:revision>
  <dcterms:created xsi:type="dcterms:W3CDTF">2023-05-08T05:34:23Z</dcterms:created>
  <dcterms:modified xsi:type="dcterms:W3CDTF">2023-05-24T09:01:53Z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63A4FFFEEA5BCF1CDF8958645F093D36_43</vt:lpwstr>
  </property>
  <property fmtid="{D5CDD505-2E9C-101B-9397-08002B2CF9AE}" pid="3" name="KSOProductBuildVer">
    <vt:lpwstr>2052-5.2.1.7798</vt:lpwstr>
  </property>
</Properties>
</file>