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473" r:id="rId5"/>
    <p:sldId id="469" r:id="rId6"/>
    <p:sldId id="470" r:id="rId7"/>
    <p:sldId id="475" r:id="rId8"/>
    <p:sldId id="494" r:id="rId9"/>
    <p:sldId id="479" r:id="rId10"/>
    <p:sldId id="481" r:id="rId11"/>
    <p:sldId id="482" r:id="rId12"/>
    <p:sldId id="483" r:id="rId13"/>
    <p:sldId id="495" r:id="rId14"/>
    <p:sldId id="496" r:id="rId15"/>
    <p:sldId id="484" r:id="rId16"/>
    <p:sldId id="503" r:id="rId17"/>
    <p:sldId id="498" r:id="rId18"/>
    <p:sldId id="485" r:id="rId19"/>
    <p:sldId id="486" r:id="rId20"/>
    <p:sldId id="499" r:id="rId21"/>
    <p:sldId id="501" r:id="rId22"/>
    <p:sldId id="502" r:id="rId23"/>
    <p:sldId id="487" r:id="rId24"/>
    <p:sldId id="518" r:id="rId25"/>
    <p:sldId id="519" r:id="rId26"/>
    <p:sldId id="504" r:id="rId27"/>
    <p:sldId id="506" r:id="rId28"/>
    <p:sldId id="507" r:id="rId29"/>
    <p:sldId id="505" r:id="rId30"/>
    <p:sldId id="488" r:id="rId31"/>
    <p:sldId id="490" r:id="rId32"/>
    <p:sldId id="509" r:id="rId33"/>
    <p:sldId id="511" r:id="rId34"/>
    <p:sldId id="489" r:id="rId35"/>
    <p:sldId id="512" r:id="rId36"/>
    <p:sldId id="508" r:id="rId37"/>
    <p:sldId id="514" r:id="rId38"/>
    <p:sldId id="515" r:id="rId39"/>
    <p:sldId id="516" r:id="rId40"/>
    <p:sldId id="491" r:id="rId41"/>
    <p:sldId id="517" r:id="rId42"/>
    <p:sldId id="474" r:id="rId43"/>
    <p:sldId id="466" r:id="rId44"/>
    <p:sldId id="471" r:id="rId45"/>
  </p:sldIdLst>
  <p:sldSz cx="12192000" cy="6858000"/>
  <p:notesSz cx="6858000" cy="9144000"/>
  <p:custDataLst>
    <p:tags r:id="rId4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2FDB2607-1784-4EEB-B798-7EB5836EED8A}">
        <p14:showMediaCtrls xmlns:p14="http://schemas.microsoft.com/office/powerpoint/2010/main" val="1"/>
      </p:ext>
    </p:extLst>
  </p:showPr>
  <p:clrMru>
    <a:srgbClr val="141952"/>
    <a:srgbClr val="F84C1A"/>
    <a:srgbClr val="5DEAFF"/>
    <a:srgbClr val="F5F7F9"/>
    <a:srgbClr val="F9FDFF"/>
    <a:srgbClr val="1846AC"/>
    <a:srgbClr val="1F5FB7"/>
    <a:srgbClr val="091762"/>
    <a:srgbClr val="010039"/>
    <a:srgbClr val="0E19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768" autoAdjust="0"/>
    <p:restoredTop sz="91020"/>
  </p:normalViewPr>
  <p:slideViewPr>
    <p:cSldViewPr snapToGrid="0" showGuides="1">
      <p:cViewPr>
        <p:scale>
          <a:sx n="80" d="100"/>
          <a:sy n="80" d="100"/>
        </p:scale>
        <p:origin x="848" y="960"/>
      </p:cViewPr>
      <p:guideLst>
        <p:guide orient="horz" pos="2160"/>
        <p:guide pos="5572"/>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137" d="100"/>
          <a:sy n="137" d="100"/>
        </p:scale>
        <p:origin x="3840" y="20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9" Type="http://schemas.openxmlformats.org/officeDocument/2006/relationships/tags" Target="tags/tag89.xml"/><Relationship Id="rId48" Type="http://schemas.openxmlformats.org/officeDocument/2006/relationships/tableStyles" Target="tableStyles.xml"/><Relationship Id="rId47" Type="http://schemas.openxmlformats.org/officeDocument/2006/relationships/viewProps" Target="viewProps.xml"/><Relationship Id="rId46" Type="http://schemas.openxmlformats.org/officeDocument/2006/relationships/presProps" Target="presProps.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inpin heiti" charset="-122"/>
                <a:ea typeface="inpin heiti"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inpin heiti" charset="-122"/>
                <a:ea typeface="inpin heiti" charset="-122"/>
              </a:defRPr>
            </a:lvl1pPr>
          </a:lstStyle>
          <a:p>
            <a:fld id="{062F988E-9E07-426D-AFDE-8B794615B608}" type="datetimeFigureOut">
              <a:rPr lang="zh-CN" altLang="en-US" smtClean="0"/>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inpin heiti" charset="-122"/>
                <a:ea typeface="inpin heiti"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inpin heiti" charset="-122"/>
                <a:ea typeface="inpin heiti" charset="-122"/>
              </a:defRPr>
            </a:lvl1pPr>
          </a:lstStyle>
          <a:p>
            <a:fld id="{0C0D2D55-CF41-4EE6-89DD-CF95E89B48AD}" type="slidenum">
              <a:rPr lang="zh-CN" altLang="en-US" smtClean="0"/>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inpin heiti" charset="-122"/>
        <a:ea typeface="inpin heiti" charset="-122"/>
        <a:cs typeface="+mn-cs"/>
      </a:defRPr>
    </a:lvl1pPr>
    <a:lvl2pPr marL="457200" algn="l" defTabSz="914400" rtl="0" eaLnBrk="1" latinLnBrk="0" hangingPunct="1">
      <a:defRPr sz="1200" b="0" i="0" kern="1200">
        <a:solidFill>
          <a:schemeClr val="tx1"/>
        </a:solidFill>
        <a:latin typeface="inpin heiti" charset="-122"/>
        <a:ea typeface="inpin heiti" charset="-122"/>
        <a:cs typeface="+mn-cs"/>
      </a:defRPr>
    </a:lvl2pPr>
    <a:lvl3pPr marL="914400" algn="l" defTabSz="914400" rtl="0" eaLnBrk="1" latinLnBrk="0" hangingPunct="1">
      <a:defRPr sz="1200" b="0" i="0" kern="1200">
        <a:solidFill>
          <a:schemeClr val="tx1"/>
        </a:solidFill>
        <a:latin typeface="inpin heiti" charset="-122"/>
        <a:ea typeface="inpin heiti" charset="-122"/>
        <a:cs typeface="+mn-cs"/>
      </a:defRPr>
    </a:lvl3pPr>
    <a:lvl4pPr marL="1371600" algn="l" defTabSz="914400" rtl="0" eaLnBrk="1" latinLnBrk="0" hangingPunct="1">
      <a:defRPr sz="1200" b="0" i="0" kern="1200">
        <a:solidFill>
          <a:schemeClr val="tx1"/>
        </a:solidFill>
        <a:latin typeface="inpin heiti" charset="-122"/>
        <a:ea typeface="inpin heiti" charset="-122"/>
        <a:cs typeface="+mn-cs"/>
      </a:defRPr>
    </a:lvl4pPr>
    <a:lvl5pPr marL="1828800" algn="l" defTabSz="914400" rtl="0" eaLnBrk="1" latinLnBrk="0" hangingPunct="1">
      <a:defRPr sz="1200" b="0" i="0" kern="1200">
        <a:solidFill>
          <a:schemeClr val="tx1"/>
        </a:solidFill>
        <a:latin typeface="inpin heiti" charset="-122"/>
        <a:ea typeface="inpin heiti"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0D2D55-CF41-4EE6-89DD-CF95E89B48AD}"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0E760-5C97-4FCD-9D15-1D6CBDC7045F}" type="slidenum">
              <a:rPr lang="en-US" smtClean="0"/>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0E760-5C97-4FCD-9D15-1D6CBDC7045F}" type="slidenum">
              <a:rPr lang="en-US" smtClean="0"/>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0E760-5C97-4FCD-9D15-1D6CBDC7045F}" type="slidenum">
              <a:rPr lang="en-US" smtClean="0"/>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0E760-5C97-4FCD-9D15-1D6CBDC7045F}" type="slidenum">
              <a:rPr lang="en-US" smtClean="0"/>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0E760-5C97-4FCD-9D15-1D6CBDC7045F}" type="slidenum">
              <a:rPr lang="en-US" smtClean="0"/>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0E760-5C97-4FCD-9D15-1D6CBDC7045F}" type="slidenum">
              <a:rPr lang="en-US" smtClean="0"/>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0E760-5C97-4FCD-9D15-1D6CBDC7045F}" type="slidenum">
              <a:rPr lang="en-US" smtClean="0"/>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0E760-5C97-4FCD-9D15-1D6CBDC7045F}" type="slidenum">
              <a:rPr lang="en-US" smtClean="0"/>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0E760-5C97-4FCD-9D15-1D6CBDC7045F}" type="slidenum">
              <a:rPr lang="en-US" smtClean="0"/>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0E760-5C97-4FCD-9D15-1D6CBDC7045F}" type="slidenum">
              <a:rPr lang="en-US" smtClean="0"/>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0D2D55-CF41-4EE6-89DD-CF95E89B48AD}"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0E760-5C97-4FCD-9D15-1D6CBDC7045F}" type="slidenum">
              <a:rPr lang="en-US" smtClean="0"/>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0E760-5C97-4FCD-9D15-1D6CBDC7045F}" type="slidenum">
              <a:rPr lang="en-US" smtClean="0"/>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0E760-5C97-4FCD-9D15-1D6CBDC7045F}" type="slidenum">
              <a:rPr lang="en-US" smtClean="0"/>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0E760-5C97-4FCD-9D15-1D6CBDC7045F}" type="slidenum">
              <a:rPr lang="en-US" smtClean="0"/>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0E760-5C97-4FCD-9D15-1D6CBDC7045F}" type="slidenum">
              <a:rPr lang="en-US" smtClean="0"/>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0E760-5C97-4FCD-9D15-1D6CBDC7045F}" type="slidenum">
              <a:rPr lang="en-US" smtClean="0"/>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0E760-5C97-4FCD-9D15-1D6CBDC7045F}" type="slidenum">
              <a:rPr lang="en-US" smtClean="0"/>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0E760-5C97-4FCD-9D15-1D6CBDC7045F}" type="slidenum">
              <a:rPr lang="en-US" smtClean="0"/>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0E760-5C97-4FCD-9D15-1D6CBDC7045F}" type="slidenum">
              <a:rPr lang="en-US" smtClean="0"/>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0E760-5C97-4FCD-9D15-1D6CBDC7045F}" type="slidenum">
              <a:rPr lang="en-US" smtClean="0"/>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0D2D55-CF41-4EE6-89DD-CF95E89B48AD}"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0E760-5C97-4FCD-9D15-1D6CBDC7045F}" type="slidenum">
              <a:rPr lang="en-US" smtClean="0"/>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0E760-5C97-4FCD-9D15-1D6CBDC7045F}" type="slidenum">
              <a:rPr lang="en-US" smtClean="0"/>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0E760-5C97-4FCD-9D15-1D6CBDC7045F}" type="slidenum">
              <a:rPr lang="en-US" smtClean="0"/>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0E760-5C97-4FCD-9D15-1D6CBDC7045F}" type="slidenum">
              <a:rPr lang="en-US" smtClean="0"/>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0E760-5C97-4FCD-9D15-1D6CBDC7045F}" type="slidenum">
              <a:rPr lang="en-US" smtClean="0"/>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0E760-5C97-4FCD-9D15-1D6CBDC7045F}" type="slidenum">
              <a:rPr lang="en-US" smtClean="0"/>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0E760-5C97-4FCD-9D15-1D6CBDC7045F}" type="slidenum">
              <a:rPr lang="en-US" smtClean="0"/>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0E760-5C97-4FCD-9D15-1D6CBDC7045F}" type="slidenum">
              <a:rPr lang="en-US" smtClean="0"/>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0E760-5C97-4FCD-9D15-1D6CBDC7045F}" type="slidenum">
              <a:rPr lang="en-US" smtClean="0"/>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0E760-5C97-4FCD-9D15-1D6CBDC7045F}" type="slidenum">
              <a:rPr lang="en-US" smtClean="0"/>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0E760-5C97-4FCD-9D15-1D6CBDC7045F}" type="slidenum">
              <a:rPr lang="en-US" smtClean="0"/>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C0D2D55-CF41-4EE6-89DD-CF95E89B48AD}" type="slidenum">
              <a:rPr lang="zh-CN" altLang="en-US" smtClean="0"/>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C0D2D55-CF41-4EE6-89DD-CF95E89B48AD}" type="slidenum">
              <a:rPr lang="zh-CN" altLang="en-US" smtClean="0"/>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0E760-5C97-4FCD-9D15-1D6CBDC7045F}" type="slidenum">
              <a:rPr lang="en-US" smtClean="0"/>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0E760-5C97-4FCD-9D15-1D6CBDC7045F}" type="slidenum">
              <a:rPr lang="en-US" smtClean="0"/>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0E760-5C97-4FCD-9D15-1D6CBDC7045F}" type="slidenum">
              <a:rPr lang="en-US" smtClean="0"/>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0E760-5C97-4FCD-9D15-1D6CBDC7045F}" type="slidenum">
              <a:rPr lang="en-US" smtClean="0"/>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0E760-5C97-4FCD-9D15-1D6CBDC7045F}" type="slidenum">
              <a:rPr lang="en-US" smtClean="0"/>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0E760-5C97-4FCD-9D15-1D6CBDC7045F}" type="slidenum">
              <a:rPr lang="en-US" smtClean="0"/>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9679939C-B193-42F4-9B99-82291E39D77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86EAD84-77F6-4D6E-A09A-B0B44D85BB2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9679939C-B193-42F4-9B99-82291E39D77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86EAD84-77F6-4D6E-A09A-B0B44D85BB2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9679939C-B193-42F4-9B99-82291E39D77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86EAD84-77F6-4D6E-A09A-B0B44D85BB2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4574566" y="1284246"/>
            <a:ext cx="3042868" cy="3293166"/>
          </a:xfrm>
          <a:custGeom>
            <a:avLst/>
            <a:gdLst>
              <a:gd name="connsiteX0" fmla="*/ 1521434 w 3042868"/>
              <a:gd name="connsiteY0" fmla="*/ 0 h 3293166"/>
              <a:gd name="connsiteX1" fmla="*/ 1861081 w 3042868"/>
              <a:gd name="connsiteY1" fmla="*/ 81125 h 3293166"/>
              <a:gd name="connsiteX2" fmla="*/ 2703082 w 3042868"/>
              <a:gd name="connsiteY2" fmla="*/ 568801 h 3293166"/>
              <a:gd name="connsiteX3" fmla="*/ 3042868 w 3042868"/>
              <a:gd name="connsiteY3" fmla="*/ 1157978 h 3293166"/>
              <a:gd name="connsiteX4" fmla="*/ 3042868 w 3042868"/>
              <a:gd name="connsiteY4" fmla="*/ 2135189 h 3293166"/>
              <a:gd name="connsiteX5" fmla="*/ 2703082 w 3042868"/>
              <a:gd name="connsiteY5" fmla="*/ 2724367 h 3293166"/>
              <a:gd name="connsiteX6" fmla="*/ 1861081 w 3042868"/>
              <a:gd name="connsiteY6" fmla="*/ 3212043 h 3293166"/>
              <a:gd name="connsiteX7" fmla="*/ 1181789 w 3042868"/>
              <a:gd name="connsiteY7" fmla="*/ 3212043 h 3293166"/>
              <a:gd name="connsiteX8" fmla="*/ 339788 w 3042868"/>
              <a:gd name="connsiteY8" fmla="*/ 2724367 h 3293166"/>
              <a:gd name="connsiteX9" fmla="*/ 0 w 3042868"/>
              <a:gd name="connsiteY9" fmla="*/ 2135189 h 3293166"/>
              <a:gd name="connsiteX10" fmla="*/ 0 w 3042868"/>
              <a:gd name="connsiteY10" fmla="*/ 1157978 h 3293166"/>
              <a:gd name="connsiteX11" fmla="*/ 339788 w 3042868"/>
              <a:gd name="connsiteY11" fmla="*/ 568801 h 3293166"/>
              <a:gd name="connsiteX12" fmla="*/ 1181789 w 3042868"/>
              <a:gd name="connsiteY12" fmla="*/ 81125 h 3293166"/>
              <a:gd name="connsiteX13" fmla="*/ 1521434 w 3042868"/>
              <a:gd name="connsiteY13" fmla="*/ 0 h 329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42868" h="3293166">
                <a:moveTo>
                  <a:pt x="1521434" y="0"/>
                </a:moveTo>
                <a:cubicBezTo>
                  <a:pt x="1644560" y="0"/>
                  <a:pt x="1767681" y="27042"/>
                  <a:pt x="1861081" y="81125"/>
                </a:cubicBezTo>
                <a:lnTo>
                  <a:pt x="2703082" y="568801"/>
                </a:lnTo>
                <a:cubicBezTo>
                  <a:pt x="2890021" y="676966"/>
                  <a:pt x="3042868" y="942112"/>
                  <a:pt x="3042868" y="1157978"/>
                </a:cubicBezTo>
                <a:lnTo>
                  <a:pt x="3042868" y="2135189"/>
                </a:lnTo>
                <a:cubicBezTo>
                  <a:pt x="3042868" y="2351057"/>
                  <a:pt x="2890021" y="2616200"/>
                  <a:pt x="2703082" y="2724367"/>
                </a:cubicBezTo>
                <a:lnTo>
                  <a:pt x="1861081" y="3212043"/>
                </a:lnTo>
                <a:cubicBezTo>
                  <a:pt x="1674283" y="3320208"/>
                  <a:pt x="1368587" y="3320208"/>
                  <a:pt x="1181789" y="3212043"/>
                </a:cubicBezTo>
                <a:lnTo>
                  <a:pt x="339788" y="2724367"/>
                </a:lnTo>
                <a:cubicBezTo>
                  <a:pt x="152849" y="2616200"/>
                  <a:pt x="0" y="2351057"/>
                  <a:pt x="0" y="2135189"/>
                </a:cubicBezTo>
                <a:lnTo>
                  <a:pt x="0" y="1157978"/>
                </a:lnTo>
                <a:cubicBezTo>
                  <a:pt x="0" y="942112"/>
                  <a:pt x="152849" y="676966"/>
                  <a:pt x="339788" y="568801"/>
                </a:cubicBezTo>
                <a:lnTo>
                  <a:pt x="1181789" y="81125"/>
                </a:lnTo>
                <a:cubicBezTo>
                  <a:pt x="1275189" y="27042"/>
                  <a:pt x="1398311" y="0"/>
                  <a:pt x="1521434" y="0"/>
                </a:cubicBezTo>
                <a:close/>
              </a:path>
            </a:pathLst>
          </a:custGeom>
          <a:solidFill>
            <a:schemeClr val="bg1">
              <a:lumMod val="95000"/>
            </a:schemeClr>
          </a:solidFill>
        </p:spPr>
        <p:txBody>
          <a:bodyPr wrap="square">
            <a:noAutofit/>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5783006" y="884459"/>
            <a:ext cx="5570795" cy="5546858"/>
          </a:xfrm>
          <a:custGeom>
            <a:avLst/>
            <a:gdLst>
              <a:gd name="connsiteX0" fmla="*/ 3781061 w 5570795"/>
              <a:gd name="connsiteY0" fmla="*/ 32 h 5546858"/>
              <a:gd name="connsiteX1" fmla="*/ 4235977 w 5570795"/>
              <a:gd name="connsiteY1" fmla="*/ 29714 h 5546858"/>
              <a:gd name="connsiteX2" fmla="*/ 4776379 w 5570795"/>
              <a:gd name="connsiteY2" fmla="*/ 183402 h 5546858"/>
              <a:gd name="connsiteX3" fmla="*/ 5354857 w 5570795"/>
              <a:gd name="connsiteY3" fmla="*/ 709537 h 5546858"/>
              <a:gd name="connsiteX4" fmla="*/ 5480137 w 5570795"/>
              <a:gd name="connsiteY4" fmla="*/ 1001498 h 5546858"/>
              <a:gd name="connsiteX5" fmla="*/ 5504233 w 5570795"/>
              <a:gd name="connsiteY5" fmla="*/ 1065118 h 5546858"/>
              <a:gd name="connsiteX6" fmla="*/ 5529141 w 5570795"/>
              <a:gd name="connsiteY6" fmla="*/ 1170754 h 5546858"/>
              <a:gd name="connsiteX7" fmla="*/ 5532428 w 5570795"/>
              <a:gd name="connsiteY7" fmla="*/ 1215312 h 5546858"/>
              <a:gd name="connsiteX8" fmla="*/ 5570282 w 5570795"/>
              <a:gd name="connsiteY8" fmla="*/ 1727459 h 5546858"/>
              <a:gd name="connsiteX9" fmla="*/ 5496841 w 5570795"/>
              <a:gd name="connsiteY9" fmla="*/ 2423212 h 5546858"/>
              <a:gd name="connsiteX10" fmla="*/ 5245233 w 5570795"/>
              <a:gd name="connsiteY10" fmla="*/ 3410313 h 5546858"/>
              <a:gd name="connsiteX11" fmla="*/ 4881349 w 5570795"/>
              <a:gd name="connsiteY11" fmla="*/ 4326186 h 5546858"/>
              <a:gd name="connsiteX12" fmla="*/ 4532362 w 5570795"/>
              <a:gd name="connsiteY12" fmla="*/ 4894640 h 5546858"/>
              <a:gd name="connsiteX13" fmla="*/ 4157440 w 5570795"/>
              <a:gd name="connsiteY13" fmla="*/ 5274848 h 5546858"/>
              <a:gd name="connsiteX14" fmla="*/ 3772741 w 5570795"/>
              <a:gd name="connsiteY14" fmla="*/ 5482022 h 5546858"/>
              <a:gd name="connsiteX15" fmla="*/ 3704166 w 5570795"/>
              <a:gd name="connsiteY15" fmla="*/ 5506529 h 5546858"/>
              <a:gd name="connsiteX16" fmla="*/ 3621567 w 5570795"/>
              <a:gd name="connsiteY16" fmla="*/ 5526006 h 5546858"/>
              <a:gd name="connsiteX17" fmla="*/ 3600424 w 5570795"/>
              <a:gd name="connsiteY17" fmla="*/ 5527084 h 5546858"/>
              <a:gd name="connsiteX18" fmla="*/ 3476481 w 5570795"/>
              <a:gd name="connsiteY18" fmla="*/ 5542501 h 5546858"/>
              <a:gd name="connsiteX19" fmla="*/ 2988425 w 5570795"/>
              <a:gd name="connsiteY19" fmla="*/ 5493972 h 5546858"/>
              <a:gd name="connsiteX20" fmla="*/ 2407692 w 5570795"/>
              <a:gd name="connsiteY20" fmla="*/ 5242973 h 5546858"/>
              <a:gd name="connsiteX21" fmla="*/ 1847086 w 5570795"/>
              <a:gd name="connsiteY21" fmla="*/ 4843673 h 5546858"/>
              <a:gd name="connsiteX22" fmla="*/ 742928 w 5570795"/>
              <a:gd name="connsiteY22" fmla="*/ 3703396 h 5546858"/>
              <a:gd name="connsiteX23" fmla="*/ 272177 w 5570795"/>
              <a:gd name="connsiteY23" fmla="*/ 2995537 h 5546858"/>
              <a:gd name="connsiteX24" fmla="*/ 66472 w 5570795"/>
              <a:gd name="connsiteY24" fmla="*/ 2487277 h 5546858"/>
              <a:gd name="connsiteX25" fmla="*/ 56328 w 5570795"/>
              <a:gd name="connsiteY25" fmla="*/ 2461270 h 5546858"/>
              <a:gd name="connsiteX26" fmla="*/ 32525 w 5570795"/>
              <a:gd name="connsiteY26" fmla="*/ 2360324 h 5546858"/>
              <a:gd name="connsiteX27" fmla="*/ 28605 w 5570795"/>
              <a:gd name="connsiteY27" fmla="*/ 2325555 h 5546858"/>
              <a:gd name="connsiteX28" fmla="*/ 375 w 5570795"/>
              <a:gd name="connsiteY28" fmla="*/ 2077668 h 5546858"/>
              <a:gd name="connsiteX29" fmla="*/ 183785 w 5570795"/>
              <a:gd name="connsiteY29" fmla="*/ 1387767 h 5546858"/>
              <a:gd name="connsiteX30" fmla="*/ 532926 w 5570795"/>
              <a:gd name="connsiteY30" fmla="*/ 991232 h 5546858"/>
              <a:gd name="connsiteX31" fmla="*/ 1071099 w 5570795"/>
              <a:gd name="connsiteY31" fmla="*/ 645478 h 5546858"/>
              <a:gd name="connsiteX32" fmla="*/ 1554023 w 5570795"/>
              <a:gd name="connsiteY32" fmla="*/ 438591 h 5546858"/>
              <a:gd name="connsiteX33" fmla="*/ 1952673 w 5570795"/>
              <a:gd name="connsiteY33" fmla="*/ 307591 h 5546858"/>
              <a:gd name="connsiteX34" fmla="*/ 2353636 w 5570795"/>
              <a:gd name="connsiteY34" fmla="*/ 200016 h 5546858"/>
              <a:gd name="connsiteX35" fmla="*/ 2373577 w 5570795"/>
              <a:gd name="connsiteY35" fmla="*/ 192708 h 5546858"/>
              <a:gd name="connsiteX36" fmla="*/ 2442494 w 5570795"/>
              <a:gd name="connsiteY36" fmla="*/ 176457 h 5546858"/>
              <a:gd name="connsiteX37" fmla="*/ 2472720 w 5570795"/>
              <a:gd name="connsiteY37" fmla="*/ 171935 h 5546858"/>
              <a:gd name="connsiteX38" fmla="*/ 2991213 w 5570795"/>
              <a:gd name="connsiteY38" fmla="*/ 70514 h 5546858"/>
              <a:gd name="connsiteX39" fmla="*/ 3628823 w 5570795"/>
              <a:gd name="connsiteY39" fmla="*/ 3535 h 5546858"/>
              <a:gd name="connsiteX40" fmla="*/ 3781061 w 5570795"/>
              <a:gd name="connsiteY40" fmla="*/ 32 h 5546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570795" h="5546858">
                <a:moveTo>
                  <a:pt x="3781061" y="32"/>
                </a:moveTo>
                <a:cubicBezTo>
                  <a:pt x="3933155" y="-587"/>
                  <a:pt x="4084803" y="7912"/>
                  <a:pt x="4235977" y="29714"/>
                </a:cubicBezTo>
                <a:cubicBezTo>
                  <a:pt x="4422890" y="56764"/>
                  <a:pt x="4604250" y="103362"/>
                  <a:pt x="4776379" y="183402"/>
                </a:cubicBezTo>
                <a:cubicBezTo>
                  <a:pt x="5023663" y="298608"/>
                  <a:pt x="5219389" y="470784"/>
                  <a:pt x="5354857" y="709537"/>
                </a:cubicBezTo>
                <a:cubicBezTo>
                  <a:pt x="5407449" y="802133"/>
                  <a:pt x="5448657" y="899755"/>
                  <a:pt x="5480137" y="1001498"/>
                </a:cubicBezTo>
                <a:cubicBezTo>
                  <a:pt x="5486837" y="1023105"/>
                  <a:pt x="5496012" y="1043869"/>
                  <a:pt x="5504233" y="1065118"/>
                </a:cubicBezTo>
                <a:cubicBezTo>
                  <a:pt x="5512555" y="1100412"/>
                  <a:pt x="5520878" y="1135707"/>
                  <a:pt x="5529141" y="1170754"/>
                </a:cubicBezTo>
                <a:cubicBezTo>
                  <a:pt x="5530238" y="1185607"/>
                  <a:pt x="5529753" y="1200571"/>
                  <a:pt x="5532428" y="1215312"/>
                </a:cubicBezTo>
                <a:cubicBezTo>
                  <a:pt x="5562961" y="1384495"/>
                  <a:pt x="5573343" y="1555565"/>
                  <a:pt x="5570282" y="1727459"/>
                </a:cubicBezTo>
                <a:cubicBezTo>
                  <a:pt x="5566063" y="1961373"/>
                  <a:pt x="5538621" y="2193207"/>
                  <a:pt x="5496841" y="2423212"/>
                </a:cubicBezTo>
                <a:cubicBezTo>
                  <a:pt x="5436477" y="2758167"/>
                  <a:pt x="5348823" y="3086268"/>
                  <a:pt x="5245233" y="3410313"/>
                </a:cubicBezTo>
                <a:cubicBezTo>
                  <a:pt x="5144811" y="3723969"/>
                  <a:pt x="5028438" y="4031225"/>
                  <a:pt x="4881349" y="4326186"/>
                </a:cubicBezTo>
                <a:cubicBezTo>
                  <a:pt x="4781591" y="4525831"/>
                  <a:pt x="4668747" y="4717621"/>
                  <a:pt x="4532362" y="4894640"/>
                </a:cubicBezTo>
                <a:cubicBezTo>
                  <a:pt x="4423077" y="5036869"/>
                  <a:pt x="4300613" y="5166313"/>
                  <a:pt x="4157440" y="5274848"/>
                </a:cubicBezTo>
                <a:cubicBezTo>
                  <a:pt x="4039871" y="5363798"/>
                  <a:pt x="3912694" y="5434691"/>
                  <a:pt x="3772741" y="5482022"/>
                </a:cubicBezTo>
                <a:cubicBezTo>
                  <a:pt x="3749701" y="5489799"/>
                  <a:pt x="3727089" y="5498258"/>
                  <a:pt x="3704166" y="5506529"/>
                </a:cubicBezTo>
                <a:cubicBezTo>
                  <a:pt x="3676549" y="5513042"/>
                  <a:pt x="3649185" y="5519494"/>
                  <a:pt x="3621567" y="5526006"/>
                </a:cubicBezTo>
                <a:cubicBezTo>
                  <a:pt x="3614435" y="5526385"/>
                  <a:pt x="3607381" y="5525964"/>
                  <a:pt x="3600424" y="5527084"/>
                </a:cubicBezTo>
                <a:cubicBezTo>
                  <a:pt x="3559090" y="5532141"/>
                  <a:pt x="3517969" y="5539232"/>
                  <a:pt x="3476481" y="5542501"/>
                </a:cubicBezTo>
                <a:cubicBezTo>
                  <a:pt x="3310959" y="5556261"/>
                  <a:pt x="3148550" y="5536719"/>
                  <a:pt x="2988425" y="5493972"/>
                </a:cubicBezTo>
                <a:cubicBezTo>
                  <a:pt x="2782641" y="5439064"/>
                  <a:pt x="2591074" y="5350319"/>
                  <a:pt x="2407692" y="5242973"/>
                </a:cubicBezTo>
                <a:cubicBezTo>
                  <a:pt x="2208849" y="5126765"/>
                  <a:pt x="2023177" y="4991559"/>
                  <a:pt x="1847086" y="4843673"/>
                </a:cubicBezTo>
                <a:cubicBezTo>
                  <a:pt x="1439634" y="4501790"/>
                  <a:pt x="1074604" y="4118641"/>
                  <a:pt x="742928" y="3703396"/>
                </a:cubicBezTo>
                <a:cubicBezTo>
                  <a:pt x="565336" y="3481089"/>
                  <a:pt x="404611" y="3247511"/>
                  <a:pt x="272177" y="2995537"/>
                </a:cubicBezTo>
                <a:cubicBezTo>
                  <a:pt x="186533" y="2833096"/>
                  <a:pt x="111824" y="2665992"/>
                  <a:pt x="66472" y="2487277"/>
                </a:cubicBezTo>
                <a:cubicBezTo>
                  <a:pt x="64066" y="2478205"/>
                  <a:pt x="59690" y="2469857"/>
                  <a:pt x="56328" y="2461270"/>
                </a:cubicBezTo>
                <a:cubicBezTo>
                  <a:pt x="48413" y="2427704"/>
                  <a:pt x="40440" y="2393890"/>
                  <a:pt x="32525" y="2360324"/>
                </a:cubicBezTo>
                <a:cubicBezTo>
                  <a:pt x="31368" y="2348613"/>
                  <a:pt x="31283" y="2336909"/>
                  <a:pt x="28605" y="2325555"/>
                </a:cubicBezTo>
                <a:cubicBezTo>
                  <a:pt x="9652" y="2244047"/>
                  <a:pt x="2139" y="2161144"/>
                  <a:pt x="375" y="2077668"/>
                </a:cubicBezTo>
                <a:cubicBezTo>
                  <a:pt x="-5350" y="1829946"/>
                  <a:pt x="54534" y="1599579"/>
                  <a:pt x="183785" y="1387767"/>
                </a:cubicBezTo>
                <a:cubicBezTo>
                  <a:pt x="277005" y="1235258"/>
                  <a:pt x="396507" y="1105730"/>
                  <a:pt x="532926" y="991232"/>
                </a:cubicBezTo>
                <a:cubicBezTo>
                  <a:pt x="697739" y="853104"/>
                  <a:pt x="879614" y="741957"/>
                  <a:pt x="1071099" y="645478"/>
                </a:cubicBezTo>
                <a:cubicBezTo>
                  <a:pt x="1227998" y="566795"/>
                  <a:pt x="1389348" y="499046"/>
                  <a:pt x="1554023" y="438591"/>
                </a:cubicBezTo>
                <a:cubicBezTo>
                  <a:pt x="1685424" y="390151"/>
                  <a:pt x="1818263" y="345539"/>
                  <a:pt x="1952673" y="307591"/>
                </a:cubicBezTo>
                <a:cubicBezTo>
                  <a:pt x="2086011" y="269636"/>
                  <a:pt x="2220027" y="235690"/>
                  <a:pt x="2353636" y="200016"/>
                </a:cubicBezTo>
                <a:cubicBezTo>
                  <a:pt x="2360419" y="198155"/>
                  <a:pt x="2366911" y="195061"/>
                  <a:pt x="2373577" y="192708"/>
                </a:cubicBezTo>
                <a:cubicBezTo>
                  <a:pt x="2396634" y="187271"/>
                  <a:pt x="2419437" y="181894"/>
                  <a:pt x="2442494" y="176457"/>
                </a:cubicBezTo>
                <a:cubicBezTo>
                  <a:pt x="2452550" y="174866"/>
                  <a:pt x="2462781" y="174018"/>
                  <a:pt x="2472720" y="171935"/>
                </a:cubicBezTo>
                <a:cubicBezTo>
                  <a:pt x="2644406" y="133274"/>
                  <a:pt x="2817277" y="98502"/>
                  <a:pt x="2991213" y="70514"/>
                </a:cubicBezTo>
                <a:cubicBezTo>
                  <a:pt x="3202585" y="36825"/>
                  <a:pt x="3415099" y="12507"/>
                  <a:pt x="3628823" y="3535"/>
                </a:cubicBezTo>
                <a:cubicBezTo>
                  <a:pt x="3679617" y="1458"/>
                  <a:pt x="3730364" y="238"/>
                  <a:pt x="3781061" y="32"/>
                </a:cubicBezTo>
                <a:close/>
              </a:path>
            </a:pathLst>
          </a:custGeom>
          <a:solidFill>
            <a:schemeClr val="bg1">
              <a:lumMod val="95000"/>
            </a:schemeClr>
          </a:solidFill>
        </p:spPr>
        <p:txBody>
          <a:bodyPr wrap="square">
            <a:noAutofit/>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5696701" y="355957"/>
            <a:ext cx="6495299" cy="6495299"/>
          </a:xfrm>
          <a:custGeom>
            <a:avLst/>
            <a:gdLst>
              <a:gd name="connsiteX0" fmla="*/ 6495299 w 6495299"/>
              <a:gd name="connsiteY0" fmla="*/ 0 h 6495299"/>
              <a:gd name="connsiteX1" fmla="*/ 6495299 w 6495299"/>
              <a:gd name="connsiteY1" fmla="*/ 3356640 h 6495299"/>
              <a:gd name="connsiteX2" fmla="*/ 3356639 w 6495299"/>
              <a:gd name="connsiteY2" fmla="*/ 6495299 h 6495299"/>
              <a:gd name="connsiteX3" fmla="*/ 0 w 6495299"/>
              <a:gd name="connsiteY3" fmla="*/ 6495299 h 6495299"/>
              <a:gd name="connsiteX4" fmla="*/ 6495299 w 6495299"/>
              <a:gd name="connsiteY4" fmla="*/ 0 h 6495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5299" h="6495299">
                <a:moveTo>
                  <a:pt x="6495299" y="0"/>
                </a:moveTo>
                <a:lnTo>
                  <a:pt x="6495299" y="3356640"/>
                </a:lnTo>
                <a:cubicBezTo>
                  <a:pt x="4761865" y="3356640"/>
                  <a:pt x="3356639" y="4761866"/>
                  <a:pt x="3356639" y="6495299"/>
                </a:cubicBezTo>
                <a:lnTo>
                  <a:pt x="0" y="6495299"/>
                </a:lnTo>
                <a:cubicBezTo>
                  <a:pt x="0" y="2908044"/>
                  <a:pt x="2908043" y="0"/>
                  <a:pt x="6495299" y="0"/>
                </a:cubicBezTo>
                <a:close/>
              </a:path>
            </a:pathLst>
          </a:custGeom>
          <a:solidFill>
            <a:schemeClr val="bg1">
              <a:lumMod val="95000"/>
            </a:schemeClr>
          </a:solidFill>
        </p:spPr>
        <p:txBody>
          <a:bodyPr wrap="square">
            <a:noAutofit/>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5558771" y="1"/>
            <a:ext cx="6613988" cy="6607413"/>
          </a:xfrm>
          <a:custGeom>
            <a:avLst/>
            <a:gdLst>
              <a:gd name="connsiteX0" fmla="*/ 0 w 6613988"/>
              <a:gd name="connsiteY0" fmla="*/ 0 h 6607413"/>
              <a:gd name="connsiteX1" fmla="*/ 3418234 w 6613988"/>
              <a:gd name="connsiteY1" fmla="*/ 0 h 6607413"/>
              <a:gd name="connsiteX2" fmla="*/ 3434394 w 6613988"/>
              <a:gd name="connsiteY2" fmla="*/ 320036 h 6607413"/>
              <a:gd name="connsiteX3" fmla="*/ 6613988 w 6613988"/>
              <a:gd name="connsiteY3" fmla="*/ 3189348 h 6607413"/>
              <a:gd name="connsiteX4" fmla="*/ 6613988 w 6613988"/>
              <a:gd name="connsiteY4" fmla="*/ 6607413 h 6607413"/>
              <a:gd name="connsiteX5" fmla="*/ 8436 w 6613988"/>
              <a:gd name="connsiteY5" fmla="*/ 333618 h 660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13988" h="6607413">
                <a:moveTo>
                  <a:pt x="0" y="0"/>
                </a:moveTo>
                <a:lnTo>
                  <a:pt x="3418234" y="0"/>
                </a:lnTo>
                <a:lnTo>
                  <a:pt x="3434394" y="320036"/>
                </a:lnTo>
                <a:cubicBezTo>
                  <a:pt x="3598066" y="1931686"/>
                  <a:pt x="4959155" y="3189348"/>
                  <a:pt x="6613988" y="3189348"/>
                </a:cubicBezTo>
                <a:lnTo>
                  <a:pt x="6613988" y="6607413"/>
                </a:lnTo>
                <a:cubicBezTo>
                  <a:pt x="3075241" y="6607413"/>
                  <a:pt x="185584" y="3828340"/>
                  <a:pt x="8436" y="333618"/>
                </a:cubicBezTo>
                <a:close/>
              </a:path>
            </a:pathLst>
          </a:custGeom>
          <a:solidFill>
            <a:schemeClr val="bg1">
              <a:lumMod val="95000"/>
            </a:schemeClr>
          </a:solidFill>
        </p:spPr>
        <p:txBody>
          <a:bodyPr wrap="square">
            <a:noAutofit/>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12192000" cy="6858000"/>
          </a:xfrm>
          <a:noFill/>
        </p:spPr>
        <p:txBody>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pic>
        <p:nvPicPr>
          <p:cNvPr id="6" name="图片 5" descr="背景图案&#10;&#10;描述已自动生成"/>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31" y="0"/>
            <a:ext cx="12187938" cy="6858000"/>
          </a:xfrm>
          <a:prstGeom prst="rect">
            <a:avLst/>
          </a:prstGeom>
        </p:spPr>
      </p:pic>
      <p:pic>
        <p:nvPicPr>
          <p:cNvPr id="7" name="图片 6" descr="形状&#10;&#10;中度可信度描述已自动生成"/>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20619" y="258955"/>
            <a:ext cx="3239982" cy="65544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pic>
        <p:nvPicPr>
          <p:cNvPr id="2" name="图片 1" descr="图示&#10;&#10;描述已自动生成"/>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4714875"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89122" y="1745058"/>
            <a:ext cx="8629414" cy="5012782"/>
          </a:xfrm>
          <a:custGeom>
            <a:avLst/>
            <a:gdLst>
              <a:gd name="connsiteX0" fmla="*/ 0 w 8629414"/>
              <a:gd name="connsiteY0" fmla="*/ 0 h 5012782"/>
              <a:gd name="connsiteX1" fmla="*/ 8629414 w 8629414"/>
              <a:gd name="connsiteY1" fmla="*/ 0 h 5012782"/>
              <a:gd name="connsiteX2" fmla="*/ 8629414 w 8629414"/>
              <a:gd name="connsiteY2" fmla="*/ 5012782 h 5012782"/>
              <a:gd name="connsiteX3" fmla="*/ 0 w 8629414"/>
              <a:gd name="connsiteY3" fmla="*/ 5012782 h 5012782"/>
            </a:gdLst>
            <a:ahLst/>
            <a:cxnLst>
              <a:cxn ang="0">
                <a:pos x="connsiteX0" y="connsiteY0"/>
              </a:cxn>
              <a:cxn ang="0">
                <a:pos x="connsiteX1" y="connsiteY1"/>
              </a:cxn>
              <a:cxn ang="0">
                <a:pos x="connsiteX2" y="connsiteY2"/>
              </a:cxn>
              <a:cxn ang="0">
                <a:pos x="connsiteX3" y="connsiteY3"/>
              </a:cxn>
            </a:cxnLst>
            <a:rect l="l" t="t" r="r" b="b"/>
            <a:pathLst>
              <a:path w="8629414" h="5012782">
                <a:moveTo>
                  <a:pt x="0" y="0"/>
                </a:moveTo>
                <a:lnTo>
                  <a:pt x="8629414" y="0"/>
                </a:lnTo>
                <a:lnTo>
                  <a:pt x="8629414" y="5012782"/>
                </a:lnTo>
                <a:lnTo>
                  <a:pt x="0" y="5012782"/>
                </a:lnTo>
                <a:close/>
              </a:path>
            </a:pathLst>
          </a:custGeom>
          <a:solidFill>
            <a:schemeClr val="bg1">
              <a:lumMod val="95000"/>
            </a:schemeClr>
          </a:solidFill>
        </p:spPr>
        <p:txBody>
          <a:bodyPr wrap="square">
            <a:noAutofit/>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9679939C-B193-42F4-9B99-82291E39D77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86EAD84-77F6-4D6E-A09A-B0B44D85BB2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2"/>
            <a:ext cx="9753928" cy="6857999"/>
          </a:xfrm>
          <a:custGeom>
            <a:avLst/>
            <a:gdLst>
              <a:gd name="connsiteX0" fmla="*/ 0 w 9753928"/>
              <a:gd name="connsiteY0" fmla="*/ 4534222 h 6857999"/>
              <a:gd name="connsiteX1" fmla="*/ 2298767 w 9753928"/>
              <a:gd name="connsiteY1" fmla="*/ 6857999 h 6857999"/>
              <a:gd name="connsiteX2" fmla="*/ 0 w 9753928"/>
              <a:gd name="connsiteY2" fmla="*/ 6857999 h 6857999"/>
              <a:gd name="connsiteX3" fmla="*/ 6904115 w 9753928"/>
              <a:gd name="connsiteY3" fmla="*/ 3976920 h 6857999"/>
              <a:gd name="connsiteX4" fmla="*/ 9753928 w 9753928"/>
              <a:gd name="connsiteY4" fmla="*/ 6857999 h 6857999"/>
              <a:gd name="connsiteX5" fmla="*/ 6090441 w 9753928"/>
              <a:gd name="connsiteY5" fmla="*/ 6857999 h 6857999"/>
              <a:gd name="connsiteX6" fmla="*/ 5071980 w 9753928"/>
              <a:gd name="connsiteY6" fmla="*/ 5827814 h 6857999"/>
              <a:gd name="connsiteX7" fmla="*/ 0 w 9753928"/>
              <a:gd name="connsiteY7" fmla="*/ 765214 h 6857999"/>
              <a:gd name="connsiteX8" fmla="*/ 6026347 w 9753928"/>
              <a:gd name="connsiteY8" fmla="*/ 6857999 h 6857999"/>
              <a:gd name="connsiteX9" fmla="*/ 2362861 w 9753928"/>
              <a:gd name="connsiteY9" fmla="*/ 6857999 h 6857999"/>
              <a:gd name="connsiteX10" fmla="*/ 0 w 9753928"/>
              <a:gd name="connsiteY10" fmla="*/ 4468565 h 6857999"/>
              <a:gd name="connsiteX11" fmla="*/ 0 w 9753928"/>
              <a:gd name="connsiteY11" fmla="*/ 0 h 6857999"/>
              <a:gd name="connsiteX12" fmla="*/ 2970967 w 9753928"/>
              <a:gd name="connsiteY12" fmla="*/ 0 h 6857999"/>
              <a:gd name="connsiteX13" fmla="*/ 4831239 w 9753928"/>
              <a:gd name="connsiteY13" fmla="*/ 1881378 h 6857999"/>
              <a:gd name="connsiteX14" fmla="*/ 2999106 w 9753928"/>
              <a:gd name="connsiteY14" fmla="*/ 3732271 h 6857999"/>
              <a:gd name="connsiteX15" fmla="*/ 0 w 9753928"/>
              <a:gd name="connsiteY15" fmla="*/ 70033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753928" h="6857999">
                <a:moveTo>
                  <a:pt x="0" y="4534222"/>
                </a:moveTo>
                <a:lnTo>
                  <a:pt x="2298767" y="6857999"/>
                </a:lnTo>
                <a:lnTo>
                  <a:pt x="0" y="6857999"/>
                </a:lnTo>
                <a:close/>
                <a:moveTo>
                  <a:pt x="6904115" y="3976920"/>
                </a:moveTo>
                <a:lnTo>
                  <a:pt x="9753928" y="6857999"/>
                </a:lnTo>
                <a:lnTo>
                  <a:pt x="6090441" y="6857999"/>
                </a:lnTo>
                <a:lnTo>
                  <a:pt x="5071980" y="5827814"/>
                </a:lnTo>
                <a:close/>
                <a:moveTo>
                  <a:pt x="0" y="765214"/>
                </a:moveTo>
                <a:lnTo>
                  <a:pt x="6026347" y="6857999"/>
                </a:lnTo>
                <a:lnTo>
                  <a:pt x="2362861" y="6857999"/>
                </a:lnTo>
                <a:lnTo>
                  <a:pt x="0" y="4468565"/>
                </a:lnTo>
                <a:close/>
                <a:moveTo>
                  <a:pt x="0" y="0"/>
                </a:moveTo>
                <a:lnTo>
                  <a:pt x="2970967" y="0"/>
                </a:lnTo>
                <a:lnTo>
                  <a:pt x="4831239" y="1881378"/>
                </a:lnTo>
                <a:lnTo>
                  <a:pt x="2999106" y="3732271"/>
                </a:lnTo>
                <a:lnTo>
                  <a:pt x="0" y="700339"/>
                </a:lnTo>
                <a:close/>
              </a:path>
            </a:pathLst>
          </a:custGeom>
          <a:solidFill>
            <a:schemeClr val="bg1">
              <a:lumMod val="95000"/>
            </a:schemeClr>
          </a:solidFill>
        </p:spPr>
        <p:txBody>
          <a:bodyPr wrap="square">
            <a:noAutofit/>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1366854"/>
            <a:ext cx="6390038" cy="5491147"/>
          </a:xfrm>
          <a:custGeom>
            <a:avLst/>
            <a:gdLst>
              <a:gd name="connsiteX0" fmla="*/ 5314201 w 6390038"/>
              <a:gd name="connsiteY0" fmla="*/ 2167118 h 5491147"/>
              <a:gd name="connsiteX1" fmla="*/ 6390038 w 6390038"/>
              <a:gd name="connsiteY1" fmla="*/ 3254537 h 5491147"/>
              <a:gd name="connsiteX2" fmla="*/ 4177879 w 6390038"/>
              <a:gd name="connsiteY2" fmla="*/ 5491147 h 5491147"/>
              <a:gd name="connsiteX3" fmla="*/ 2026847 w 6390038"/>
              <a:gd name="connsiteY3" fmla="*/ 5491147 h 5491147"/>
              <a:gd name="connsiteX4" fmla="*/ 5139828 w 6390038"/>
              <a:gd name="connsiteY4" fmla="*/ 147992 h 5491147"/>
              <a:gd name="connsiteX5" fmla="*/ 6215665 w 6390038"/>
              <a:gd name="connsiteY5" fmla="*/ 1235412 h 5491147"/>
              <a:gd name="connsiteX6" fmla="*/ 2006258 w 6390038"/>
              <a:gd name="connsiteY6" fmla="*/ 5491147 h 5491147"/>
              <a:gd name="connsiteX7" fmla="*/ 1 w 6390038"/>
              <a:gd name="connsiteY7" fmla="*/ 5491147 h 5491147"/>
              <a:gd name="connsiteX8" fmla="*/ 1 w 6390038"/>
              <a:gd name="connsiteY8" fmla="*/ 5345086 h 5491147"/>
              <a:gd name="connsiteX9" fmla="*/ 929776 w 6390038"/>
              <a:gd name="connsiteY9" fmla="*/ 11582 h 5491147"/>
              <a:gd name="connsiteX10" fmla="*/ 2006258 w 6390038"/>
              <a:gd name="connsiteY10" fmla="*/ 1099002 h 5491147"/>
              <a:gd name="connsiteX11" fmla="*/ 0 w 6390038"/>
              <a:gd name="connsiteY11" fmla="*/ 3126492 h 5491147"/>
              <a:gd name="connsiteX12" fmla="*/ 0 w 6390038"/>
              <a:gd name="connsiteY12" fmla="*/ 951653 h 5491147"/>
              <a:gd name="connsiteX13" fmla="*/ 3112980 w 6390038"/>
              <a:gd name="connsiteY13" fmla="*/ 0 h 5491147"/>
              <a:gd name="connsiteX14" fmla="*/ 4188818 w 6390038"/>
              <a:gd name="connsiteY14" fmla="*/ 1087420 h 5491147"/>
              <a:gd name="connsiteX15" fmla="*/ 0 w 6390038"/>
              <a:gd name="connsiteY15" fmla="*/ 5323852 h 5491147"/>
              <a:gd name="connsiteX16" fmla="*/ 0 w 6390038"/>
              <a:gd name="connsiteY16" fmla="*/ 3147726 h 549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90038" h="5491147">
                <a:moveTo>
                  <a:pt x="5314201" y="2167118"/>
                </a:moveTo>
                <a:lnTo>
                  <a:pt x="6390038" y="3254537"/>
                </a:lnTo>
                <a:lnTo>
                  <a:pt x="4177879" y="5491147"/>
                </a:lnTo>
                <a:lnTo>
                  <a:pt x="2026847" y="5491147"/>
                </a:lnTo>
                <a:close/>
                <a:moveTo>
                  <a:pt x="5139828" y="147992"/>
                </a:moveTo>
                <a:lnTo>
                  <a:pt x="6215665" y="1235412"/>
                </a:lnTo>
                <a:lnTo>
                  <a:pt x="2006258" y="5491147"/>
                </a:lnTo>
                <a:lnTo>
                  <a:pt x="1" y="5491147"/>
                </a:lnTo>
                <a:lnTo>
                  <a:pt x="1" y="5345086"/>
                </a:lnTo>
                <a:close/>
                <a:moveTo>
                  <a:pt x="929776" y="11582"/>
                </a:moveTo>
                <a:lnTo>
                  <a:pt x="2006258" y="1099002"/>
                </a:lnTo>
                <a:lnTo>
                  <a:pt x="0" y="3126492"/>
                </a:lnTo>
                <a:lnTo>
                  <a:pt x="0" y="951653"/>
                </a:lnTo>
                <a:close/>
                <a:moveTo>
                  <a:pt x="3112980" y="0"/>
                </a:moveTo>
                <a:lnTo>
                  <a:pt x="4188818" y="1087420"/>
                </a:lnTo>
                <a:lnTo>
                  <a:pt x="0" y="5323852"/>
                </a:lnTo>
                <a:lnTo>
                  <a:pt x="0" y="3147726"/>
                </a:lnTo>
                <a:close/>
              </a:path>
            </a:pathLst>
          </a:custGeom>
          <a:solidFill>
            <a:schemeClr val="bg1">
              <a:lumMod val="95000"/>
            </a:schemeClr>
          </a:solidFill>
        </p:spPr>
        <p:txBody>
          <a:bodyPr wrap="square">
            <a:noAutofit/>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 y="-8132"/>
            <a:ext cx="6083351" cy="6859270"/>
          </a:xfrm>
          <a:custGeom>
            <a:avLst/>
            <a:gdLst>
              <a:gd name="connsiteX0" fmla="*/ 0 w 6083351"/>
              <a:gd name="connsiteY0" fmla="*/ 0 h 6859270"/>
              <a:gd name="connsiteX1" fmla="*/ 4464999 w 6083351"/>
              <a:gd name="connsiteY1" fmla="*/ 0 h 6859270"/>
              <a:gd name="connsiteX2" fmla="*/ 4472310 w 6083351"/>
              <a:gd name="connsiteY2" fmla="*/ 5746 h 6859270"/>
              <a:gd name="connsiteX3" fmla="*/ 6083351 w 6083351"/>
              <a:gd name="connsiteY3" fmla="*/ 3422779 h 6859270"/>
              <a:gd name="connsiteX4" fmla="*/ 4472310 w 6083351"/>
              <a:gd name="connsiteY4" fmla="*/ 6839811 h 6859270"/>
              <a:gd name="connsiteX5" fmla="*/ 4447555 w 6083351"/>
              <a:gd name="connsiteY5" fmla="*/ 6859270 h 6859270"/>
              <a:gd name="connsiteX6" fmla="*/ 0 w 6083351"/>
              <a:gd name="connsiteY6" fmla="*/ 6859270 h 6859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3351" h="6859270">
                <a:moveTo>
                  <a:pt x="0" y="0"/>
                </a:moveTo>
                <a:lnTo>
                  <a:pt x="4464999" y="0"/>
                </a:lnTo>
                <a:lnTo>
                  <a:pt x="4472310" y="5746"/>
                </a:lnTo>
                <a:cubicBezTo>
                  <a:pt x="5456213" y="817948"/>
                  <a:pt x="6083351" y="2047106"/>
                  <a:pt x="6083351" y="3422779"/>
                </a:cubicBezTo>
                <a:cubicBezTo>
                  <a:pt x="6083351" y="4798451"/>
                  <a:pt x="5456213" y="6027610"/>
                  <a:pt x="4472310" y="6839811"/>
                </a:cubicBezTo>
                <a:lnTo>
                  <a:pt x="4447555" y="6859270"/>
                </a:lnTo>
                <a:lnTo>
                  <a:pt x="0" y="6859270"/>
                </a:lnTo>
                <a:close/>
              </a:path>
            </a:pathLst>
          </a:custGeom>
          <a:solidFill>
            <a:schemeClr val="bg1">
              <a:lumMod val="95000"/>
            </a:schemeClr>
          </a:solidFill>
        </p:spPr>
        <p:txBody>
          <a:bodyPr wrap="square">
            <a:noAutofit/>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82836"/>
            <a:ext cx="10515600" cy="421088"/>
          </a:xfrm>
          <a:prstGeom prst="rect">
            <a:avLst/>
          </a:prstGeom>
        </p:spPr>
        <p:txBody>
          <a:bodyPr/>
          <a:lstStyle>
            <a:lvl1pPr>
              <a:defRPr sz="2800" b="1"/>
            </a:lvl1pPr>
          </a:lstStyle>
          <a:p>
            <a:r>
              <a:rPr lang="en-US" dirty="0"/>
              <a:t>Click to edit Master title style</a:t>
            </a:r>
            <a:endParaRPr lang="en-US" dirty="0"/>
          </a:p>
        </p:txBody>
      </p:sp>
      <p:sp>
        <p:nvSpPr>
          <p:cNvPr id="8" name="Text Placeholder 7"/>
          <p:cNvSpPr>
            <a:spLocks noGrp="1"/>
          </p:cNvSpPr>
          <p:nvPr>
            <p:ph type="body" sz="quarter" idx="10"/>
          </p:nvPr>
        </p:nvSpPr>
        <p:spPr>
          <a:xfrm>
            <a:off x="838200" y="804573"/>
            <a:ext cx="10515600" cy="398366"/>
          </a:xfrm>
        </p:spPr>
        <p:txBody>
          <a:bodyPr>
            <a:normAutofit/>
          </a:bodyPr>
          <a:lstStyle>
            <a:lvl1pPr marL="0" indent="0">
              <a:buNone/>
              <a:defRPr sz="1600" b="0" i="0">
                <a:solidFill>
                  <a:schemeClr val="accent1"/>
                </a:solidFill>
                <a:latin typeface="inpin heiti" charset="-122"/>
              </a:defRPr>
            </a:lvl1pPr>
          </a:lstStyle>
          <a:p>
            <a:pPr lvl="0"/>
            <a:r>
              <a:rPr lang="en-US" dirty="0"/>
              <a:t>Click to edit Master text styles</a:t>
            </a: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9679939C-B193-42F4-9B99-82291E39D77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86EAD84-77F6-4D6E-A09A-B0B44D85BB2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9679939C-B193-42F4-9B99-82291E39D77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86EAD84-77F6-4D6E-A09A-B0B44D85BB2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9679939C-B193-42F4-9B99-82291E39D77A}"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86EAD84-77F6-4D6E-A09A-B0B44D85BB2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9679939C-B193-42F4-9B99-82291E39D77A}"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86EAD84-77F6-4D6E-A09A-B0B44D85BB2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679939C-B193-42F4-9B99-82291E39D77A}"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86EAD84-77F6-4D6E-A09A-B0B44D85BB2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9679939C-B193-42F4-9B99-82291E39D77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86EAD84-77F6-4D6E-A09A-B0B44D85BB2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9679939C-B193-42F4-9B99-82291E39D77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86EAD84-77F6-4D6E-A09A-B0B44D85BB2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4" Type="http://schemas.openxmlformats.org/officeDocument/2006/relationships/theme" Target="../theme/theme1.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inpin heiti" charset="-122"/>
                <a:ea typeface="inpin heiti" charset="-122"/>
              </a:defRPr>
            </a:lvl1pPr>
          </a:lstStyle>
          <a:p>
            <a:fld id="{9679939C-B193-42F4-9B99-82291E39D77A}" type="datetimeFigureOut">
              <a:rPr lang="zh-CN" altLang="en-US" smtClean="0"/>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inpin heiti" charset="-122"/>
                <a:ea typeface="inpin heiti"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inpin heiti" charset="-122"/>
                <a:ea typeface="inpin heiti" charset="-122"/>
              </a:defRPr>
            </a:lvl1pPr>
          </a:lstStyle>
          <a:p>
            <a:fld id="{786EAD84-77F6-4D6E-A09A-B0B44D85BB22}" type="slidenum">
              <a:rPr lang="zh-CN" altLang="en-US" smtClean="0"/>
            </a:fld>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Lst>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txStyles>
    <p:titleStyle>
      <a:lvl1pPr algn="l" defTabSz="914400" rtl="0" eaLnBrk="1" latinLnBrk="0" hangingPunct="1">
        <a:lnSpc>
          <a:spcPct val="90000"/>
        </a:lnSpc>
        <a:spcBef>
          <a:spcPct val="0"/>
        </a:spcBef>
        <a:buNone/>
        <a:defRPr sz="4400" b="0" i="0" kern="1200">
          <a:solidFill>
            <a:schemeClr val="tx1"/>
          </a:solidFill>
          <a:latin typeface="inpin heiti" charset="-122"/>
          <a:ea typeface="inpin heiti" charset="-122"/>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b="0" i="0" kern="1200">
          <a:solidFill>
            <a:schemeClr val="tx1"/>
          </a:solidFill>
          <a:latin typeface="inpin heiti" charset="-122"/>
          <a:ea typeface="inpin heiti" charset="-122"/>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b="0" i="0" kern="1200">
          <a:solidFill>
            <a:schemeClr val="tx1"/>
          </a:solidFill>
          <a:latin typeface="inpin heiti" charset="-122"/>
          <a:ea typeface="inpin heiti" charset="-122"/>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b="0" i="0" kern="1200">
          <a:solidFill>
            <a:schemeClr val="tx1"/>
          </a:solidFill>
          <a:latin typeface="inpin heiti" charset="-122"/>
          <a:ea typeface="inpin heiti" charset="-122"/>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b="0" i="0" kern="1200">
          <a:solidFill>
            <a:schemeClr val="tx1"/>
          </a:solidFill>
          <a:latin typeface="inpin heiti" charset="-122"/>
          <a:ea typeface="inpin heiti" charset="-122"/>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b="0" i="0" kern="1200">
          <a:solidFill>
            <a:schemeClr val="tx1"/>
          </a:solidFill>
          <a:latin typeface="inpin heiti" charset="-122"/>
          <a:ea typeface="inpin heiti" charset="-122"/>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17.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tags" Target="../tags/tag29.xml"/></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17.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tags" Target="../tags/tag33.xml"/></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17.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tags" Target="../tags/tag34.xml"/></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17.xml"/><Relationship Id="rId4" Type="http://schemas.openxmlformats.org/officeDocument/2006/relationships/image" Target="../media/image7.png"/><Relationship Id="rId3" Type="http://schemas.openxmlformats.org/officeDocument/2006/relationships/image" Target="../media/image5.png"/><Relationship Id="rId2" Type="http://schemas.openxmlformats.org/officeDocument/2006/relationships/tags" Target="../tags/tag36.xml"/><Relationship Id="rId1" Type="http://schemas.openxmlformats.org/officeDocument/2006/relationships/tags" Target="../tags/tag35.xml"/></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17.xml"/><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tags" Target="../tags/tag37.xml"/></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17.xml"/><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tags" Target="../tags/tag39.xml"/><Relationship Id="rId1" Type="http://schemas.openxmlformats.org/officeDocument/2006/relationships/tags" Target="../tags/tag38.xml"/></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17.xml"/><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17.xml"/><Relationship Id="rId3" Type="http://schemas.openxmlformats.org/officeDocument/2006/relationships/image" Target="../media/image17.png"/><Relationship Id="rId2" Type="http://schemas.openxmlformats.org/officeDocument/2006/relationships/tags" Target="../tags/tag44.xml"/><Relationship Id="rId1" Type="http://schemas.openxmlformats.org/officeDocument/2006/relationships/tags" Target="../tags/tag43.xml"/></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17.xml"/><Relationship Id="rId2" Type="http://schemas.openxmlformats.org/officeDocument/2006/relationships/tags" Target="../tags/tag46.xml"/><Relationship Id="rId1" Type="http://schemas.openxmlformats.org/officeDocument/2006/relationships/tags" Target="../tags/tag45.xml"/></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17.xml"/><Relationship Id="rId2" Type="http://schemas.openxmlformats.org/officeDocument/2006/relationships/tags" Target="../tags/tag48.xml"/><Relationship Id="rId1" Type="http://schemas.openxmlformats.org/officeDocument/2006/relationships/tags" Target="../tags/tag47.xml"/></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17.xml"/><Relationship Id="rId2" Type="http://schemas.openxmlformats.org/officeDocument/2006/relationships/tags" Target="../tags/tag50.xml"/><Relationship Id="rId1" Type="http://schemas.openxmlformats.org/officeDocument/2006/relationships/tags" Target="../tags/tag49.xml"/></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17.xml"/><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tags" Target="../tags/tag51.xml"/></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22.xml"/><Relationship Id="rId4" Type="http://schemas.openxmlformats.org/officeDocument/2006/relationships/slideLayout" Target="../slideLayouts/slideLayout17.xml"/><Relationship Id="rId3" Type="http://schemas.openxmlformats.org/officeDocument/2006/relationships/image" Target="../media/image20.png"/><Relationship Id="rId2" Type="http://schemas.openxmlformats.org/officeDocument/2006/relationships/tags" Target="../tags/tag53.xml"/><Relationship Id="rId1" Type="http://schemas.openxmlformats.org/officeDocument/2006/relationships/tags" Target="../tags/tag52.xml"/></Relationships>
</file>

<file path=ppt/slides/_rels/slide23.xml.rels><?xml version="1.0" encoding="UTF-8" standalone="yes"?>
<Relationships xmlns="http://schemas.openxmlformats.org/package/2006/relationships"><Relationship Id="rId6" Type="http://schemas.openxmlformats.org/officeDocument/2006/relationships/notesSlide" Target="../notesSlides/notesSlide23.xml"/><Relationship Id="rId5" Type="http://schemas.openxmlformats.org/officeDocument/2006/relationships/slideLayout" Target="../slideLayouts/slideLayout17.xml"/><Relationship Id="rId4" Type="http://schemas.openxmlformats.org/officeDocument/2006/relationships/tags" Target="../tags/tag56.xml"/><Relationship Id="rId3" Type="http://schemas.openxmlformats.org/officeDocument/2006/relationships/image" Target="../media/image21.png"/><Relationship Id="rId2" Type="http://schemas.openxmlformats.org/officeDocument/2006/relationships/tags" Target="../tags/tag55.xml"/><Relationship Id="rId1" Type="http://schemas.openxmlformats.org/officeDocument/2006/relationships/tags" Target="../tags/tag54.xml"/></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24.xml"/><Relationship Id="rId4" Type="http://schemas.openxmlformats.org/officeDocument/2006/relationships/slideLayout" Target="../slideLayouts/slideLayout17.xml"/><Relationship Id="rId3" Type="http://schemas.openxmlformats.org/officeDocument/2006/relationships/image" Target="../media/image22.png"/><Relationship Id="rId2" Type="http://schemas.openxmlformats.org/officeDocument/2006/relationships/tags" Target="../tags/tag58.xml"/><Relationship Id="rId1" Type="http://schemas.openxmlformats.org/officeDocument/2006/relationships/tags" Target="../tags/tag57.xml"/></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25.xml"/><Relationship Id="rId4" Type="http://schemas.openxmlformats.org/officeDocument/2006/relationships/slideLayout" Target="../slideLayouts/slideLayout17.xml"/><Relationship Id="rId3" Type="http://schemas.openxmlformats.org/officeDocument/2006/relationships/image" Target="../media/image23.png"/><Relationship Id="rId2" Type="http://schemas.openxmlformats.org/officeDocument/2006/relationships/tags" Target="../tags/tag60.xml"/><Relationship Id="rId1" Type="http://schemas.openxmlformats.org/officeDocument/2006/relationships/tags" Target="../tags/tag59.xml"/></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17.xml"/><Relationship Id="rId2" Type="http://schemas.openxmlformats.org/officeDocument/2006/relationships/image" Target="../media/image24.png"/><Relationship Id="rId1" Type="http://schemas.openxmlformats.org/officeDocument/2006/relationships/tags" Target="../tags/tag61.xml"/></Relationships>
</file>

<file path=ppt/slides/_rels/slide27.xml.rels><?xml version="1.0" encoding="UTF-8" standalone="yes"?>
<Relationships xmlns="http://schemas.openxmlformats.org/package/2006/relationships"><Relationship Id="rId6" Type="http://schemas.openxmlformats.org/officeDocument/2006/relationships/notesSlide" Target="../notesSlides/notesSlide27.xml"/><Relationship Id="rId5" Type="http://schemas.openxmlformats.org/officeDocument/2006/relationships/slideLayout" Target="../slideLayouts/slideLayout17.xml"/><Relationship Id="rId4" Type="http://schemas.openxmlformats.org/officeDocument/2006/relationships/tags" Target="../tags/tag65.xml"/><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tags" Target="../tags/tag62.xml"/></Relationships>
</file>

<file path=ppt/slides/_rels/slide28.xml.rels><?xml version="1.0" encoding="UTF-8" standalone="yes"?>
<Relationships xmlns="http://schemas.openxmlformats.org/package/2006/relationships"><Relationship Id="rId6" Type="http://schemas.openxmlformats.org/officeDocument/2006/relationships/notesSlide" Target="../notesSlides/notesSlide28.xml"/><Relationship Id="rId5" Type="http://schemas.openxmlformats.org/officeDocument/2006/relationships/slideLayout" Target="../slideLayouts/slideLayout17.xml"/><Relationship Id="rId4" Type="http://schemas.openxmlformats.org/officeDocument/2006/relationships/image" Target="../media/image7.png"/><Relationship Id="rId3" Type="http://schemas.openxmlformats.org/officeDocument/2006/relationships/image" Target="../media/image5.png"/><Relationship Id="rId2" Type="http://schemas.openxmlformats.org/officeDocument/2006/relationships/tags" Target="../tags/tag67.xml"/><Relationship Id="rId1" Type="http://schemas.openxmlformats.org/officeDocument/2006/relationships/tags" Target="../tags/tag66.xml"/></Relationships>
</file>

<file path=ppt/slides/_rels/slide29.xml.rels><?xml version="1.0" encoding="UTF-8" standalone="yes"?>
<Relationships xmlns="http://schemas.openxmlformats.org/package/2006/relationships"><Relationship Id="rId6" Type="http://schemas.openxmlformats.org/officeDocument/2006/relationships/notesSlide" Target="../notesSlides/notesSlide29.xml"/><Relationship Id="rId5" Type="http://schemas.openxmlformats.org/officeDocument/2006/relationships/slideLayout" Target="../slideLayouts/slideLayout17.xml"/><Relationship Id="rId4" Type="http://schemas.openxmlformats.org/officeDocument/2006/relationships/image" Target="../media/image25.png"/><Relationship Id="rId3" Type="http://schemas.openxmlformats.org/officeDocument/2006/relationships/tags" Target="../tags/tag70.xml"/><Relationship Id="rId2" Type="http://schemas.openxmlformats.org/officeDocument/2006/relationships/tags" Target="../tags/tag69.xml"/><Relationship Id="rId1" Type="http://schemas.openxmlformats.org/officeDocument/2006/relationships/tags" Target="../tags/tag68.xml"/></Relationships>
</file>

<file path=ppt/slides/_rels/slide3.xml.rels><?xml version="1.0" encoding="UTF-8" standalone="yes"?>
<Relationships xmlns="http://schemas.openxmlformats.org/package/2006/relationships"><Relationship Id="rId9" Type="http://schemas.openxmlformats.org/officeDocument/2006/relationships/tags" Target="../tags/tag11.xml"/><Relationship Id="rId8" Type="http://schemas.openxmlformats.org/officeDocument/2006/relationships/tags" Target="../tags/tag10.xml"/><Relationship Id="rId7" Type="http://schemas.openxmlformats.org/officeDocument/2006/relationships/tags" Target="../tags/tag9.xml"/><Relationship Id="rId6" Type="http://schemas.openxmlformats.org/officeDocument/2006/relationships/tags" Target="../tags/tag8.xml"/><Relationship Id="rId5" Type="http://schemas.openxmlformats.org/officeDocument/2006/relationships/tags" Target="../tags/tag7.xml"/><Relationship Id="rId4" Type="http://schemas.openxmlformats.org/officeDocument/2006/relationships/tags" Target="../tags/tag6.xml"/><Relationship Id="rId3" Type="http://schemas.openxmlformats.org/officeDocument/2006/relationships/tags" Target="../tags/tag5.xml"/><Relationship Id="rId2" Type="http://schemas.openxmlformats.org/officeDocument/2006/relationships/tags" Target="../tags/tag4.xml"/><Relationship Id="rId16" Type="http://schemas.openxmlformats.org/officeDocument/2006/relationships/notesSlide" Target="../notesSlides/notesSlide3.xml"/><Relationship Id="rId15" Type="http://schemas.openxmlformats.org/officeDocument/2006/relationships/slideLayout" Target="../slideLayouts/slideLayout7.xml"/><Relationship Id="rId14" Type="http://schemas.openxmlformats.org/officeDocument/2006/relationships/tags" Target="../tags/tag16.xml"/><Relationship Id="rId13" Type="http://schemas.openxmlformats.org/officeDocument/2006/relationships/tags" Target="../tags/tag15.xml"/><Relationship Id="rId12" Type="http://schemas.openxmlformats.org/officeDocument/2006/relationships/tags" Target="../tags/tag14.xml"/><Relationship Id="rId11" Type="http://schemas.openxmlformats.org/officeDocument/2006/relationships/tags" Target="../tags/tag13.xml"/><Relationship Id="rId10" Type="http://schemas.openxmlformats.org/officeDocument/2006/relationships/tags" Target="../tags/tag12.xml"/><Relationship Id="rId1" Type="http://schemas.openxmlformats.org/officeDocument/2006/relationships/image" Target="../media/image1.png"/></Relationships>
</file>

<file path=ppt/slides/_rels/slide30.xml.rels><?xml version="1.0" encoding="UTF-8" standalone="yes"?>
<Relationships xmlns="http://schemas.openxmlformats.org/package/2006/relationships"><Relationship Id="rId4" Type="http://schemas.openxmlformats.org/officeDocument/2006/relationships/notesSlide" Target="../notesSlides/notesSlide30.xml"/><Relationship Id="rId3" Type="http://schemas.openxmlformats.org/officeDocument/2006/relationships/slideLayout" Target="../slideLayouts/slideLayout17.xml"/><Relationship Id="rId2" Type="http://schemas.openxmlformats.org/officeDocument/2006/relationships/image" Target="../media/image26.png"/><Relationship Id="rId1" Type="http://schemas.openxmlformats.org/officeDocument/2006/relationships/tags" Target="../tags/tag71.xml"/></Relationships>
</file>

<file path=ppt/slides/_rels/slide31.xml.rels><?xml version="1.0" encoding="UTF-8" standalone="yes"?>
<Relationships xmlns="http://schemas.openxmlformats.org/package/2006/relationships"><Relationship Id="rId6" Type="http://schemas.openxmlformats.org/officeDocument/2006/relationships/notesSlide" Target="../notesSlides/notesSlide31.xml"/><Relationship Id="rId5" Type="http://schemas.openxmlformats.org/officeDocument/2006/relationships/slideLayout" Target="../slideLayouts/slideLayout17.xml"/><Relationship Id="rId4" Type="http://schemas.openxmlformats.org/officeDocument/2006/relationships/image" Target="../media/image29.png"/><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tags" Target="../tags/tag72.xml"/></Relationships>
</file>

<file path=ppt/slides/_rels/slide32.xml.rels><?xml version="1.0" encoding="UTF-8" standalone="yes"?>
<Relationships xmlns="http://schemas.openxmlformats.org/package/2006/relationships"><Relationship Id="rId5" Type="http://schemas.openxmlformats.org/officeDocument/2006/relationships/notesSlide" Target="../notesSlides/notesSlide32.xml"/><Relationship Id="rId4" Type="http://schemas.openxmlformats.org/officeDocument/2006/relationships/slideLayout" Target="../slideLayouts/slideLayout17.xml"/><Relationship Id="rId3" Type="http://schemas.openxmlformats.org/officeDocument/2006/relationships/image" Target="../media/image30.png"/><Relationship Id="rId2" Type="http://schemas.openxmlformats.org/officeDocument/2006/relationships/tags" Target="../tags/tag74.xml"/><Relationship Id="rId1" Type="http://schemas.openxmlformats.org/officeDocument/2006/relationships/tags" Target="../tags/tag73.xml"/></Relationships>
</file>

<file path=ppt/slides/_rels/slide33.xml.rels><?xml version="1.0" encoding="UTF-8" standalone="yes"?>
<Relationships xmlns="http://schemas.openxmlformats.org/package/2006/relationships"><Relationship Id="rId5" Type="http://schemas.openxmlformats.org/officeDocument/2006/relationships/notesSlide" Target="../notesSlides/notesSlide33.xml"/><Relationship Id="rId4" Type="http://schemas.openxmlformats.org/officeDocument/2006/relationships/slideLayout" Target="../slideLayouts/slideLayout17.xml"/><Relationship Id="rId3" Type="http://schemas.openxmlformats.org/officeDocument/2006/relationships/image" Target="../media/image30.png"/><Relationship Id="rId2" Type="http://schemas.openxmlformats.org/officeDocument/2006/relationships/tags" Target="../tags/tag76.xml"/><Relationship Id="rId1" Type="http://schemas.openxmlformats.org/officeDocument/2006/relationships/tags" Target="../tags/tag75.xml"/></Relationships>
</file>

<file path=ppt/slides/_rels/slide34.xml.rels><?xml version="1.0" encoding="UTF-8" standalone="yes"?>
<Relationships xmlns="http://schemas.openxmlformats.org/package/2006/relationships"><Relationship Id="rId5" Type="http://schemas.openxmlformats.org/officeDocument/2006/relationships/notesSlide" Target="../notesSlides/notesSlide34.xml"/><Relationship Id="rId4" Type="http://schemas.openxmlformats.org/officeDocument/2006/relationships/slideLayout" Target="../slideLayouts/slideLayout17.xml"/><Relationship Id="rId3" Type="http://schemas.openxmlformats.org/officeDocument/2006/relationships/image" Target="../media/image31.png"/><Relationship Id="rId2" Type="http://schemas.openxmlformats.org/officeDocument/2006/relationships/tags" Target="../tags/tag78.xml"/><Relationship Id="rId1" Type="http://schemas.openxmlformats.org/officeDocument/2006/relationships/tags" Target="../tags/tag77.xml"/></Relationships>
</file>

<file path=ppt/slides/_rels/slide35.xml.rels><?xml version="1.0" encoding="UTF-8" standalone="yes"?>
<Relationships xmlns="http://schemas.openxmlformats.org/package/2006/relationships"><Relationship Id="rId4" Type="http://schemas.openxmlformats.org/officeDocument/2006/relationships/notesSlide" Target="../notesSlides/notesSlide35.xml"/><Relationship Id="rId3" Type="http://schemas.openxmlformats.org/officeDocument/2006/relationships/slideLayout" Target="../slideLayouts/slideLayout17.xml"/><Relationship Id="rId2" Type="http://schemas.openxmlformats.org/officeDocument/2006/relationships/tags" Target="../tags/tag80.xml"/><Relationship Id="rId1" Type="http://schemas.openxmlformats.org/officeDocument/2006/relationships/tags" Target="../tags/tag79.xml"/></Relationships>
</file>

<file path=ppt/slides/_rels/slide36.xml.rels><?xml version="1.0" encoding="UTF-8" standalone="yes"?>
<Relationships xmlns="http://schemas.openxmlformats.org/package/2006/relationships"><Relationship Id="rId5" Type="http://schemas.openxmlformats.org/officeDocument/2006/relationships/notesSlide" Target="../notesSlides/notesSlide36.xml"/><Relationship Id="rId4" Type="http://schemas.openxmlformats.org/officeDocument/2006/relationships/slideLayout" Target="../slideLayouts/slideLayout17.xml"/><Relationship Id="rId3" Type="http://schemas.openxmlformats.org/officeDocument/2006/relationships/image" Target="../media/image32.png"/><Relationship Id="rId2" Type="http://schemas.openxmlformats.org/officeDocument/2006/relationships/tags" Target="../tags/tag82.xml"/><Relationship Id="rId1" Type="http://schemas.openxmlformats.org/officeDocument/2006/relationships/tags" Target="../tags/tag81.xml"/></Relationships>
</file>

<file path=ppt/slides/_rels/slide37.xml.rels><?xml version="1.0" encoding="UTF-8" standalone="yes"?>
<Relationships xmlns="http://schemas.openxmlformats.org/package/2006/relationships"><Relationship Id="rId5" Type="http://schemas.openxmlformats.org/officeDocument/2006/relationships/notesSlide" Target="../notesSlides/notesSlide37.xml"/><Relationship Id="rId4" Type="http://schemas.openxmlformats.org/officeDocument/2006/relationships/slideLayout" Target="../slideLayouts/slideLayout17.xml"/><Relationship Id="rId3" Type="http://schemas.openxmlformats.org/officeDocument/2006/relationships/image" Target="../media/image7.png"/><Relationship Id="rId2" Type="http://schemas.openxmlformats.org/officeDocument/2006/relationships/tags" Target="../tags/tag84.xml"/><Relationship Id="rId1" Type="http://schemas.openxmlformats.org/officeDocument/2006/relationships/tags" Target="../tags/tag83.xml"/></Relationships>
</file>

<file path=ppt/slides/_rels/slide38.xml.rels><?xml version="1.0" encoding="UTF-8" standalone="yes"?>
<Relationships xmlns="http://schemas.openxmlformats.org/package/2006/relationships"><Relationship Id="rId5" Type="http://schemas.openxmlformats.org/officeDocument/2006/relationships/notesSlide" Target="../notesSlides/notesSlide38.xml"/><Relationship Id="rId4" Type="http://schemas.openxmlformats.org/officeDocument/2006/relationships/slideLayout" Target="../slideLayouts/slideLayout17.xml"/><Relationship Id="rId3" Type="http://schemas.openxmlformats.org/officeDocument/2006/relationships/image" Target="../media/image5.png"/><Relationship Id="rId2" Type="http://schemas.openxmlformats.org/officeDocument/2006/relationships/tags" Target="../tags/tag86.xml"/><Relationship Id="rId1" Type="http://schemas.openxmlformats.org/officeDocument/2006/relationships/tags" Target="../tags/tag85.xml"/></Relationships>
</file>

<file path=ppt/slides/_rels/slide39.xml.rels><?xml version="1.0" encoding="UTF-8" standalone="yes"?>
<Relationships xmlns="http://schemas.openxmlformats.org/package/2006/relationships"><Relationship Id="rId5" Type="http://schemas.openxmlformats.org/officeDocument/2006/relationships/notesSlide" Target="../notesSlides/notesSlide39.xml"/><Relationship Id="rId4" Type="http://schemas.openxmlformats.org/officeDocument/2006/relationships/slideLayout" Target="../slideLayouts/slideLayout17.xml"/><Relationship Id="rId3" Type="http://schemas.openxmlformats.org/officeDocument/2006/relationships/image" Target="../media/image7.png"/><Relationship Id="rId2" Type="http://schemas.openxmlformats.org/officeDocument/2006/relationships/tags" Target="../tags/tag88.xml"/><Relationship Id="rId1" Type="http://schemas.openxmlformats.org/officeDocument/2006/relationships/tags" Target="../tags/tag87.xml"/></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17.xml"/><Relationship Id="rId3" Type="http://schemas.openxmlformats.org/officeDocument/2006/relationships/image" Target="../media/image5.png"/><Relationship Id="rId2" Type="http://schemas.openxmlformats.org/officeDocument/2006/relationships/tags" Target="../tags/tag18.xml"/><Relationship Id="rId1" Type="http://schemas.openxmlformats.org/officeDocument/2006/relationships/tags" Target="../tags/tag17.xml"/></Relationships>
</file>

<file path=ppt/slides/_rels/slide40.xml.rels><?xml version="1.0" encoding="UTF-8" standalone="yes"?>
<Relationships xmlns="http://schemas.openxmlformats.org/package/2006/relationships"><Relationship Id="rId5" Type="http://schemas.openxmlformats.org/officeDocument/2006/relationships/notesSlide" Target="../notesSlides/notesSlide40.xml"/><Relationship Id="rId4" Type="http://schemas.openxmlformats.org/officeDocument/2006/relationships/slideLayout" Target="../slideLayouts/slideLayout7.xml"/><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image" Target="../media/image35.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17.xml"/><Relationship Id="rId3" Type="http://schemas.openxmlformats.org/officeDocument/2006/relationships/image" Target="../media/image6.png"/><Relationship Id="rId2" Type="http://schemas.openxmlformats.org/officeDocument/2006/relationships/tags" Target="../tags/tag20.xml"/><Relationship Id="rId1" Type="http://schemas.openxmlformats.org/officeDocument/2006/relationships/tags" Target="../tags/tag19.xml"/></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7.xml"/><Relationship Id="rId2" Type="http://schemas.openxmlformats.org/officeDocument/2006/relationships/tags" Target="../tags/tag22.xml"/><Relationship Id="rId1" Type="http://schemas.openxmlformats.org/officeDocument/2006/relationships/tags" Target="../tags/tag21.xml"/></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17.xml"/><Relationship Id="rId3" Type="http://schemas.openxmlformats.org/officeDocument/2006/relationships/image" Target="../media/image7.png"/><Relationship Id="rId2" Type="http://schemas.openxmlformats.org/officeDocument/2006/relationships/tags" Target="../tags/tag24.xml"/><Relationship Id="rId1" Type="http://schemas.openxmlformats.org/officeDocument/2006/relationships/tags" Target="../tags/tag23.xml"/></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17.xml"/><Relationship Id="rId2" Type="http://schemas.openxmlformats.org/officeDocument/2006/relationships/tags" Target="../tags/tag26.xml"/><Relationship Id="rId1" Type="http://schemas.openxmlformats.org/officeDocument/2006/relationships/tags" Target="../tags/tag25.xml"/></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17.xml"/><Relationship Id="rId4" Type="http://schemas.openxmlformats.org/officeDocument/2006/relationships/image" Target="../media/image7.png"/><Relationship Id="rId3" Type="http://schemas.openxmlformats.org/officeDocument/2006/relationships/image" Target="../media/image5.png"/><Relationship Id="rId2" Type="http://schemas.openxmlformats.org/officeDocument/2006/relationships/tags" Target="../tags/tag28.xml"/><Relationship Id="rId1" Type="http://schemas.openxmlformats.org/officeDocument/2006/relationships/tags" Target="../tags/tag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7d195523061f1c0"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hidden="1"/>
          <p:cNvSpPr txBox="1"/>
          <p:nvPr/>
        </p:nvSpPr>
        <p:spPr>
          <a:xfrm>
            <a:off x="-355600" y="-550922"/>
            <a:ext cx="204223" cy="5724644"/>
          </a:xfrm>
          <a:prstGeom prst="rect">
            <a:avLst/>
          </a:prstGeom>
          <a:noFill/>
        </p:spPr>
        <p:txBody>
          <a:bodyPr vert="wordArtVert" wrap="none" rtlCol="0">
            <a:spAutoFit/>
          </a:bodyPr>
          <a:lstStyle/>
          <a:p>
            <a:pPr algn="ctr"/>
            <a:r>
              <a:rPr lang="en-US" altLang="zh-CN" sz="100" dirty="0">
                <a:latin typeface="inpin heiti" charset="-122"/>
                <a:ea typeface="inpin heiti" charset="-122"/>
              </a:rPr>
              <a:t>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a:t>
            </a:r>
            <a:endParaRPr lang="zh-CN" altLang="en-US" sz="100" dirty="0">
              <a:latin typeface="inpin heiti" charset="-122"/>
              <a:ea typeface="inpin heiti" charset="-122"/>
            </a:endParaRPr>
          </a:p>
        </p:txBody>
      </p:sp>
      <p:pic>
        <p:nvPicPr>
          <p:cNvPr id="9" name="图片 8" descr="文本&#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031" y="0"/>
            <a:ext cx="12187938"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7d195523061f1c0"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hidden="1"/>
          <p:cNvSpPr txBox="1"/>
          <p:nvPr/>
        </p:nvSpPr>
        <p:spPr>
          <a:xfrm>
            <a:off x="-355600" y="-550922"/>
            <a:ext cx="204223" cy="5724644"/>
          </a:xfrm>
          <a:prstGeom prst="rect">
            <a:avLst/>
          </a:prstGeom>
          <a:noFill/>
        </p:spPr>
        <p:txBody>
          <a:bodyPr vert="wordArtVert" wrap="none" rtlCol="0">
            <a:spAutoFit/>
          </a:bodyPr>
          <a:lstStyle/>
          <a:p>
            <a:pPr algn="ctr"/>
            <a:r>
              <a:rPr lang="en-US" altLang="zh-CN" sz="100" dirty="0">
                <a:latin typeface="inpin heiti" charset="-122"/>
                <a:ea typeface="inpin heiti" charset="-122"/>
              </a:rPr>
              <a:t>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a:t>
            </a:r>
            <a:endParaRPr lang="zh-CN" altLang="en-US" sz="100" dirty="0">
              <a:latin typeface="inpin heiti" charset="-122"/>
              <a:ea typeface="inpin heiti" charset="-122"/>
            </a:endParaRPr>
          </a:p>
        </p:txBody>
      </p:sp>
      <p:sp>
        <p:nvSpPr>
          <p:cNvPr id="14"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1"/>
            </p:custDataLst>
          </p:nvPr>
        </p:nvSpPr>
        <p:spPr>
          <a:xfrm>
            <a:off x="1014611" y="408485"/>
            <a:ext cx="8457770" cy="460375"/>
          </a:xfrm>
          <a:prstGeom prst="rect">
            <a:avLst/>
          </a:prstGeom>
          <a:noFill/>
        </p:spPr>
        <p:txBody>
          <a:bodyPr wrap="square" rtlCol="0">
            <a:spAutoFit/>
          </a:bodyPr>
          <a:lstStyle/>
          <a:p>
            <a:r>
              <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rPr>
              <a:t>联邦查询的查询转换</a:t>
            </a:r>
            <a:endPar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2"/>
            </p:custDataLst>
          </p:nvPr>
        </p:nvSpPr>
        <p:spPr>
          <a:xfrm>
            <a:off x="3738245" y="1426845"/>
            <a:ext cx="5843270" cy="2461260"/>
          </a:xfrm>
          <a:prstGeom prst="rect">
            <a:avLst/>
          </a:prstGeom>
          <a:noFill/>
        </p:spPr>
        <p:txBody>
          <a:bodyPr wrap="square" rtlCol="0">
            <a:spAutoFit/>
          </a:bodyPr>
          <a:p>
            <a:r>
              <a:rPr sz="1400" b="1" spc="300" dirty="0">
                <a:solidFill>
                  <a:schemeClr val="tx1"/>
                </a:solidFill>
                <a:uFillTx/>
                <a:latin typeface="微软雅黑" charset="0"/>
                <a:ea typeface="微软雅黑" panose="020B0503020204020204" pitchFamily="34" charset="-122"/>
                <a:cs typeface="微软雅黑" panose="020B0503020204020204" pitchFamily="34" charset="-122"/>
              </a:rPr>
              <a:t>public abstract class SelectStatement extends AbstractSQLStatement implements DMLStatement {</a:t>
            </a:r>
            <a:endParaRPr sz="1400" b="1" spc="300" dirty="0">
              <a:solidFill>
                <a:schemeClr val="tx1"/>
              </a:solidFill>
              <a:uFillTx/>
              <a:latin typeface="微软雅黑" charset="0"/>
              <a:ea typeface="微软雅黑" panose="020B0503020204020204" pitchFamily="34" charset="-122"/>
              <a:cs typeface="微软雅黑" panose="020B0503020204020204" pitchFamily="34" charset="-122"/>
            </a:endParaRPr>
          </a:p>
          <a:p>
            <a:r>
              <a:rPr sz="1400" b="1" spc="300" dirty="0">
                <a:solidFill>
                  <a:schemeClr val="tx1"/>
                </a:solidFill>
                <a:uFillTx/>
                <a:latin typeface="微软雅黑" charset="0"/>
                <a:ea typeface="微软雅黑" panose="020B0503020204020204" pitchFamily="34" charset="-122"/>
                <a:cs typeface="微软雅黑" panose="020B0503020204020204" pitchFamily="34" charset="-122"/>
              </a:rPr>
              <a:t>    private ProjectionsSegment projections;</a:t>
            </a:r>
            <a:endParaRPr sz="1400" b="1" spc="300" dirty="0">
              <a:solidFill>
                <a:schemeClr val="tx1"/>
              </a:solidFill>
              <a:uFillTx/>
              <a:latin typeface="微软雅黑" charset="0"/>
              <a:ea typeface="微软雅黑" panose="020B0503020204020204" pitchFamily="34" charset="-122"/>
              <a:cs typeface="微软雅黑" panose="020B0503020204020204" pitchFamily="34" charset="-122"/>
            </a:endParaRPr>
          </a:p>
          <a:p>
            <a:r>
              <a:rPr sz="1400" b="1" spc="300" dirty="0">
                <a:solidFill>
                  <a:schemeClr val="tx1"/>
                </a:solidFill>
                <a:uFillTx/>
                <a:latin typeface="微软雅黑" charset="0"/>
                <a:ea typeface="微软雅黑" panose="020B0503020204020204" pitchFamily="34" charset="-122"/>
                <a:cs typeface="微软雅黑" panose="020B0503020204020204" pitchFamily="34" charset="-122"/>
              </a:rPr>
              <a:t>    private TableSegment from;</a:t>
            </a:r>
            <a:endParaRPr sz="1400" b="1" spc="300" dirty="0">
              <a:solidFill>
                <a:schemeClr val="tx1"/>
              </a:solidFill>
              <a:uFillTx/>
              <a:latin typeface="微软雅黑" charset="0"/>
              <a:ea typeface="微软雅黑" panose="020B0503020204020204" pitchFamily="34" charset="-122"/>
              <a:cs typeface="微软雅黑" panose="020B0503020204020204" pitchFamily="34" charset="-122"/>
            </a:endParaRPr>
          </a:p>
          <a:p>
            <a:r>
              <a:rPr sz="1400" b="1" spc="300" dirty="0">
                <a:solidFill>
                  <a:schemeClr val="tx1"/>
                </a:solidFill>
                <a:uFillTx/>
                <a:latin typeface="微软雅黑" charset="0"/>
                <a:ea typeface="微软雅黑" panose="020B0503020204020204" pitchFamily="34" charset="-122"/>
                <a:cs typeface="微软雅黑" panose="020B0503020204020204" pitchFamily="34" charset="-122"/>
              </a:rPr>
              <a:t>    private WhereSegment where;</a:t>
            </a:r>
            <a:endParaRPr sz="1400" b="1" spc="300" dirty="0">
              <a:solidFill>
                <a:schemeClr val="tx1"/>
              </a:solidFill>
              <a:uFillTx/>
              <a:latin typeface="微软雅黑" charset="0"/>
              <a:ea typeface="微软雅黑" panose="020B0503020204020204" pitchFamily="34" charset="-122"/>
              <a:cs typeface="微软雅黑" panose="020B0503020204020204" pitchFamily="34" charset="-122"/>
            </a:endParaRPr>
          </a:p>
          <a:p>
            <a:r>
              <a:rPr sz="1400" b="1" spc="300" dirty="0">
                <a:solidFill>
                  <a:schemeClr val="tx1"/>
                </a:solidFill>
                <a:uFillTx/>
                <a:latin typeface="微软雅黑" charset="0"/>
                <a:ea typeface="微软雅黑" panose="020B0503020204020204" pitchFamily="34" charset="-122"/>
                <a:cs typeface="微软雅黑" panose="020B0503020204020204" pitchFamily="34" charset="-122"/>
              </a:rPr>
              <a:t>    private GroupBySegment groupBy;</a:t>
            </a:r>
            <a:endParaRPr sz="1400" b="1" spc="300" dirty="0">
              <a:solidFill>
                <a:schemeClr val="tx1"/>
              </a:solidFill>
              <a:uFillTx/>
              <a:latin typeface="微软雅黑" charset="0"/>
              <a:ea typeface="微软雅黑" panose="020B0503020204020204" pitchFamily="34" charset="-122"/>
              <a:cs typeface="微软雅黑" panose="020B0503020204020204" pitchFamily="34" charset="-122"/>
            </a:endParaRPr>
          </a:p>
          <a:p>
            <a:r>
              <a:rPr sz="1400" b="1" spc="300" dirty="0">
                <a:solidFill>
                  <a:schemeClr val="tx1"/>
                </a:solidFill>
                <a:uFillTx/>
                <a:latin typeface="微软雅黑" charset="0"/>
                <a:ea typeface="微软雅黑" panose="020B0503020204020204" pitchFamily="34" charset="-122"/>
                <a:cs typeface="微软雅黑" panose="020B0503020204020204" pitchFamily="34" charset="-122"/>
              </a:rPr>
              <a:t>    private HavingSegment having;</a:t>
            </a:r>
            <a:endParaRPr sz="1400" b="1" spc="300" dirty="0">
              <a:solidFill>
                <a:schemeClr val="tx1"/>
              </a:solidFill>
              <a:uFillTx/>
              <a:latin typeface="微软雅黑" charset="0"/>
              <a:ea typeface="微软雅黑" panose="020B0503020204020204" pitchFamily="34" charset="-122"/>
              <a:cs typeface="微软雅黑" panose="020B0503020204020204" pitchFamily="34" charset="-122"/>
            </a:endParaRPr>
          </a:p>
          <a:p>
            <a:r>
              <a:rPr sz="1400" b="1" spc="300" dirty="0">
                <a:solidFill>
                  <a:schemeClr val="tx1"/>
                </a:solidFill>
                <a:uFillTx/>
                <a:latin typeface="微软雅黑" charset="0"/>
                <a:ea typeface="微软雅黑" panose="020B0503020204020204" pitchFamily="34" charset="-122"/>
                <a:cs typeface="微软雅黑" panose="020B0503020204020204" pitchFamily="34" charset="-122"/>
              </a:rPr>
              <a:t>    private OrderBySegment orderBy;</a:t>
            </a:r>
            <a:endParaRPr sz="1400" b="1" spc="300" dirty="0">
              <a:solidFill>
                <a:schemeClr val="tx1"/>
              </a:solidFill>
              <a:uFillTx/>
              <a:latin typeface="微软雅黑" charset="0"/>
              <a:ea typeface="微软雅黑" panose="020B0503020204020204" pitchFamily="34" charset="-122"/>
              <a:cs typeface="微软雅黑" panose="020B0503020204020204" pitchFamily="34" charset="-122"/>
            </a:endParaRPr>
          </a:p>
          <a:p>
            <a:r>
              <a:rPr sz="1400" b="1" spc="300" dirty="0">
                <a:solidFill>
                  <a:schemeClr val="tx1"/>
                </a:solidFill>
                <a:uFillTx/>
                <a:latin typeface="微软雅黑" charset="0"/>
                <a:ea typeface="微软雅黑" panose="020B0503020204020204" pitchFamily="34" charset="-122"/>
                <a:cs typeface="微软雅黑" panose="020B0503020204020204" pitchFamily="34" charset="-122"/>
              </a:rPr>
              <a:t>    private CombineSegment combine;</a:t>
            </a:r>
            <a:endParaRPr sz="1400" b="1" spc="300" dirty="0">
              <a:solidFill>
                <a:schemeClr val="tx1"/>
              </a:solidFill>
              <a:uFillTx/>
              <a:latin typeface="微软雅黑" charset="0"/>
              <a:ea typeface="微软雅黑" panose="020B0503020204020204" pitchFamily="34" charset="-122"/>
              <a:cs typeface="微软雅黑" panose="020B0503020204020204" pitchFamily="34" charset="-122"/>
            </a:endParaRPr>
          </a:p>
          <a:p>
            <a:r>
              <a:rPr lang="en-US" sz="1400" b="1" spc="300" dirty="0">
                <a:solidFill>
                  <a:schemeClr val="tx1"/>
                </a:solidFill>
                <a:uFillTx/>
                <a:latin typeface="微软雅黑" charset="0"/>
                <a:ea typeface="微软雅黑" panose="020B0503020204020204" pitchFamily="34" charset="-122"/>
                <a:cs typeface="微软雅黑" panose="020B0503020204020204" pitchFamily="34" charset="-122"/>
              </a:rPr>
              <a:t>}</a:t>
            </a:r>
            <a:endParaRPr lang="en-US" sz="1400" b="1" spc="300" dirty="0">
              <a:solidFill>
                <a:schemeClr val="tx1"/>
              </a:solidFill>
              <a:uFillTx/>
              <a:latin typeface="微软雅黑" charset="0"/>
              <a:ea typeface="微软雅黑" panose="020B0503020204020204" pitchFamily="34" charset="-122"/>
              <a:cs typeface="微软雅黑" panose="020B0503020204020204" pitchFamily="34" charset="-122"/>
            </a:endParaRPr>
          </a:p>
        </p:txBody>
      </p:sp>
      <p:sp>
        <p:nvSpPr>
          <p:cNvPr id="7"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3"/>
            </p:custDataLst>
          </p:nvPr>
        </p:nvSpPr>
        <p:spPr>
          <a:xfrm>
            <a:off x="6348730" y="3888105"/>
            <a:ext cx="5843270" cy="2891790"/>
          </a:xfrm>
          <a:prstGeom prst="rect">
            <a:avLst/>
          </a:prstGeom>
          <a:noFill/>
        </p:spPr>
        <p:txBody>
          <a:bodyPr wrap="square" rtlCol="0">
            <a:spAutoFit/>
          </a:bodyPr>
          <a:p>
            <a:r>
              <a:rPr sz="1400" b="1" spc="300" dirty="0">
                <a:solidFill>
                  <a:schemeClr val="tx1"/>
                </a:solidFill>
                <a:uFillTx/>
                <a:latin typeface="微软雅黑" charset="0"/>
                <a:ea typeface="微软雅黑" panose="020B0503020204020204" pitchFamily="34" charset="-122"/>
                <a:cs typeface="微软雅黑" panose="020B0503020204020204" pitchFamily="34" charset="-122"/>
              </a:rPr>
              <a:t>public class SqlSelect extends SqlCall {</a:t>
            </a:r>
            <a:endParaRPr sz="1400" b="1" spc="300" dirty="0">
              <a:solidFill>
                <a:schemeClr val="tx1"/>
              </a:solidFill>
              <a:uFillTx/>
              <a:latin typeface="微软雅黑" charset="0"/>
              <a:ea typeface="微软雅黑" panose="020B0503020204020204" pitchFamily="34" charset="-122"/>
              <a:cs typeface="微软雅黑" panose="020B0503020204020204" pitchFamily="34" charset="-122"/>
            </a:endParaRPr>
          </a:p>
          <a:p>
            <a:r>
              <a:rPr sz="1400" b="1" spc="300" dirty="0">
                <a:solidFill>
                  <a:schemeClr val="tx1"/>
                </a:solidFill>
                <a:uFillTx/>
                <a:latin typeface="微软雅黑" charset="0"/>
                <a:ea typeface="微软雅黑" panose="020B0503020204020204" pitchFamily="34" charset="-122"/>
                <a:cs typeface="微软雅黑" panose="020B0503020204020204" pitchFamily="34" charset="-122"/>
              </a:rPr>
              <a:t>  SqlNodeList keywordList;</a:t>
            </a:r>
            <a:endParaRPr sz="1400" b="1" spc="300" dirty="0">
              <a:solidFill>
                <a:schemeClr val="tx1"/>
              </a:solidFill>
              <a:uFillTx/>
              <a:latin typeface="微软雅黑" charset="0"/>
              <a:ea typeface="微软雅黑" panose="020B0503020204020204" pitchFamily="34" charset="-122"/>
              <a:cs typeface="微软雅黑" panose="020B0503020204020204" pitchFamily="34" charset="-122"/>
            </a:endParaRPr>
          </a:p>
          <a:p>
            <a:r>
              <a:rPr sz="1400" b="1" spc="300" dirty="0">
                <a:solidFill>
                  <a:schemeClr val="tx1"/>
                </a:solidFill>
                <a:uFillTx/>
                <a:latin typeface="微软雅黑" charset="0"/>
                <a:ea typeface="微软雅黑" panose="020B0503020204020204" pitchFamily="34" charset="-122"/>
                <a:cs typeface="微软雅黑" panose="020B0503020204020204" pitchFamily="34" charset="-122"/>
              </a:rPr>
              <a:t>  SqlNodeList selectList;</a:t>
            </a:r>
            <a:endParaRPr sz="1400" b="1" spc="300" dirty="0">
              <a:solidFill>
                <a:schemeClr val="tx1"/>
              </a:solidFill>
              <a:uFillTx/>
              <a:latin typeface="微软雅黑" charset="0"/>
              <a:ea typeface="微软雅黑" panose="020B0503020204020204" pitchFamily="34" charset="-122"/>
              <a:cs typeface="微软雅黑" panose="020B0503020204020204" pitchFamily="34" charset="-122"/>
            </a:endParaRPr>
          </a:p>
          <a:p>
            <a:r>
              <a:rPr sz="1400" b="1" spc="300" dirty="0">
                <a:solidFill>
                  <a:schemeClr val="tx1"/>
                </a:solidFill>
                <a:uFillTx/>
                <a:latin typeface="微软雅黑" charset="0"/>
                <a:ea typeface="微软雅黑" panose="020B0503020204020204" pitchFamily="34" charset="-122"/>
                <a:cs typeface="微软雅黑" panose="020B0503020204020204" pitchFamily="34" charset="-122"/>
              </a:rPr>
              <a:t>  @Nullable SqlNode from;</a:t>
            </a:r>
            <a:endParaRPr sz="1400" b="1" spc="300" dirty="0">
              <a:solidFill>
                <a:schemeClr val="tx1"/>
              </a:solidFill>
              <a:uFillTx/>
              <a:latin typeface="微软雅黑" charset="0"/>
              <a:ea typeface="微软雅黑" panose="020B0503020204020204" pitchFamily="34" charset="-122"/>
              <a:cs typeface="微软雅黑" panose="020B0503020204020204" pitchFamily="34" charset="-122"/>
            </a:endParaRPr>
          </a:p>
          <a:p>
            <a:r>
              <a:rPr sz="1400" b="1" spc="300" dirty="0">
                <a:solidFill>
                  <a:schemeClr val="tx1"/>
                </a:solidFill>
                <a:uFillTx/>
                <a:latin typeface="微软雅黑" charset="0"/>
                <a:ea typeface="微软雅黑" panose="020B0503020204020204" pitchFamily="34" charset="-122"/>
                <a:cs typeface="微软雅黑" panose="020B0503020204020204" pitchFamily="34" charset="-122"/>
              </a:rPr>
              <a:t>  @Nullable SqlNode where;</a:t>
            </a:r>
            <a:endParaRPr sz="1400" b="1" spc="300" dirty="0">
              <a:solidFill>
                <a:schemeClr val="tx1"/>
              </a:solidFill>
              <a:uFillTx/>
              <a:latin typeface="微软雅黑" charset="0"/>
              <a:ea typeface="微软雅黑" panose="020B0503020204020204" pitchFamily="34" charset="-122"/>
              <a:cs typeface="微软雅黑" panose="020B0503020204020204" pitchFamily="34" charset="-122"/>
            </a:endParaRPr>
          </a:p>
          <a:p>
            <a:r>
              <a:rPr sz="1400" b="1" spc="300" dirty="0">
                <a:solidFill>
                  <a:schemeClr val="tx1"/>
                </a:solidFill>
                <a:uFillTx/>
                <a:latin typeface="微软雅黑" charset="0"/>
                <a:ea typeface="微软雅黑" panose="020B0503020204020204" pitchFamily="34" charset="-122"/>
                <a:cs typeface="微软雅黑" panose="020B0503020204020204" pitchFamily="34" charset="-122"/>
              </a:rPr>
              <a:t>  @Nullable SqlNodeList groupBy;</a:t>
            </a:r>
            <a:endParaRPr sz="1400" b="1" spc="300" dirty="0">
              <a:solidFill>
                <a:schemeClr val="tx1"/>
              </a:solidFill>
              <a:uFillTx/>
              <a:latin typeface="微软雅黑" charset="0"/>
              <a:ea typeface="微软雅黑" panose="020B0503020204020204" pitchFamily="34" charset="-122"/>
              <a:cs typeface="微软雅黑" panose="020B0503020204020204" pitchFamily="34" charset="-122"/>
            </a:endParaRPr>
          </a:p>
          <a:p>
            <a:r>
              <a:rPr sz="1400" b="1" spc="300" dirty="0">
                <a:solidFill>
                  <a:schemeClr val="tx1"/>
                </a:solidFill>
                <a:uFillTx/>
                <a:latin typeface="微软雅黑" charset="0"/>
                <a:ea typeface="微软雅黑" panose="020B0503020204020204" pitchFamily="34" charset="-122"/>
                <a:cs typeface="微软雅黑" panose="020B0503020204020204" pitchFamily="34" charset="-122"/>
              </a:rPr>
              <a:t>  @Nullable SqlNode having;</a:t>
            </a:r>
            <a:endParaRPr sz="1400" b="1" spc="300" dirty="0">
              <a:solidFill>
                <a:schemeClr val="tx1"/>
              </a:solidFill>
              <a:uFillTx/>
              <a:latin typeface="微软雅黑" charset="0"/>
              <a:ea typeface="微软雅黑" panose="020B0503020204020204" pitchFamily="34" charset="-122"/>
              <a:cs typeface="微软雅黑" panose="020B0503020204020204" pitchFamily="34" charset="-122"/>
            </a:endParaRPr>
          </a:p>
          <a:p>
            <a:r>
              <a:rPr sz="1400" b="1" spc="300" dirty="0">
                <a:solidFill>
                  <a:schemeClr val="tx1"/>
                </a:solidFill>
                <a:uFillTx/>
                <a:latin typeface="微软雅黑" charset="0"/>
                <a:ea typeface="微软雅黑" panose="020B0503020204020204" pitchFamily="34" charset="-122"/>
                <a:cs typeface="微软雅黑" panose="020B0503020204020204" pitchFamily="34" charset="-122"/>
              </a:rPr>
              <a:t>  SqlNodeList windowDecls;</a:t>
            </a:r>
            <a:endParaRPr sz="1400" b="1" spc="300" dirty="0">
              <a:solidFill>
                <a:schemeClr val="tx1"/>
              </a:solidFill>
              <a:uFillTx/>
              <a:latin typeface="微软雅黑" charset="0"/>
              <a:ea typeface="微软雅黑" panose="020B0503020204020204" pitchFamily="34" charset="-122"/>
              <a:cs typeface="微软雅黑" panose="020B0503020204020204" pitchFamily="34" charset="-122"/>
            </a:endParaRPr>
          </a:p>
          <a:p>
            <a:r>
              <a:rPr sz="1400" b="1" spc="300" dirty="0">
                <a:solidFill>
                  <a:schemeClr val="tx1"/>
                </a:solidFill>
                <a:uFillTx/>
                <a:latin typeface="微软雅黑" charset="0"/>
                <a:ea typeface="微软雅黑" panose="020B0503020204020204" pitchFamily="34" charset="-122"/>
                <a:cs typeface="微软雅黑" panose="020B0503020204020204" pitchFamily="34" charset="-122"/>
              </a:rPr>
              <a:t>  @Nullable SqlNodeList orderBy;</a:t>
            </a:r>
            <a:endParaRPr sz="1400" b="1" spc="300" dirty="0">
              <a:solidFill>
                <a:schemeClr val="tx1"/>
              </a:solidFill>
              <a:uFillTx/>
              <a:latin typeface="微软雅黑" charset="0"/>
              <a:ea typeface="微软雅黑" panose="020B0503020204020204" pitchFamily="34" charset="-122"/>
              <a:cs typeface="微软雅黑" panose="020B0503020204020204" pitchFamily="34" charset="-122"/>
            </a:endParaRPr>
          </a:p>
          <a:p>
            <a:r>
              <a:rPr sz="1400" b="1" spc="300" dirty="0">
                <a:solidFill>
                  <a:schemeClr val="tx1"/>
                </a:solidFill>
                <a:uFillTx/>
                <a:latin typeface="微软雅黑" charset="0"/>
                <a:ea typeface="微软雅黑" panose="020B0503020204020204" pitchFamily="34" charset="-122"/>
                <a:cs typeface="微软雅黑" panose="020B0503020204020204" pitchFamily="34" charset="-122"/>
              </a:rPr>
              <a:t>  @Nullable SqlNode offset;</a:t>
            </a:r>
            <a:endParaRPr sz="1400" b="1" spc="300" dirty="0">
              <a:solidFill>
                <a:schemeClr val="tx1"/>
              </a:solidFill>
              <a:uFillTx/>
              <a:latin typeface="微软雅黑" charset="0"/>
              <a:ea typeface="微软雅黑" panose="020B0503020204020204" pitchFamily="34" charset="-122"/>
              <a:cs typeface="微软雅黑" panose="020B0503020204020204" pitchFamily="34" charset="-122"/>
            </a:endParaRPr>
          </a:p>
          <a:p>
            <a:r>
              <a:rPr sz="1400" b="1" spc="300" dirty="0">
                <a:solidFill>
                  <a:schemeClr val="tx1"/>
                </a:solidFill>
                <a:uFillTx/>
                <a:latin typeface="微软雅黑" charset="0"/>
                <a:ea typeface="微软雅黑" panose="020B0503020204020204" pitchFamily="34" charset="-122"/>
                <a:cs typeface="微软雅黑" panose="020B0503020204020204" pitchFamily="34" charset="-122"/>
              </a:rPr>
              <a:t>  @Nullable SqlNode fetch;</a:t>
            </a:r>
            <a:endParaRPr sz="1400" b="1" spc="300" dirty="0">
              <a:solidFill>
                <a:schemeClr val="tx1"/>
              </a:solidFill>
              <a:uFillTx/>
              <a:latin typeface="微软雅黑" charset="0"/>
              <a:ea typeface="微软雅黑" panose="020B0503020204020204" pitchFamily="34" charset="-122"/>
              <a:cs typeface="微软雅黑" panose="020B0503020204020204" pitchFamily="34" charset="-122"/>
            </a:endParaRPr>
          </a:p>
          <a:p>
            <a:r>
              <a:rPr sz="1400" b="1" spc="300" dirty="0">
                <a:solidFill>
                  <a:schemeClr val="tx1"/>
                </a:solidFill>
                <a:uFillTx/>
                <a:latin typeface="微软雅黑" charset="0"/>
                <a:ea typeface="微软雅黑" panose="020B0503020204020204" pitchFamily="34" charset="-122"/>
                <a:cs typeface="微软雅黑" panose="020B0503020204020204" pitchFamily="34" charset="-122"/>
              </a:rPr>
              <a:t>  @Nullable SqlNodeList hints;</a:t>
            </a:r>
            <a:br>
              <a:rPr sz="1400" b="1" spc="300" dirty="0">
                <a:solidFill>
                  <a:schemeClr val="tx1"/>
                </a:solidFill>
                <a:uFillTx/>
                <a:latin typeface="微软雅黑" charset="0"/>
                <a:ea typeface="微软雅黑" panose="020B0503020204020204" pitchFamily="34" charset="-122"/>
                <a:cs typeface="微软雅黑" panose="020B0503020204020204" pitchFamily="34" charset="-122"/>
              </a:rPr>
            </a:br>
            <a:r>
              <a:rPr lang="en-US" sz="1400" b="1" spc="300" dirty="0">
                <a:solidFill>
                  <a:schemeClr val="tx1"/>
                </a:solidFill>
                <a:uFillTx/>
                <a:latin typeface="微软雅黑" charset="0"/>
                <a:ea typeface="微软雅黑" panose="020B0503020204020204" pitchFamily="34" charset="-122"/>
                <a:cs typeface="微软雅黑" panose="020B0503020204020204" pitchFamily="34" charset="-122"/>
              </a:rPr>
              <a:t>}</a:t>
            </a:r>
            <a:endParaRPr lang="en-US" sz="1400" b="1" spc="300" dirty="0">
              <a:solidFill>
                <a:schemeClr val="tx1"/>
              </a:solidFill>
              <a:uFillTx/>
              <a:latin typeface="微软雅黑" charset="0"/>
              <a:ea typeface="微软雅黑" panose="020B0503020204020204" pitchFamily="34" charset="-122"/>
              <a:cs typeface="微软雅黑" panose="020B0503020204020204" pitchFamily="34" charset="-122"/>
            </a:endParaRPr>
          </a:p>
        </p:txBody>
      </p:sp>
      <p:sp>
        <p:nvSpPr>
          <p:cNvPr id="9"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4"/>
            </p:custDataLst>
          </p:nvPr>
        </p:nvSpPr>
        <p:spPr>
          <a:xfrm>
            <a:off x="1014730" y="994410"/>
            <a:ext cx="9948545" cy="306705"/>
          </a:xfrm>
          <a:prstGeom prst="rect">
            <a:avLst/>
          </a:prstGeom>
          <a:noFill/>
        </p:spPr>
        <p:txBody>
          <a:bodyPr wrap="square" rtlCol="0">
            <a:spAutoFit/>
          </a:bodyPr>
          <a:p>
            <a:r>
              <a:rPr lang="en-US" sz="1400" b="1" spc="300" dirty="0">
                <a:solidFill>
                  <a:schemeClr val="tx1"/>
                </a:solidFill>
                <a:uFillTx/>
                <a:latin typeface="微软雅黑" charset="0"/>
                <a:ea typeface="微软雅黑" panose="020B0503020204020204" pitchFamily="34" charset="-122"/>
                <a:cs typeface="微软雅黑" panose="020B0503020204020204" pitchFamily="34" charset="-122"/>
              </a:rPr>
              <a:t>SQL</a:t>
            </a:r>
            <a:r>
              <a:rPr lang="zh-CN" altLang="en-US" sz="1400" b="1" spc="300" dirty="0">
                <a:solidFill>
                  <a:schemeClr val="tx1"/>
                </a:solidFill>
                <a:uFillTx/>
                <a:latin typeface="微软雅黑" charset="0"/>
                <a:ea typeface="微软雅黑" panose="020B0503020204020204" pitchFamily="34" charset="-122"/>
                <a:cs typeface="微软雅黑" panose="020B0503020204020204" pitchFamily="34" charset="-122"/>
              </a:rPr>
              <a:t>：</a:t>
            </a:r>
            <a:r>
              <a:rPr lang="en-US" sz="1400" b="1" spc="300" dirty="0">
                <a:solidFill>
                  <a:schemeClr val="tx1"/>
                </a:solidFill>
                <a:uFillTx/>
                <a:latin typeface="微软雅黑" charset="0"/>
                <a:ea typeface="微软雅黑" panose="020B0503020204020204" pitchFamily="34" charset="-122"/>
                <a:cs typeface="微软雅黑" panose="020B0503020204020204" pitchFamily="34" charset="-122"/>
              </a:rPr>
              <a:t> SELECT * FROM student WHERE age = 13</a:t>
            </a:r>
            <a:endParaRPr lang="zh-CN" altLang="en-US" sz="1400" b="1" spc="300" dirty="0">
              <a:solidFill>
                <a:schemeClr val="tx1"/>
              </a:solidFill>
              <a:uFillTx/>
              <a:latin typeface="微软雅黑" charset="0"/>
              <a:ea typeface="微软雅黑" panose="020B0503020204020204" pitchFamily="34" charset="-122"/>
              <a:cs typeface="微软雅黑" panose="020B0503020204020204" pitchFamily="34" charset="-122"/>
            </a:endParaRPr>
          </a:p>
        </p:txBody>
      </p:sp>
      <p:sp>
        <p:nvSpPr>
          <p:cNvPr id="10" name="Bent-Up Arrow 9"/>
          <p:cNvSpPr/>
          <p:nvPr/>
        </p:nvSpPr>
        <p:spPr>
          <a:xfrm rot="5400000">
            <a:off x="2086610" y="1717675"/>
            <a:ext cx="1049020" cy="1174750"/>
          </a:xfrm>
          <a:prstGeom prst="ben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1" name="Bent-Up Arrow 10"/>
          <p:cNvSpPr/>
          <p:nvPr/>
        </p:nvSpPr>
        <p:spPr>
          <a:xfrm rot="5400000">
            <a:off x="4719320" y="4102735"/>
            <a:ext cx="1049020" cy="1174750"/>
          </a:xfrm>
          <a:prstGeom prst="ben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7d195523061f1c0"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hidden="1"/>
          <p:cNvSpPr txBox="1"/>
          <p:nvPr/>
        </p:nvSpPr>
        <p:spPr>
          <a:xfrm>
            <a:off x="-355600" y="-550922"/>
            <a:ext cx="204223" cy="5724644"/>
          </a:xfrm>
          <a:prstGeom prst="rect">
            <a:avLst/>
          </a:prstGeom>
          <a:noFill/>
        </p:spPr>
        <p:txBody>
          <a:bodyPr vert="wordArtVert" wrap="none" rtlCol="0">
            <a:spAutoFit/>
          </a:bodyPr>
          <a:lstStyle/>
          <a:p>
            <a:pPr algn="ctr"/>
            <a:r>
              <a:rPr lang="en-US" altLang="zh-CN" sz="100" dirty="0">
                <a:latin typeface="inpin heiti" charset="-122"/>
                <a:ea typeface="inpin heiti" charset="-122"/>
              </a:rPr>
              <a:t>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a:t>
            </a:r>
            <a:endParaRPr lang="zh-CN" altLang="en-US" sz="100" dirty="0">
              <a:latin typeface="inpin heiti" charset="-122"/>
              <a:ea typeface="inpin heiti" charset="-122"/>
            </a:endParaRPr>
          </a:p>
        </p:txBody>
      </p:sp>
      <p:sp>
        <p:nvSpPr>
          <p:cNvPr id="14"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1"/>
            </p:custDataLst>
          </p:nvPr>
        </p:nvSpPr>
        <p:spPr>
          <a:xfrm>
            <a:off x="1014611" y="408485"/>
            <a:ext cx="8457770" cy="460375"/>
          </a:xfrm>
          <a:prstGeom prst="rect">
            <a:avLst/>
          </a:prstGeom>
          <a:noFill/>
        </p:spPr>
        <p:txBody>
          <a:bodyPr wrap="square" rtlCol="0">
            <a:spAutoFit/>
          </a:bodyPr>
          <a:lstStyle/>
          <a:p>
            <a:r>
              <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rPr>
              <a:t>联邦查询的查询转换</a:t>
            </a:r>
            <a:endPar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Picture 2"/>
          <p:cNvPicPr>
            <a:picLocks noChangeAspect="1"/>
          </p:cNvPicPr>
          <p:nvPr/>
        </p:nvPicPr>
        <p:blipFill>
          <a:blip r:embed="rId2"/>
          <a:stretch>
            <a:fillRect/>
          </a:stretch>
        </p:blipFill>
        <p:spPr>
          <a:xfrm>
            <a:off x="0" y="991235"/>
            <a:ext cx="10019030" cy="5866765"/>
          </a:xfrm>
          <a:prstGeom prst="rect">
            <a:avLst/>
          </a:prstGeom>
        </p:spPr>
      </p:pic>
      <p:pic>
        <p:nvPicPr>
          <p:cNvPr id="4" name="Picture 3"/>
          <p:cNvPicPr>
            <a:picLocks noChangeAspect="1"/>
          </p:cNvPicPr>
          <p:nvPr/>
        </p:nvPicPr>
        <p:blipFill>
          <a:blip r:embed="rId3"/>
          <a:stretch>
            <a:fillRect/>
          </a:stretch>
        </p:blipFill>
        <p:spPr>
          <a:xfrm>
            <a:off x="9362440" y="868680"/>
            <a:ext cx="2681605" cy="57746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7d195523061f1c0"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hidden="1"/>
          <p:cNvSpPr txBox="1"/>
          <p:nvPr/>
        </p:nvSpPr>
        <p:spPr>
          <a:xfrm>
            <a:off x="-355600" y="-550922"/>
            <a:ext cx="204223" cy="5724644"/>
          </a:xfrm>
          <a:prstGeom prst="rect">
            <a:avLst/>
          </a:prstGeom>
          <a:noFill/>
        </p:spPr>
        <p:txBody>
          <a:bodyPr vert="wordArtVert" wrap="none" rtlCol="0">
            <a:spAutoFit/>
          </a:bodyPr>
          <a:lstStyle/>
          <a:p>
            <a:pPr algn="ctr"/>
            <a:r>
              <a:rPr lang="en-US" altLang="zh-CN" sz="100" dirty="0">
                <a:latin typeface="inpin heiti" charset="-122"/>
                <a:ea typeface="inpin heiti" charset="-122"/>
              </a:rPr>
              <a:t>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a:t>
            </a:r>
            <a:endParaRPr lang="zh-CN" altLang="en-US" sz="100" dirty="0">
              <a:latin typeface="inpin heiti" charset="-122"/>
              <a:ea typeface="inpin heiti" charset="-122"/>
            </a:endParaRPr>
          </a:p>
        </p:txBody>
      </p:sp>
      <p:sp>
        <p:nvSpPr>
          <p:cNvPr id="14"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1"/>
            </p:custDataLst>
          </p:nvPr>
        </p:nvSpPr>
        <p:spPr>
          <a:xfrm>
            <a:off x="1014611" y="408485"/>
            <a:ext cx="8457770" cy="460375"/>
          </a:xfrm>
          <a:prstGeom prst="rect">
            <a:avLst/>
          </a:prstGeom>
          <a:noFill/>
        </p:spPr>
        <p:txBody>
          <a:bodyPr wrap="square" rtlCol="0">
            <a:spAutoFit/>
          </a:bodyPr>
          <a:lstStyle/>
          <a:p>
            <a:r>
              <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rPr>
              <a:t>联邦查询的查询转换</a:t>
            </a:r>
            <a:endPar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8" name="Picture 7"/>
          <p:cNvPicPr>
            <a:picLocks noChangeAspect="1"/>
          </p:cNvPicPr>
          <p:nvPr/>
        </p:nvPicPr>
        <p:blipFill>
          <a:blip r:embed="rId2"/>
          <a:stretch>
            <a:fillRect/>
          </a:stretch>
        </p:blipFill>
        <p:spPr>
          <a:xfrm>
            <a:off x="565150" y="868680"/>
            <a:ext cx="4462145" cy="5962650"/>
          </a:xfrm>
          <a:prstGeom prst="rect">
            <a:avLst/>
          </a:prstGeom>
        </p:spPr>
      </p:pic>
      <p:sp>
        <p:nvSpPr>
          <p:cNvPr id="5" name="Text Box 4"/>
          <p:cNvSpPr txBox="1"/>
          <p:nvPr/>
        </p:nvSpPr>
        <p:spPr>
          <a:xfrm>
            <a:off x="5555615" y="1254125"/>
            <a:ext cx="6223635" cy="583565"/>
          </a:xfrm>
          <a:prstGeom prst="rect">
            <a:avLst/>
          </a:prstGeom>
          <a:noFill/>
        </p:spPr>
        <p:txBody>
          <a:bodyPr wrap="square" rtlCol="0" anchor="t">
            <a:spAutoFit/>
          </a:bodyPr>
          <a:p>
            <a:pPr algn="l" fontAlgn="auto"/>
            <a:r>
              <a:rPr lang="en-US" sz="1600" b="1" dirty="0" smtClean="0">
                <a:solidFill>
                  <a:schemeClr val="tx1"/>
                </a:solidFill>
                <a:uFillTx/>
                <a:latin typeface="AgencyFB" panose="02000806040000020003" pitchFamily="2" charset="0"/>
              </a:rPr>
              <a:t>[GSOC 2023] Enhance SQLNodeConverterEngine to support more MySQL SQL statements #24200</a:t>
            </a:r>
            <a:endParaRPr lang="en-US" sz="1600" b="1" dirty="0" smtClean="0">
              <a:solidFill>
                <a:schemeClr val="tx1"/>
              </a:solidFill>
              <a:uFillTx/>
              <a:latin typeface="AgencyFB" panose="02000806040000020003" pitchFamily="2" charset="0"/>
            </a:endParaRPr>
          </a:p>
        </p:txBody>
      </p:sp>
      <p:pic>
        <p:nvPicPr>
          <p:cNvPr id="6" name="Picture 5"/>
          <p:cNvPicPr>
            <a:picLocks noChangeAspect="1"/>
          </p:cNvPicPr>
          <p:nvPr/>
        </p:nvPicPr>
        <p:blipFill>
          <a:blip r:embed="rId3"/>
          <a:stretch>
            <a:fillRect/>
          </a:stretch>
        </p:blipFill>
        <p:spPr>
          <a:xfrm>
            <a:off x="6389370" y="2575560"/>
            <a:ext cx="4112895" cy="41414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矩形 22"/>
          <p:cNvSpPr/>
          <p:nvPr/>
        </p:nvSpPr>
        <p:spPr>
          <a:xfrm>
            <a:off x="0" y="-1"/>
            <a:ext cx="12192000"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e7d195523061f1c0"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hidden="1"/>
          <p:cNvSpPr txBox="1"/>
          <p:nvPr/>
        </p:nvSpPr>
        <p:spPr>
          <a:xfrm>
            <a:off x="-355600" y="-550922"/>
            <a:ext cx="204223" cy="5724644"/>
          </a:xfrm>
          <a:prstGeom prst="rect">
            <a:avLst/>
          </a:prstGeom>
          <a:noFill/>
        </p:spPr>
        <p:txBody>
          <a:bodyPr vert="wordArtVert" wrap="none" rtlCol="0">
            <a:spAutoFit/>
          </a:bodyPr>
          <a:lstStyle/>
          <a:p>
            <a:pPr algn="ctr"/>
            <a:r>
              <a:rPr lang="en-US" altLang="zh-CN" sz="100" dirty="0">
                <a:latin typeface="inpin heiti" charset="-122"/>
                <a:ea typeface="inpin heiti" charset="-122"/>
              </a:rPr>
              <a:t>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a:t>
            </a:r>
            <a:endParaRPr lang="zh-CN" altLang="en-US" sz="100" dirty="0">
              <a:latin typeface="inpin heiti" charset="-122"/>
              <a:ea typeface="inpin heiti" charset="-122"/>
            </a:endParaRPr>
          </a:p>
        </p:txBody>
      </p:sp>
      <p:grpSp>
        <p:nvGrpSpPr>
          <p:cNvPr id="7" name="组合 6"/>
          <p:cNvGrpSpPr/>
          <p:nvPr/>
        </p:nvGrpSpPr>
        <p:grpSpPr>
          <a:xfrm>
            <a:off x="5332000" y="2036696"/>
            <a:ext cx="2216382" cy="1974955"/>
            <a:chOff x="5504187" y="804147"/>
            <a:chExt cx="2216382" cy="1974955"/>
          </a:xfrm>
        </p:grpSpPr>
        <p:sp>
          <p:nvSpPr>
            <p:cNvPr id="8"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1"/>
              </p:custDataLst>
            </p:nvPr>
          </p:nvSpPr>
          <p:spPr>
            <a:xfrm>
              <a:off x="5505689" y="2072347"/>
              <a:ext cx="2214880" cy="706755"/>
            </a:xfrm>
            <a:prstGeom prst="rect">
              <a:avLst/>
            </a:prstGeom>
            <a:noFill/>
          </p:spPr>
          <p:txBody>
            <a:bodyPr wrap="none" rtlCol="0">
              <a:spAutoFit/>
            </a:bodyPr>
            <a:lstStyle/>
            <a:p>
              <a:pPr algn="l"/>
              <a:r>
                <a:rPr lang="zh-CN" altLang="en-US" sz="4000" dirty="0">
                  <a:latin typeface="微软雅黑" panose="020B0503020204020204" pitchFamily="34" charset="-122"/>
                  <a:ea typeface="微软雅黑" panose="020B0503020204020204" pitchFamily="34" charset="-122"/>
                  <a:cs typeface="+mn-lt"/>
                  <a:sym typeface="+mn-ea"/>
                </a:rPr>
                <a:t>查询优化</a:t>
              </a:r>
              <a:endParaRPr lang="zh-CN" altLang="en-US" sz="4000" dirty="0">
                <a:latin typeface="微软雅黑" panose="020B0503020204020204" pitchFamily="34" charset="-122"/>
                <a:ea typeface="微软雅黑" panose="020B0503020204020204" pitchFamily="34" charset="-122"/>
                <a:cs typeface="+mn-lt"/>
                <a:sym typeface="+mn-ea"/>
              </a:endParaRPr>
            </a:p>
          </p:txBody>
        </p:sp>
        <p:sp>
          <p:nvSpPr>
            <p:cNvPr id="10"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2"/>
              </p:custDataLst>
            </p:nvPr>
          </p:nvSpPr>
          <p:spPr>
            <a:xfrm>
              <a:off x="5504187" y="804147"/>
              <a:ext cx="1136650" cy="1014730"/>
            </a:xfrm>
            <a:prstGeom prst="rect">
              <a:avLst/>
            </a:prstGeom>
            <a:noFill/>
          </p:spPr>
          <p:txBody>
            <a:bodyPr wrap="none" rtlCol="0">
              <a:spAutoFit/>
            </a:bodyPr>
            <a:lstStyle/>
            <a:p>
              <a:pPr algn="ctr"/>
              <a:r>
                <a:rPr lang="en-US" altLang="zh-CN" sz="6000" b="1" dirty="0">
                  <a:latin typeface="微软雅黑" panose="020B0503020204020204" pitchFamily="34" charset="-122"/>
                  <a:ea typeface="微软雅黑" panose="020B0503020204020204" pitchFamily="34" charset="-122"/>
                  <a:cs typeface="+mn-lt"/>
                </a:rPr>
                <a:t>03</a:t>
              </a:r>
              <a:endParaRPr lang="en-US" altLang="zh-CN" sz="6000" b="1" dirty="0">
                <a:latin typeface="微软雅黑" panose="020B0503020204020204" pitchFamily="34" charset="-122"/>
                <a:ea typeface="微软雅黑" panose="020B0503020204020204" pitchFamily="34" charset="-122"/>
                <a:cs typeface="+mn-lt"/>
              </a:endParaRPr>
            </a:p>
          </p:txBody>
        </p:sp>
        <p:sp>
          <p:nvSpPr>
            <p:cNvPr id="11" name="圆角矩形 10"/>
            <p:cNvSpPr/>
            <p:nvPr/>
          </p:nvSpPr>
          <p:spPr>
            <a:xfrm>
              <a:off x="5837573" y="1819810"/>
              <a:ext cx="469875" cy="62280"/>
            </a:xfrm>
            <a:prstGeom prst="roundRect">
              <a:avLst/>
            </a:prstGeom>
            <a:solidFill>
              <a:srgbClr val="F84C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pic>
        <p:nvPicPr>
          <p:cNvPr id="13" name="图片 12" descr="卡通人物&#10;&#10;中度可信度描述已自动生成"/>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953000" cy="6858000"/>
          </a:xfrm>
          <a:prstGeom prst="rect">
            <a:avLst/>
          </a:prstGeom>
        </p:spPr>
      </p:pic>
      <p:pic>
        <p:nvPicPr>
          <p:cNvPr id="5" name="Picture 4"/>
          <p:cNvPicPr>
            <a:picLocks noChangeAspect="1"/>
          </p:cNvPicPr>
          <p:nvPr/>
        </p:nvPicPr>
        <p:blipFill>
          <a:blip r:embed="rId4"/>
          <a:stretch>
            <a:fillRect/>
          </a:stretch>
        </p:blipFill>
        <p:spPr>
          <a:xfrm>
            <a:off x="7928610" y="361950"/>
            <a:ext cx="3189605" cy="63080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7d195523061f1c0"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hidden="1"/>
          <p:cNvSpPr txBox="1"/>
          <p:nvPr/>
        </p:nvSpPr>
        <p:spPr>
          <a:xfrm>
            <a:off x="-355600" y="-550922"/>
            <a:ext cx="204223" cy="5724644"/>
          </a:xfrm>
          <a:prstGeom prst="rect">
            <a:avLst/>
          </a:prstGeom>
          <a:noFill/>
        </p:spPr>
        <p:txBody>
          <a:bodyPr vert="wordArtVert" wrap="none" rtlCol="0">
            <a:spAutoFit/>
          </a:bodyPr>
          <a:lstStyle/>
          <a:p>
            <a:pPr algn="ctr"/>
            <a:r>
              <a:rPr lang="en-US" altLang="zh-CN" sz="100" dirty="0">
                <a:latin typeface="inpin heiti" charset="-122"/>
                <a:ea typeface="inpin heiti" charset="-122"/>
              </a:rPr>
              <a:t>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a:t>
            </a:r>
            <a:endParaRPr lang="zh-CN" altLang="en-US" sz="100" dirty="0">
              <a:latin typeface="inpin heiti" charset="-122"/>
              <a:ea typeface="inpin heiti" charset="-122"/>
            </a:endParaRPr>
          </a:p>
        </p:txBody>
      </p:sp>
      <p:sp>
        <p:nvSpPr>
          <p:cNvPr id="14"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1"/>
            </p:custDataLst>
          </p:nvPr>
        </p:nvSpPr>
        <p:spPr>
          <a:xfrm>
            <a:off x="1014611" y="408485"/>
            <a:ext cx="8457770" cy="460375"/>
          </a:xfrm>
          <a:prstGeom prst="rect">
            <a:avLst/>
          </a:prstGeom>
          <a:noFill/>
        </p:spPr>
        <p:txBody>
          <a:bodyPr wrap="square" rtlCol="0">
            <a:spAutoFit/>
          </a:bodyPr>
          <a:lstStyle/>
          <a:p>
            <a:r>
              <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rPr>
              <a:t>联邦查询的查询优化</a:t>
            </a:r>
            <a:endPar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5" name="Picture 4"/>
          <p:cNvPicPr>
            <a:picLocks noChangeAspect="1"/>
          </p:cNvPicPr>
          <p:nvPr/>
        </p:nvPicPr>
        <p:blipFill>
          <a:blip r:embed="rId2"/>
          <a:stretch>
            <a:fillRect/>
          </a:stretch>
        </p:blipFill>
        <p:spPr>
          <a:xfrm>
            <a:off x="0" y="3392170"/>
            <a:ext cx="6206490" cy="3439160"/>
          </a:xfrm>
          <a:prstGeom prst="rect">
            <a:avLst/>
          </a:prstGeom>
        </p:spPr>
      </p:pic>
      <p:pic>
        <p:nvPicPr>
          <p:cNvPr id="3" name="Picture 2"/>
          <p:cNvPicPr>
            <a:picLocks noChangeAspect="1"/>
          </p:cNvPicPr>
          <p:nvPr/>
        </p:nvPicPr>
        <p:blipFill>
          <a:blip r:embed="rId3"/>
          <a:stretch>
            <a:fillRect/>
          </a:stretch>
        </p:blipFill>
        <p:spPr>
          <a:xfrm>
            <a:off x="5953125" y="3391535"/>
            <a:ext cx="6238875" cy="3440430"/>
          </a:xfrm>
          <a:prstGeom prst="rect">
            <a:avLst/>
          </a:prstGeom>
        </p:spPr>
      </p:pic>
      <p:pic>
        <p:nvPicPr>
          <p:cNvPr id="9" name="Picture 8"/>
          <p:cNvPicPr>
            <a:picLocks noChangeAspect="1"/>
          </p:cNvPicPr>
          <p:nvPr/>
        </p:nvPicPr>
        <p:blipFill>
          <a:blip r:embed="rId4"/>
          <a:stretch>
            <a:fillRect/>
          </a:stretch>
        </p:blipFill>
        <p:spPr>
          <a:xfrm>
            <a:off x="311150" y="1222375"/>
            <a:ext cx="11570335" cy="18161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7d195523061f1c0"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hidden="1"/>
          <p:cNvSpPr txBox="1"/>
          <p:nvPr/>
        </p:nvSpPr>
        <p:spPr>
          <a:xfrm>
            <a:off x="-355600" y="-550922"/>
            <a:ext cx="204223" cy="5724644"/>
          </a:xfrm>
          <a:prstGeom prst="rect">
            <a:avLst/>
          </a:prstGeom>
          <a:noFill/>
        </p:spPr>
        <p:txBody>
          <a:bodyPr vert="wordArtVert" wrap="none" rtlCol="0">
            <a:spAutoFit/>
          </a:bodyPr>
          <a:lstStyle/>
          <a:p>
            <a:pPr algn="ctr"/>
            <a:r>
              <a:rPr lang="en-US" altLang="zh-CN" sz="100" dirty="0">
                <a:latin typeface="inpin heiti" charset="-122"/>
                <a:ea typeface="inpin heiti" charset="-122"/>
              </a:rPr>
              <a:t>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a:t>
            </a:r>
            <a:endParaRPr lang="zh-CN" altLang="en-US" sz="100" dirty="0">
              <a:latin typeface="inpin heiti" charset="-122"/>
              <a:ea typeface="inpin heiti" charset="-122"/>
            </a:endParaRPr>
          </a:p>
        </p:txBody>
      </p:sp>
      <p:sp>
        <p:nvSpPr>
          <p:cNvPr id="14"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1"/>
            </p:custDataLst>
          </p:nvPr>
        </p:nvSpPr>
        <p:spPr>
          <a:xfrm>
            <a:off x="1014611" y="408485"/>
            <a:ext cx="8457770" cy="460375"/>
          </a:xfrm>
          <a:prstGeom prst="rect">
            <a:avLst/>
          </a:prstGeom>
          <a:noFill/>
        </p:spPr>
        <p:txBody>
          <a:bodyPr wrap="square" rtlCol="0">
            <a:spAutoFit/>
          </a:bodyPr>
          <a:lstStyle/>
          <a:p>
            <a:r>
              <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rPr>
              <a:t>联邦查询的查询优化</a:t>
            </a:r>
            <a:endPar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2"/>
            </p:custDataLst>
          </p:nvPr>
        </p:nvSpPr>
        <p:spPr>
          <a:xfrm>
            <a:off x="0" y="1536700"/>
            <a:ext cx="4638040" cy="3784600"/>
          </a:xfrm>
          <a:prstGeom prst="rect">
            <a:avLst/>
          </a:prstGeom>
          <a:noFill/>
        </p:spPr>
        <p:txBody>
          <a:bodyPr wrap="square" rtlCol="0">
            <a:spAutoFit/>
          </a:bodyPr>
          <a:p>
            <a:r>
              <a:rPr sz="1600" b="1" spc="300" dirty="0">
                <a:solidFill>
                  <a:schemeClr val="tx1"/>
                </a:solidFill>
                <a:uFillTx/>
                <a:latin typeface="微软雅黑" charset="0"/>
                <a:ea typeface="微软雅黑" panose="020B0503020204020204" pitchFamily="34" charset="-122"/>
                <a:cs typeface="微软雅黑" panose="020B0503020204020204" pitchFamily="34" charset="-122"/>
                <a:sym typeface="+mn-ea"/>
              </a:rPr>
              <a:t>public class SqlSelect extends SqlCall {</a:t>
            </a:r>
            <a:endParaRPr sz="1600" b="1" spc="300" dirty="0">
              <a:solidFill>
                <a:schemeClr val="tx1"/>
              </a:solidFill>
              <a:uFillTx/>
              <a:latin typeface="微软雅黑" charset="0"/>
              <a:ea typeface="微软雅黑" panose="020B0503020204020204" pitchFamily="34" charset="-122"/>
              <a:cs typeface="微软雅黑" panose="020B0503020204020204" pitchFamily="34" charset="-122"/>
            </a:endParaRPr>
          </a:p>
          <a:p>
            <a:r>
              <a:rPr sz="1600" b="1" spc="300" dirty="0">
                <a:solidFill>
                  <a:schemeClr val="tx1"/>
                </a:solidFill>
                <a:uFillTx/>
                <a:latin typeface="微软雅黑" charset="0"/>
                <a:ea typeface="微软雅黑" panose="020B0503020204020204" pitchFamily="34" charset="-122"/>
                <a:cs typeface="微软雅黑" panose="020B0503020204020204" pitchFamily="34" charset="-122"/>
                <a:sym typeface="+mn-ea"/>
              </a:rPr>
              <a:t>  SqlNodeList keywordList;</a:t>
            </a:r>
            <a:endParaRPr sz="1600" b="1" spc="300" dirty="0">
              <a:solidFill>
                <a:schemeClr val="tx1"/>
              </a:solidFill>
              <a:uFillTx/>
              <a:latin typeface="微软雅黑" charset="0"/>
              <a:ea typeface="微软雅黑" panose="020B0503020204020204" pitchFamily="34" charset="-122"/>
              <a:cs typeface="微软雅黑" panose="020B0503020204020204" pitchFamily="34" charset="-122"/>
            </a:endParaRPr>
          </a:p>
          <a:p>
            <a:r>
              <a:rPr sz="1600" b="1" spc="300" dirty="0">
                <a:solidFill>
                  <a:schemeClr val="tx1"/>
                </a:solidFill>
                <a:uFillTx/>
                <a:latin typeface="微软雅黑" charset="0"/>
                <a:ea typeface="微软雅黑" panose="020B0503020204020204" pitchFamily="34" charset="-122"/>
                <a:cs typeface="微软雅黑" panose="020B0503020204020204" pitchFamily="34" charset="-122"/>
                <a:sym typeface="+mn-ea"/>
              </a:rPr>
              <a:t>  SqlNodeList selectList;</a:t>
            </a:r>
            <a:endParaRPr sz="1600" b="1" spc="300" dirty="0">
              <a:solidFill>
                <a:schemeClr val="tx1"/>
              </a:solidFill>
              <a:uFillTx/>
              <a:latin typeface="微软雅黑" charset="0"/>
              <a:ea typeface="微软雅黑" panose="020B0503020204020204" pitchFamily="34" charset="-122"/>
              <a:cs typeface="微软雅黑" panose="020B0503020204020204" pitchFamily="34" charset="-122"/>
            </a:endParaRPr>
          </a:p>
          <a:p>
            <a:r>
              <a:rPr sz="1600" b="1" spc="300" dirty="0">
                <a:solidFill>
                  <a:schemeClr val="tx1"/>
                </a:solidFill>
                <a:uFillTx/>
                <a:latin typeface="微软雅黑" charset="0"/>
                <a:ea typeface="微软雅黑" panose="020B0503020204020204" pitchFamily="34" charset="-122"/>
                <a:cs typeface="微软雅黑" panose="020B0503020204020204" pitchFamily="34" charset="-122"/>
                <a:sym typeface="+mn-ea"/>
              </a:rPr>
              <a:t>  @Nullable SqlNode from;</a:t>
            </a:r>
            <a:endParaRPr sz="1600" b="1" spc="300" dirty="0">
              <a:solidFill>
                <a:schemeClr val="tx1"/>
              </a:solidFill>
              <a:uFillTx/>
              <a:latin typeface="微软雅黑" charset="0"/>
              <a:ea typeface="微软雅黑" panose="020B0503020204020204" pitchFamily="34" charset="-122"/>
              <a:cs typeface="微软雅黑" panose="020B0503020204020204" pitchFamily="34" charset="-122"/>
            </a:endParaRPr>
          </a:p>
          <a:p>
            <a:r>
              <a:rPr sz="1600" b="1" spc="300" dirty="0">
                <a:solidFill>
                  <a:schemeClr val="tx1"/>
                </a:solidFill>
                <a:uFillTx/>
                <a:latin typeface="微软雅黑" charset="0"/>
                <a:ea typeface="微软雅黑" panose="020B0503020204020204" pitchFamily="34" charset="-122"/>
                <a:cs typeface="微软雅黑" panose="020B0503020204020204" pitchFamily="34" charset="-122"/>
                <a:sym typeface="+mn-ea"/>
              </a:rPr>
              <a:t>  @Nullable SqlNode where;</a:t>
            </a:r>
            <a:endParaRPr sz="1600" b="1" spc="300" dirty="0">
              <a:solidFill>
                <a:schemeClr val="tx1"/>
              </a:solidFill>
              <a:uFillTx/>
              <a:latin typeface="微软雅黑" charset="0"/>
              <a:ea typeface="微软雅黑" panose="020B0503020204020204" pitchFamily="34" charset="-122"/>
              <a:cs typeface="微软雅黑" panose="020B0503020204020204" pitchFamily="34" charset="-122"/>
            </a:endParaRPr>
          </a:p>
          <a:p>
            <a:r>
              <a:rPr sz="1600" b="1" spc="300" dirty="0">
                <a:solidFill>
                  <a:schemeClr val="tx1"/>
                </a:solidFill>
                <a:uFillTx/>
                <a:latin typeface="微软雅黑" charset="0"/>
                <a:ea typeface="微软雅黑" panose="020B0503020204020204" pitchFamily="34" charset="-122"/>
                <a:cs typeface="微软雅黑" panose="020B0503020204020204" pitchFamily="34" charset="-122"/>
                <a:sym typeface="+mn-ea"/>
              </a:rPr>
              <a:t>  @Nullable SqlNodeList groupBy;</a:t>
            </a:r>
            <a:endParaRPr sz="1600" b="1" spc="300" dirty="0">
              <a:solidFill>
                <a:schemeClr val="tx1"/>
              </a:solidFill>
              <a:uFillTx/>
              <a:latin typeface="微软雅黑" charset="0"/>
              <a:ea typeface="微软雅黑" panose="020B0503020204020204" pitchFamily="34" charset="-122"/>
              <a:cs typeface="微软雅黑" panose="020B0503020204020204" pitchFamily="34" charset="-122"/>
            </a:endParaRPr>
          </a:p>
          <a:p>
            <a:r>
              <a:rPr sz="1600" b="1" spc="300" dirty="0">
                <a:solidFill>
                  <a:schemeClr val="tx1"/>
                </a:solidFill>
                <a:uFillTx/>
                <a:latin typeface="微软雅黑" charset="0"/>
                <a:ea typeface="微软雅黑" panose="020B0503020204020204" pitchFamily="34" charset="-122"/>
                <a:cs typeface="微软雅黑" panose="020B0503020204020204" pitchFamily="34" charset="-122"/>
                <a:sym typeface="+mn-ea"/>
              </a:rPr>
              <a:t>  @Nullable SqlNode having;</a:t>
            </a:r>
            <a:endParaRPr sz="1600" b="1" spc="300" dirty="0">
              <a:solidFill>
                <a:schemeClr val="tx1"/>
              </a:solidFill>
              <a:uFillTx/>
              <a:latin typeface="微软雅黑" charset="0"/>
              <a:ea typeface="微软雅黑" panose="020B0503020204020204" pitchFamily="34" charset="-122"/>
              <a:cs typeface="微软雅黑" panose="020B0503020204020204" pitchFamily="34" charset="-122"/>
            </a:endParaRPr>
          </a:p>
          <a:p>
            <a:r>
              <a:rPr sz="1600" b="1" spc="300" dirty="0">
                <a:solidFill>
                  <a:schemeClr val="tx1"/>
                </a:solidFill>
                <a:uFillTx/>
                <a:latin typeface="微软雅黑" charset="0"/>
                <a:ea typeface="微软雅黑" panose="020B0503020204020204" pitchFamily="34" charset="-122"/>
                <a:cs typeface="微软雅黑" panose="020B0503020204020204" pitchFamily="34" charset="-122"/>
                <a:sym typeface="+mn-ea"/>
              </a:rPr>
              <a:t>  SqlNodeList windowDecls;</a:t>
            </a:r>
            <a:endParaRPr sz="1600" b="1" spc="300" dirty="0">
              <a:solidFill>
                <a:schemeClr val="tx1"/>
              </a:solidFill>
              <a:uFillTx/>
              <a:latin typeface="微软雅黑" charset="0"/>
              <a:ea typeface="微软雅黑" panose="020B0503020204020204" pitchFamily="34" charset="-122"/>
              <a:cs typeface="微软雅黑" panose="020B0503020204020204" pitchFamily="34" charset="-122"/>
            </a:endParaRPr>
          </a:p>
          <a:p>
            <a:r>
              <a:rPr sz="1600" b="1" spc="300" dirty="0">
                <a:solidFill>
                  <a:schemeClr val="tx1"/>
                </a:solidFill>
                <a:uFillTx/>
                <a:latin typeface="微软雅黑" charset="0"/>
                <a:ea typeface="微软雅黑" panose="020B0503020204020204" pitchFamily="34" charset="-122"/>
                <a:cs typeface="微软雅黑" panose="020B0503020204020204" pitchFamily="34" charset="-122"/>
                <a:sym typeface="+mn-ea"/>
              </a:rPr>
              <a:t>  @Nullable SqlNodeList orderBy;</a:t>
            </a:r>
            <a:endParaRPr sz="1600" b="1" spc="300" dirty="0">
              <a:solidFill>
                <a:schemeClr val="tx1"/>
              </a:solidFill>
              <a:uFillTx/>
              <a:latin typeface="微软雅黑" charset="0"/>
              <a:ea typeface="微软雅黑" panose="020B0503020204020204" pitchFamily="34" charset="-122"/>
              <a:cs typeface="微软雅黑" panose="020B0503020204020204" pitchFamily="34" charset="-122"/>
            </a:endParaRPr>
          </a:p>
          <a:p>
            <a:r>
              <a:rPr sz="1600" b="1" spc="300" dirty="0">
                <a:solidFill>
                  <a:schemeClr val="tx1"/>
                </a:solidFill>
                <a:uFillTx/>
                <a:latin typeface="微软雅黑" charset="0"/>
                <a:ea typeface="微软雅黑" panose="020B0503020204020204" pitchFamily="34" charset="-122"/>
                <a:cs typeface="微软雅黑" panose="020B0503020204020204" pitchFamily="34" charset="-122"/>
                <a:sym typeface="+mn-ea"/>
              </a:rPr>
              <a:t>  @Nullable SqlNode offset;</a:t>
            </a:r>
            <a:endParaRPr sz="1600" b="1" spc="300" dirty="0">
              <a:solidFill>
                <a:schemeClr val="tx1"/>
              </a:solidFill>
              <a:uFillTx/>
              <a:latin typeface="微软雅黑" charset="0"/>
              <a:ea typeface="微软雅黑" panose="020B0503020204020204" pitchFamily="34" charset="-122"/>
              <a:cs typeface="微软雅黑" panose="020B0503020204020204" pitchFamily="34" charset="-122"/>
            </a:endParaRPr>
          </a:p>
          <a:p>
            <a:r>
              <a:rPr sz="1600" b="1" spc="300" dirty="0">
                <a:solidFill>
                  <a:schemeClr val="tx1"/>
                </a:solidFill>
                <a:uFillTx/>
                <a:latin typeface="微软雅黑" charset="0"/>
                <a:ea typeface="微软雅黑" panose="020B0503020204020204" pitchFamily="34" charset="-122"/>
                <a:cs typeface="微软雅黑" panose="020B0503020204020204" pitchFamily="34" charset="-122"/>
                <a:sym typeface="+mn-ea"/>
              </a:rPr>
              <a:t>  @Nullable SqlNode fetch;</a:t>
            </a:r>
            <a:endParaRPr sz="1600" b="1" spc="300" dirty="0">
              <a:solidFill>
                <a:schemeClr val="tx1"/>
              </a:solidFill>
              <a:uFillTx/>
              <a:latin typeface="微软雅黑" charset="0"/>
              <a:ea typeface="微软雅黑" panose="020B0503020204020204" pitchFamily="34" charset="-122"/>
              <a:cs typeface="微软雅黑" panose="020B0503020204020204" pitchFamily="34" charset="-122"/>
            </a:endParaRPr>
          </a:p>
          <a:p>
            <a:r>
              <a:rPr sz="1600" b="1" spc="300" dirty="0">
                <a:solidFill>
                  <a:schemeClr val="tx1"/>
                </a:solidFill>
                <a:uFillTx/>
                <a:latin typeface="微软雅黑" charset="0"/>
                <a:ea typeface="微软雅黑" panose="020B0503020204020204" pitchFamily="34" charset="-122"/>
                <a:cs typeface="微软雅黑" panose="020B0503020204020204" pitchFamily="34" charset="-122"/>
                <a:sym typeface="+mn-ea"/>
              </a:rPr>
              <a:t>  @Nullable SqlNodeList hints;</a:t>
            </a:r>
            <a:br>
              <a:rPr sz="1600" b="1" spc="300" dirty="0">
                <a:solidFill>
                  <a:schemeClr val="tx1"/>
                </a:solidFill>
                <a:uFillTx/>
                <a:latin typeface="微软雅黑" charset="0"/>
                <a:ea typeface="微软雅黑" panose="020B0503020204020204" pitchFamily="34" charset="-122"/>
                <a:cs typeface="微软雅黑" panose="020B0503020204020204" pitchFamily="34" charset="-122"/>
                <a:sym typeface="+mn-ea"/>
              </a:rPr>
            </a:br>
            <a:r>
              <a:rPr lang="en-US" sz="1600" b="1" spc="300" dirty="0">
                <a:solidFill>
                  <a:schemeClr val="tx1"/>
                </a:solidFill>
                <a:uFillTx/>
                <a:latin typeface="微软雅黑" charset="0"/>
                <a:ea typeface="微软雅黑" panose="020B0503020204020204" pitchFamily="34" charset="-122"/>
                <a:cs typeface="微软雅黑" panose="020B0503020204020204" pitchFamily="34" charset="-122"/>
                <a:sym typeface="+mn-ea"/>
              </a:rPr>
              <a:t>}</a:t>
            </a:r>
            <a:endParaRPr lang="en-US" altLang="zh-CN" sz="1600" b="1" spc="300" dirty="0">
              <a:solidFill>
                <a:schemeClr val="tx1"/>
              </a:solidFill>
              <a:uFillTx/>
              <a:latin typeface="微软雅黑" charset="0"/>
              <a:ea typeface="微软雅黑" panose="020B0503020204020204" pitchFamily="34" charset="-122"/>
              <a:cs typeface="微软雅黑" panose="020B0503020204020204" pitchFamily="34" charset="-122"/>
              <a:sym typeface="+mn-ea"/>
            </a:endParaRPr>
          </a:p>
        </p:txBody>
      </p:sp>
      <p:sp>
        <p:nvSpPr>
          <p:cNvPr id="7" name="Text Box 6"/>
          <p:cNvSpPr txBox="1"/>
          <p:nvPr/>
        </p:nvSpPr>
        <p:spPr>
          <a:xfrm>
            <a:off x="4826000" y="-34289365"/>
            <a:ext cx="2540000" cy="5262245"/>
          </a:xfrm>
          <a:prstGeom prst="rect">
            <a:avLst/>
          </a:prstGeom>
          <a:noFill/>
        </p:spPr>
        <p:txBody>
          <a:bodyPr wrap="square" rtlCol="0" anchor="t">
            <a:spAutoFit/>
          </a:bodyPr>
          <a:p>
            <a:pPr algn="ctr"/>
            <a:r>
              <a:rPr lang="en-US" sz="1600" dirty="0" smtClean="0">
                <a:solidFill>
                  <a:schemeClr val="tx1"/>
                </a:solidFill>
                <a:uFillTx/>
                <a:latin typeface="AgencyFB" panose="02000806040000020003" pitchFamily="2" charset="0"/>
              </a:rPr>
              <a:t>LogicalSort(sort0=[$0], dir0=[ASC])</a:t>
            </a:r>
            <a:endParaRPr lang="en-US" sz="1600" dirty="0" smtClean="0">
              <a:solidFill>
                <a:schemeClr val="tx1"/>
              </a:solidFill>
              <a:uFillTx/>
              <a:latin typeface="AgencyFB" panose="02000806040000020003" pitchFamily="2" charset="0"/>
            </a:endParaRPr>
          </a:p>
          <a:p>
            <a:pPr algn="ctr"/>
            <a:r>
              <a:rPr lang="en-US" sz="1600" dirty="0" smtClean="0">
                <a:solidFill>
                  <a:schemeClr val="tx1"/>
                </a:solidFill>
                <a:uFillTx/>
                <a:latin typeface="AgencyFB" panose="02000806040000020003" pitchFamily="2" charset="0"/>
              </a:rPr>
              <a:t>  LogicalProject(USER_ID=[$0], USER_NAME=[$1], USER_COMPANY=[$5], USER_AGE=[$2])</a:t>
            </a:r>
            <a:endParaRPr lang="en-US" sz="1600" dirty="0" smtClean="0">
              <a:solidFill>
                <a:schemeClr val="tx1"/>
              </a:solidFill>
              <a:uFillTx/>
              <a:latin typeface="AgencyFB" panose="02000806040000020003" pitchFamily="2" charset="0"/>
            </a:endParaRPr>
          </a:p>
          <a:p>
            <a:pPr algn="ctr"/>
            <a:r>
              <a:rPr lang="en-US" sz="1600" dirty="0" smtClean="0">
                <a:solidFill>
                  <a:schemeClr val="tx1"/>
                </a:solidFill>
                <a:uFillTx/>
                <a:latin typeface="AgencyFB" panose="02000806040000020003" pitchFamily="2" charset="0"/>
              </a:rPr>
              <a:t>    LogicalFilter(condition=[AND(&gt;($2, 30), &gt;($3, 10))])</a:t>
            </a:r>
            <a:endParaRPr lang="en-US" sz="1600" dirty="0" smtClean="0">
              <a:solidFill>
                <a:schemeClr val="tx1"/>
              </a:solidFill>
              <a:uFillTx/>
              <a:latin typeface="AgencyFB" panose="02000806040000020003" pitchFamily="2" charset="0"/>
            </a:endParaRPr>
          </a:p>
          <a:p>
            <a:pPr algn="ctr"/>
            <a:r>
              <a:rPr lang="en-US" sz="1600" dirty="0" smtClean="0">
                <a:solidFill>
                  <a:schemeClr val="tx1"/>
                </a:solidFill>
                <a:uFillTx/>
                <a:latin typeface="AgencyFB" panose="02000806040000020003" pitchFamily="2" charset="0"/>
              </a:rPr>
              <a:t>      LogicalJoin(condition=[=($1, $4)], joinType=[inner])</a:t>
            </a:r>
            <a:endParaRPr lang="en-US" sz="1600" dirty="0" smtClean="0">
              <a:solidFill>
                <a:schemeClr val="tx1"/>
              </a:solidFill>
              <a:uFillTx/>
              <a:latin typeface="AgencyFB" panose="02000806040000020003" pitchFamily="2" charset="0"/>
            </a:endParaRPr>
          </a:p>
          <a:p>
            <a:pPr algn="ctr"/>
            <a:r>
              <a:rPr lang="en-US" sz="1600" dirty="0" smtClean="0">
                <a:solidFill>
                  <a:schemeClr val="tx1"/>
                </a:solidFill>
                <a:uFillTx/>
                <a:latin typeface="AgencyFB" panose="02000806040000020003" pitchFamily="2" charset="0"/>
              </a:rPr>
              <a:t>        LogicalTableScan(table=[[USERS]])</a:t>
            </a:r>
            <a:endParaRPr lang="en-US" sz="1600" dirty="0" smtClean="0">
              <a:solidFill>
                <a:schemeClr val="tx1"/>
              </a:solidFill>
              <a:uFillTx/>
              <a:latin typeface="AgencyFB" panose="02000806040000020003" pitchFamily="2" charset="0"/>
            </a:endParaRPr>
          </a:p>
          <a:p>
            <a:pPr algn="ctr"/>
            <a:r>
              <a:rPr lang="en-US" sz="1600" dirty="0" smtClean="0">
                <a:solidFill>
                  <a:schemeClr val="tx1"/>
                </a:solidFill>
                <a:uFillTx/>
                <a:latin typeface="AgencyFB" panose="02000806040000020003" pitchFamily="2" charset="0"/>
              </a:rPr>
              <a:t>        LogicalTableScan(table=[[JOBS]])</a:t>
            </a:r>
            <a:endParaRPr lang="en-US" sz="1600" dirty="0" smtClean="0">
              <a:solidFill>
                <a:schemeClr val="tx1"/>
              </a:solidFill>
              <a:uFillTx/>
              <a:latin typeface="AgencyFB" panose="02000806040000020003" pitchFamily="2" charset="0"/>
            </a:endParaRPr>
          </a:p>
        </p:txBody>
      </p:sp>
      <p:pic>
        <p:nvPicPr>
          <p:cNvPr id="3" name="Picture 2"/>
          <p:cNvPicPr>
            <a:picLocks noChangeAspect="1"/>
          </p:cNvPicPr>
          <p:nvPr/>
        </p:nvPicPr>
        <p:blipFill>
          <a:blip r:embed="rId3"/>
          <a:stretch>
            <a:fillRect/>
          </a:stretch>
        </p:blipFill>
        <p:spPr>
          <a:xfrm>
            <a:off x="5431790" y="703580"/>
            <a:ext cx="6366510" cy="6055360"/>
          </a:xfrm>
          <a:prstGeom prst="rect">
            <a:avLst/>
          </a:prstGeom>
        </p:spPr>
      </p:pic>
      <p:pic>
        <p:nvPicPr>
          <p:cNvPr id="5" name="Picture 4"/>
          <p:cNvPicPr>
            <a:picLocks noChangeAspect="1"/>
          </p:cNvPicPr>
          <p:nvPr/>
        </p:nvPicPr>
        <p:blipFill>
          <a:blip r:embed="rId4"/>
          <a:stretch>
            <a:fillRect/>
          </a:stretch>
        </p:blipFill>
        <p:spPr>
          <a:xfrm>
            <a:off x="5431155" y="2186305"/>
            <a:ext cx="6367145" cy="4572635"/>
          </a:xfrm>
          <a:prstGeom prst="rect">
            <a:avLst/>
          </a:prstGeom>
        </p:spPr>
      </p:pic>
      <p:sp>
        <p:nvSpPr>
          <p:cNvPr id="6" name="Right Arrow 5"/>
          <p:cNvSpPr/>
          <p:nvPr/>
        </p:nvSpPr>
        <p:spPr>
          <a:xfrm>
            <a:off x="4618355" y="3059430"/>
            <a:ext cx="695960" cy="912495"/>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7d195523061f1c0"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hidden="1"/>
          <p:cNvSpPr txBox="1"/>
          <p:nvPr/>
        </p:nvSpPr>
        <p:spPr>
          <a:xfrm>
            <a:off x="-355600" y="-550922"/>
            <a:ext cx="204223" cy="5724644"/>
          </a:xfrm>
          <a:prstGeom prst="rect">
            <a:avLst/>
          </a:prstGeom>
          <a:noFill/>
        </p:spPr>
        <p:txBody>
          <a:bodyPr vert="wordArtVert" wrap="none" rtlCol="0">
            <a:spAutoFit/>
          </a:bodyPr>
          <a:lstStyle/>
          <a:p>
            <a:pPr algn="ctr"/>
            <a:r>
              <a:rPr lang="en-US" altLang="zh-CN" sz="100" dirty="0">
                <a:latin typeface="inpin heiti" charset="-122"/>
                <a:ea typeface="inpin heiti" charset="-122"/>
              </a:rPr>
              <a:t>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a:t>
            </a:r>
            <a:endParaRPr lang="zh-CN" altLang="en-US" sz="100" dirty="0">
              <a:latin typeface="inpin heiti" charset="-122"/>
              <a:ea typeface="inpin heiti" charset="-122"/>
            </a:endParaRPr>
          </a:p>
        </p:txBody>
      </p:sp>
      <p:sp>
        <p:nvSpPr>
          <p:cNvPr id="14"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1"/>
            </p:custDataLst>
          </p:nvPr>
        </p:nvSpPr>
        <p:spPr>
          <a:xfrm>
            <a:off x="1014611" y="408485"/>
            <a:ext cx="8457770" cy="460375"/>
          </a:xfrm>
          <a:prstGeom prst="rect">
            <a:avLst/>
          </a:prstGeom>
          <a:noFill/>
        </p:spPr>
        <p:txBody>
          <a:bodyPr wrap="square" rtlCol="0">
            <a:spAutoFit/>
          </a:bodyPr>
          <a:lstStyle/>
          <a:p>
            <a:r>
              <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rPr>
              <a:t>联邦查询的查询优化</a:t>
            </a:r>
            <a:endPar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2"/>
            </p:custDataLst>
          </p:nvPr>
        </p:nvSpPr>
        <p:spPr>
          <a:xfrm>
            <a:off x="0" y="1040130"/>
            <a:ext cx="10784205" cy="1691640"/>
          </a:xfrm>
          <a:prstGeom prst="rect">
            <a:avLst/>
          </a:prstGeom>
          <a:noFill/>
        </p:spPr>
        <p:txBody>
          <a:bodyPr wrap="square" rtlCol="0">
            <a:spAutoFit/>
          </a:bodyPr>
          <a:p>
            <a:r>
              <a:rPr lang="en-US" altLang="zh-CN" sz="2400" b="1" spc="300" dirty="0">
                <a:latin typeface="微软雅黑" panose="020B0503020204020204" pitchFamily="34" charset="-122"/>
                <a:ea typeface="微软雅黑" panose="020B0503020204020204" pitchFamily="34" charset="-122"/>
                <a:cs typeface="微软雅黑" panose="020B0503020204020204" pitchFamily="34" charset="-122"/>
              </a:rPr>
              <a:t>SqlNode</a:t>
            </a:r>
            <a:r>
              <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rPr>
              <a:t>转换成</a:t>
            </a:r>
            <a:r>
              <a:rPr lang="en-US" altLang="zh-CN" sz="2400" b="1" spc="300" dirty="0">
                <a:latin typeface="微软雅黑" panose="020B0503020204020204" pitchFamily="34" charset="-122"/>
                <a:ea typeface="微软雅黑" panose="020B0503020204020204" pitchFamily="34" charset="-122"/>
                <a:cs typeface="微软雅黑" panose="020B0503020204020204" pitchFamily="34" charset="-122"/>
              </a:rPr>
              <a:t>RelNode</a:t>
            </a:r>
            <a:endParaRPr lang="en-US" altLang="zh-CN" sz="2400" b="1" spc="300" dirty="0">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1600" b="1" spc="300" dirty="0">
                <a:latin typeface="微软雅黑" panose="020B0503020204020204" pitchFamily="34" charset="-122"/>
                <a:ea typeface="微软雅黑" panose="020B0503020204020204" pitchFamily="34" charset="-122"/>
                <a:cs typeface="微软雅黑" panose="020B0503020204020204" pitchFamily="34" charset="-122"/>
              </a:rPr>
              <a:t>convertQuery</a:t>
            </a:r>
            <a:endParaRPr lang="en-US" altLang="zh-CN" sz="1600" b="1" spc="300" dirty="0">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1600" b="1" spc="300" dirty="0">
                <a:latin typeface="微软雅黑" panose="020B0503020204020204" pitchFamily="34" charset="-122"/>
                <a:ea typeface="微软雅黑" panose="020B0503020204020204" pitchFamily="34" charset="-122"/>
                <a:cs typeface="微软雅黑" panose="020B0503020204020204" pitchFamily="34" charset="-122"/>
                <a:sym typeface="+mn-ea"/>
              </a:rPr>
              <a:t> --&gt;</a:t>
            </a:r>
            <a:r>
              <a:rPr lang="en-US" altLang="zh-CN" sz="1600" b="1" spc="300" dirty="0">
                <a:latin typeface="微软雅黑" panose="020B0503020204020204" pitchFamily="34" charset="-122"/>
                <a:ea typeface="微软雅黑" panose="020B0503020204020204" pitchFamily="34" charset="-122"/>
                <a:cs typeface="微软雅黑" panose="020B0503020204020204" pitchFamily="34" charset="-122"/>
              </a:rPr>
              <a:t>convertQueryRecursive</a:t>
            </a:r>
            <a:endParaRPr lang="en-US" altLang="zh-CN" sz="1600" b="1" spc="300" dirty="0">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1600" b="1" spc="300" dirty="0">
                <a:latin typeface="微软雅黑" panose="020B0503020204020204" pitchFamily="34" charset="-122"/>
                <a:ea typeface="微软雅黑" panose="020B0503020204020204" pitchFamily="34" charset="-122"/>
                <a:cs typeface="微软雅黑" panose="020B0503020204020204" pitchFamily="34" charset="-122"/>
                <a:sym typeface="+mn-ea"/>
              </a:rPr>
              <a:t>     --&gt;</a:t>
            </a:r>
            <a:r>
              <a:rPr lang="en-US" altLang="zh-CN" sz="1600" b="1" spc="300" dirty="0">
                <a:latin typeface="微软雅黑" panose="020B0503020204020204" pitchFamily="34" charset="-122"/>
                <a:ea typeface="微软雅黑" panose="020B0503020204020204" pitchFamily="34" charset="-122"/>
                <a:cs typeface="微软雅黑" panose="020B0503020204020204" pitchFamily="34" charset="-122"/>
              </a:rPr>
              <a:t>convertSelect</a:t>
            </a:r>
            <a:endParaRPr lang="en-US" altLang="zh-CN" sz="1600" b="1" spc="300" dirty="0">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1600" b="1" spc="300" dirty="0">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1600" b="1" spc="300" dirty="0">
                <a:latin typeface="微软雅黑" panose="020B0503020204020204" pitchFamily="34" charset="-122"/>
                <a:ea typeface="微软雅黑" panose="020B0503020204020204" pitchFamily="34" charset="-122"/>
                <a:cs typeface="微软雅黑" panose="020B0503020204020204" pitchFamily="34" charset="-122"/>
                <a:sym typeface="+mn-ea"/>
              </a:rPr>
              <a:t>--&gt;</a:t>
            </a:r>
            <a:r>
              <a:rPr lang="en-US" altLang="zh-CN" sz="1600" b="1" spc="300" dirty="0">
                <a:latin typeface="微软雅黑" panose="020B0503020204020204" pitchFamily="34" charset="-122"/>
                <a:ea typeface="微软雅黑" panose="020B0503020204020204" pitchFamily="34" charset="-122"/>
                <a:cs typeface="微软雅黑" panose="020B0503020204020204" pitchFamily="34" charset="-122"/>
              </a:rPr>
              <a:t>convertSelectImpl</a:t>
            </a:r>
            <a:endParaRPr lang="en-US" altLang="zh-CN" sz="1600" b="1" spc="300" dirty="0">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1600" b="1" spc="300" dirty="0">
                <a:latin typeface="微软雅黑" panose="020B0503020204020204" pitchFamily="34" charset="-122"/>
                <a:ea typeface="微软雅黑" panose="020B0503020204020204" pitchFamily="34" charset="-122"/>
                <a:cs typeface="微软雅黑" panose="020B0503020204020204" pitchFamily="34" charset="-122"/>
                <a:sym typeface="+mn-ea"/>
              </a:rPr>
              <a:t>	    --&gt;</a:t>
            </a:r>
            <a:r>
              <a:rPr lang="en-US" altLang="zh-CN" sz="1600" b="1" spc="300" dirty="0">
                <a:latin typeface="微软雅黑" panose="020B0503020204020204" pitchFamily="34" charset="-122"/>
                <a:ea typeface="微软雅黑" panose="020B0503020204020204" pitchFamily="34" charset="-122"/>
                <a:cs typeface="微软雅黑" panose="020B0503020204020204" pitchFamily="34" charset="-122"/>
              </a:rPr>
              <a:t>convertFrom &amp; convertWhere &amp; convertSelectList</a:t>
            </a:r>
            <a:endParaRPr lang="en-US" altLang="zh-CN" sz="1600" b="1" spc="3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Text Box 6"/>
          <p:cNvSpPr txBox="1"/>
          <p:nvPr/>
        </p:nvSpPr>
        <p:spPr>
          <a:xfrm>
            <a:off x="4826000" y="-34289365"/>
            <a:ext cx="2540000" cy="5262245"/>
          </a:xfrm>
          <a:prstGeom prst="rect">
            <a:avLst/>
          </a:prstGeom>
          <a:noFill/>
        </p:spPr>
        <p:txBody>
          <a:bodyPr wrap="square" rtlCol="0" anchor="t">
            <a:spAutoFit/>
          </a:bodyPr>
          <a:p>
            <a:pPr algn="ctr"/>
            <a:r>
              <a:rPr lang="en-US" sz="1600" dirty="0" smtClean="0">
                <a:solidFill>
                  <a:schemeClr val="tx1"/>
                </a:solidFill>
                <a:uFillTx/>
                <a:latin typeface="AgencyFB" panose="02000806040000020003" pitchFamily="2" charset="0"/>
              </a:rPr>
              <a:t>LogicalSort(sort0=[$0], dir0=[ASC])</a:t>
            </a:r>
            <a:endParaRPr lang="en-US" sz="1600" dirty="0" smtClean="0">
              <a:solidFill>
                <a:schemeClr val="tx1"/>
              </a:solidFill>
              <a:uFillTx/>
              <a:latin typeface="AgencyFB" panose="02000806040000020003" pitchFamily="2" charset="0"/>
            </a:endParaRPr>
          </a:p>
          <a:p>
            <a:pPr algn="ctr"/>
            <a:r>
              <a:rPr lang="en-US" sz="1600" dirty="0" smtClean="0">
                <a:solidFill>
                  <a:schemeClr val="tx1"/>
                </a:solidFill>
                <a:uFillTx/>
                <a:latin typeface="AgencyFB" panose="02000806040000020003" pitchFamily="2" charset="0"/>
              </a:rPr>
              <a:t>  LogicalProject(USER_ID=[$0], USER_NAME=[$1], USER_COMPANY=[$5], USER_AGE=[$2])</a:t>
            </a:r>
            <a:endParaRPr lang="en-US" sz="1600" dirty="0" smtClean="0">
              <a:solidFill>
                <a:schemeClr val="tx1"/>
              </a:solidFill>
              <a:uFillTx/>
              <a:latin typeface="AgencyFB" panose="02000806040000020003" pitchFamily="2" charset="0"/>
            </a:endParaRPr>
          </a:p>
          <a:p>
            <a:pPr algn="ctr"/>
            <a:r>
              <a:rPr lang="en-US" sz="1600" dirty="0" smtClean="0">
                <a:solidFill>
                  <a:schemeClr val="tx1"/>
                </a:solidFill>
                <a:uFillTx/>
                <a:latin typeface="AgencyFB" panose="02000806040000020003" pitchFamily="2" charset="0"/>
              </a:rPr>
              <a:t>    LogicalFilter(condition=[AND(&gt;($2, 30), &gt;($3, 10))])</a:t>
            </a:r>
            <a:endParaRPr lang="en-US" sz="1600" dirty="0" smtClean="0">
              <a:solidFill>
                <a:schemeClr val="tx1"/>
              </a:solidFill>
              <a:uFillTx/>
              <a:latin typeface="AgencyFB" panose="02000806040000020003" pitchFamily="2" charset="0"/>
            </a:endParaRPr>
          </a:p>
          <a:p>
            <a:pPr algn="ctr"/>
            <a:r>
              <a:rPr lang="en-US" sz="1600" dirty="0" smtClean="0">
                <a:solidFill>
                  <a:schemeClr val="tx1"/>
                </a:solidFill>
                <a:uFillTx/>
                <a:latin typeface="AgencyFB" panose="02000806040000020003" pitchFamily="2" charset="0"/>
              </a:rPr>
              <a:t>      LogicalJoin(condition=[=($1, $4)], joinType=[inner])</a:t>
            </a:r>
            <a:endParaRPr lang="en-US" sz="1600" dirty="0" smtClean="0">
              <a:solidFill>
                <a:schemeClr val="tx1"/>
              </a:solidFill>
              <a:uFillTx/>
              <a:latin typeface="AgencyFB" panose="02000806040000020003" pitchFamily="2" charset="0"/>
            </a:endParaRPr>
          </a:p>
          <a:p>
            <a:pPr algn="ctr"/>
            <a:r>
              <a:rPr lang="en-US" sz="1600" dirty="0" smtClean="0">
                <a:solidFill>
                  <a:schemeClr val="tx1"/>
                </a:solidFill>
                <a:uFillTx/>
                <a:latin typeface="AgencyFB" panose="02000806040000020003" pitchFamily="2" charset="0"/>
              </a:rPr>
              <a:t>        LogicalTableScan(table=[[USERS]])</a:t>
            </a:r>
            <a:endParaRPr lang="en-US" sz="1600" dirty="0" smtClean="0">
              <a:solidFill>
                <a:schemeClr val="tx1"/>
              </a:solidFill>
              <a:uFillTx/>
              <a:latin typeface="AgencyFB" panose="02000806040000020003" pitchFamily="2" charset="0"/>
            </a:endParaRPr>
          </a:p>
          <a:p>
            <a:pPr algn="ctr"/>
            <a:r>
              <a:rPr lang="en-US" sz="1600" dirty="0" smtClean="0">
                <a:solidFill>
                  <a:schemeClr val="tx1"/>
                </a:solidFill>
                <a:uFillTx/>
                <a:latin typeface="AgencyFB" panose="02000806040000020003" pitchFamily="2" charset="0"/>
              </a:rPr>
              <a:t>        LogicalTableScan(table=[[JOBS]])</a:t>
            </a:r>
            <a:endParaRPr lang="en-US" sz="1600" dirty="0" smtClean="0">
              <a:solidFill>
                <a:schemeClr val="tx1"/>
              </a:solidFill>
              <a:uFillTx/>
              <a:latin typeface="AgencyFB" panose="02000806040000020003" pitchFamily="2" charset="0"/>
            </a:endParaRPr>
          </a:p>
        </p:txBody>
      </p:sp>
      <p:sp>
        <p:nvSpPr>
          <p:cNvPr id="8"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3"/>
            </p:custDataLst>
          </p:nvPr>
        </p:nvSpPr>
        <p:spPr>
          <a:xfrm>
            <a:off x="0" y="3157855"/>
            <a:ext cx="11365230" cy="2553335"/>
          </a:xfrm>
          <a:prstGeom prst="rect">
            <a:avLst/>
          </a:prstGeom>
          <a:noFill/>
        </p:spPr>
        <p:txBody>
          <a:bodyPr wrap="square" rtlCol="0">
            <a:spAutoFit/>
          </a:bodyPr>
          <a:p>
            <a:r>
              <a:rPr lang="en-US" altLang="zh-CN" sz="2400" b="1" spc="300" dirty="0">
                <a:latin typeface="微软雅黑" panose="020B0503020204020204" pitchFamily="34" charset="-122"/>
                <a:ea typeface="微软雅黑" panose="020B0503020204020204" pitchFamily="34" charset="-122"/>
                <a:cs typeface="微软雅黑" panose="020B0503020204020204" pitchFamily="34" charset="-122"/>
              </a:rPr>
              <a:t>到这里 SqlNode 到 RelNode 过程就完成了，</a:t>
            </a:r>
            <a:endParaRPr lang="en-US" altLang="zh-CN" sz="2400" b="1" spc="300" dirty="0">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2400" b="1" spc="300" dirty="0">
                <a:latin typeface="微软雅黑" panose="020B0503020204020204" pitchFamily="34" charset="-122"/>
                <a:ea typeface="微软雅黑" panose="020B0503020204020204" pitchFamily="34" charset="-122"/>
                <a:cs typeface="微软雅黑" panose="020B0503020204020204" pitchFamily="34" charset="-122"/>
              </a:rPr>
              <a:t>生成的逻辑计划如下：</a:t>
            </a:r>
            <a:br>
              <a:rPr lang="en-US" altLang="zh-CN" sz="2400" b="1" spc="300" dirty="0">
                <a:latin typeface="微软雅黑" panose="020B0503020204020204" pitchFamily="34" charset="-122"/>
                <a:ea typeface="微软雅黑" panose="020B0503020204020204" pitchFamily="34" charset="-122"/>
                <a:cs typeface="微软雅黑" panose="020B0503020204020204" pitchFamily="34" charset="-122"/>
              </a:rPr>
            </a:br>
            <a:r>
              <a:rPr lang="en-US" altLang="zh-CN" sz="1600" b="1" spc="300" dirty="0">
                <a:solidFill>
                  <a:schemeClr val="tx1"/>
                </a:solidFill>
                <a:uFillTx/>
                <a:latin typeface="微软雅黑" charset="0"/>
                <a:ea typeface="微软雅黑" panose="020B0503020204020204" pitchFamily="34" charset="-122"/>
                <a:cs typeface="微软雅黑" panose="020B0503020204020204" pitchFamily="34" charset="-122"/>
              </a:rPr>
              <a:t>LogicalSort(sort0=[$0], dir0=[ASC])</a:t>
            </a:r>
            <a:endParaRPr lang="en-US" altLang="zh-CN" sz="1600" b="1" spc="300" dirty="0">
              <a:solidFill>
                <a:schemeClr val="tx1"/>
              </a:solidFill>
              <a:uFillTx/>
              <a:latin typeface="微软雅黑" charset="0"/>
              <a:ea typeface="微软雅黑" panose="020B0503020204020204" pitchFamily="34" charset="-122"/>
              <a:cs typeface="微软雅黑" panose="020B0503020204020204" pitchFamily="34" charset="-122"/>
            </a:endParaRPr>
          </a:p>
          <a:p>
            <a:r>
              <a:rPr lang="en-US" altLang="zh-CN" sz="1600" b="1" spc="300" dirty="0">
                <a:solidFill>
                  <a:schemeClr val="tx1"/>
                </a:solidFill>
                <a:uFillTx/>
                <a:latin typeface="微软雅黑" charset="0"/>
                <a:ea typeface="微软雅黑" panose="020B0503020204020204" pitchFamily="34" charset="-122"/>
                <a:cs typeface="微软雅黑" panose="020B0503020204020204" pitchFamily="34" charset="-122"/>
              </a:rPr>
              <a:t>  LogicalProject(USER_ID=[$0], USER_NAME=[$1], USER_COMPANY=[$5], USER_AGE=[$2])</a:t>
            </a:r>
            <a:endParaRPr lang="en-US" altLang="zh-CN" sz="1600" b="1" spc="300" dirty="0">
              <a:solidFill>
                <a:schemeClr val="tx1"/>
              </a:solidFill>
              <a:uFillTx/>
              <a:latin typeface="微软雅黑" charset="0"/>
              <a:ea typeface="微软雅黑" panose="020B0503020204020204" pitchFamily="34" charset="-122"/>
              <a:cs typeface="微软雅黑" panose="020B0503020204020204" pitchFamily="34" charset="-122"/>
            </a:endParaRPr>
          </a:p>
          <a:p>
            <a:r>
              <a:rPr lang="en-US" altLang="zh-CN" sz="1600" b="1" spc="300" dirty="0">
                <a:solidFill>
                  <a:schemeClr val="tx1"/>
                </a:solidFill>
                <a:uFillTx/>
                <a:latin typeface="微软雅黑" charset="0"/>
                <a:ea typeface="微软雅黑" panose="020B0503020204020204" pitchFamily="34" charset="-122"/>
                <a:cs typeface="微软雅黑" panose="020B0503020204020204" pitchFamily="34" charset="-122"/>
              </a:rPr>
              <a:t>    LogicalFilter(condition=[AND(&gt;($2, 30), &gt;($3, 10))])</a:t>
            </a:r>
            <a:endParaRPr lang="en-US" altLang="zh-CN" sz="1600" b="1" spc="300" dirty="0">
              <a:solidFill>
                <a:schemeClr val="tx1"/>
              </a:solidFill>
              <a:uFillTx/>
              <a:latin typeface="微软雅黑" charset="0"/>
              <a:ea typeface="微软雅黑" panose="020B0503020204020204" pitchFamily="34" charset="-122"/>
              <a:cs typeface="微软雅黑" panose="020B0503020204020204" pitchFamily="34" charset="-122"/>
            </a:endParaRPr>
          </a:p>
          <a:p>
            <a:r>
              <a:rPr lang="en-US" altLang="zh-CN" sz="1600" b="1" spc="300" dirty="0">
                <a:solidFill>
                  <a:schemeClr val="tx1"/>
                </a:solidFill>
                <a:uFillTx/>
                <a:latin typeface="微软雅黑" charset="0"/>
                <a:ea typeface="微软雅黑" panose="020B0503020204020204" pitchFamily="34" charset="-122"/>
                <a:cs typeface="微软雅黑" panose="020B0503020204020204" pitchFamily="34" charset="-122"/>
              </a:rPr>
              <a:t>      LogicalJoin(condition=[=($1, $4)], joinType=[inner])</a:t>
            </a:r>
            <a:endParaRPr lang="en-US" altLang="zh-CN" sz="1600" b="1" spc="300" dirty="0">
              <a:solidFill>
                <a:schemeClr val="tx1"/>
              </a:solidFill>
              <a:uFillTx/>
              <a:latin typeface="微软雅黑" charset="0"/>
              <a:ea typeface="微软雅黑" panose="020B0503020204020204" pitchFamily="34" charset="-122"/>
              <a:cs typeface="微软雅黑" panose="020B0503020204020204" pitchFamily="34" charset="-122"/>
            </a:endParaRPr>
          </a:p>
          <a:p>
            <a:r>
              <a:rPr lang="en-US" altLang="zh-CN" sz="1600" b="1" spc="300" dirty="0">
                <a:solidFill>
                  <a:schemeClr val="tx1"/>
                </a:solidFill>
                <a:uFillTx/>
                <a:latin typeface="微软雅黑" charset="0"/>
                <a:ea typeface="微软雅黑" panose="020B0503020204020204" pitchFamily="34" charset="-122"/>
                <a:cs typeface="微软雅黑" panose="020B0503020204020204" pitchFamily="34" charset="-122"/>
              </a:rPr>
              <a:t>        LogicalTableScan(table=[[USERS]])</a:t>
            </a:r>
            <a:endParaRPr lang="en-US" altLang="zh-CN" sz="1600" b="1" spc="300" dirty="0">
              <a:solidFill>
                <a:schemeClr val="tx1"/>
              </a:solidFill>
              <a:uFillTx/>
              <a:latin typeface="微软雅黑" charset="0"/>
              <a:ea typeface="微软雅黑" panose="020B0503020204020204" pitchFamily="34" charset="-122"/>
              <a:cs typeface="微软雅黑" panose="020B0503020204020204" pitchFamily="34" charset="-122"/>
            </a:endParaRPr>
          </a:p>
          <a:p>
            <a:r>
              <a:rPr lang="en-US" altLang="zh-CN" sz="1600" b="1" spc="300" dirty="0">
                <a:solidFill>
                  <a:schemeClr val="tx1"/>
                </a:solidFill>
                <a:uFillTx/>
                <a:latin typeface="微软雅黑" charset="0"/>
                <a:ea typeface="微软雅黑" panose="020B0503020204020204" pitchFamily="34" charset="-122"/>
                <a:cs typeface="微软雅黑" panose="020B0503020204020204" pitchFamily="34" charset="-122"/>
              </a:rPr>
              <a:t>        LogicalTableScan(table=[[JOBS]])</a:t>
            </a:r>
            <a:endParaRPr lang="en-US" altLang="zh-CN" sz="1600" b="1" spc="300" dirty="0">
              <a:solidFill>
                <a:schemeClr val="tx1"/>
              </a:solidFill>
              <a:uFillTx/>
              <a:latin typeface="微软雅黑" charset="0"/>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7d195523061f1c0"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hidden="1"/>
          <p:cNvSpPr txBox="1"/>
          <p:nvPr/>
        </p:nvSpPr>
        <p:spPr>
          <a:xfrm>
            <a:off x="-355600" y="-550922"/>
            <a:ext cx="204223" cy="5724644"/>
          </a:xfrm>
          <a:prstGeom prst="rect">
            <a:avLst/>
          </a:prstGeom>
          <a:noFill/>
        </p:spPr>
        <p:txBody>
          <a:bodyPr vert="wordArtVert" wrap="none" rtlCol="0">
            <a:spAutoFit/>
          </a:bodyPr>
          <a:lstStyle/>
          <a:p>
            <a:pPr algn="ctr"/>
            <a:r>
              <a:rPr lang="en-US" altLang="zh-CN" sz="100" dirty="0">
                <a:latin typeface="inpin heiti" charset="-122"/>
                <a:ea typeface="inpin heiti" charset="-122"/>
              </a:rPr>
              <a:t>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a:t>
            </a:r>
            <a:endParaRPr lang="zh-CN" altLang="en-US" sz="100" dirty="0">
              <a:latin typeface="inpin heiti" charset="-122"/>
              <a:ea typeface="inpin heiti" charset="-122"/>
            </a:endParaRPr>
          </a:p>
        </p:txBody>
      </p:sp>
      <p:sp>
        <p:nvSpPr>
          <p:cNvPr id="14"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1"/>
            </p:custDataLst>
          </p:nvPr>
        </p:nvSpPr>
        <p:spPr>
          <a:xfrm>
            <a:off x="1014611" y="408485"/>
            <a:ext cx="8457770" cy="460375"/>
          </a:xfrm>
          <a:prstGeom prst="rect">
            <a:avLst/>
          </a:prstGeom>
          <a:noFill/>
        </p:spPr>
        <p:txBody>
          <a:bodyPr wrap="square" rtlCol="0">
            <a:spAutoFit/>
          </a:bodyPr>
          <a:lstStyle/>
          <a:p>
            <a:r>
              <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rPr>
              <a:t>联邦查询的查询优化</a:t>
            </a:r>
            <a:endPar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2"/>
            </p:custDataLst>
          </p:nvPr>
        </p:nvSpPr>
        <p:spPr>
          <a:xfrm>
            <a:off x="695960" y="868680"/>
            <a:ext cx="10510520" cy="2799715"/>
          </a:xfrm>
          <a:prstGeom prst="rect">
            <a:avLst/>
          </a:prstGeom>
          <a:noFill/>
        </p:spPr>
        <p:txBody>
          <a:bodyPr wrap="square" rtlCol="0">
            <a:spAutoFit/>
          </a:bodyPr>
          <a:p>
            <a:r>
              <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rPr>
              <a:t>基于规则优化RBO </a:t>
            </a:r>
            <a:r>
              <a:rPr lang="en-US" altLang="zh-CN" sz="2400" b="1" spc="300" dirty="0">
                <a:latin typeface="微软雅黑" panose="020B0503020204020204" pitchFamily="34" charset="-122"/>
                <a:ea typeface="微软雅黑" panose="020B0503020204020204" pitchFamily="34" charset="-122"/>
                <a:cs typeface="微软雅黑" panose="020B0503020204020204" pitchFamily="34" charset="-122"/>
                <a:sym typeface="+mn-ea"/>
              </a:rPr>
              <a:t>HepPlanner</a:t>
            </a:r>
            <a:endPar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sz="1600" b="1" spc="300" dirty="0">
              <a:solidFill>
                <a:schemeClr val="tx1"/>
              </a:solidFill>
              <a:uFillTx/>
              <a:latin typeface="微软雅黑" charset="0"/>
              <a:ea typeface="微软雅黑" panose="020B0503020204020204" pitchFamily="34" charset="-122"/>
              <a:cs typeface="微软雅黑" panose="020B0503020204020204" pitchFamily="34" charset="-122"/>
            </a:endParaRPr>
          </a:p>
          <a:p>
            <a:r>
              <a:rPr lang="zh-CN" altLang="en-US" sz="1600" b="1" spc="300" dirty="0">
                <a:solidFill>
                  <a:schemeClr val="tx1"/>
                </a:solidFill>
                <a:uFillTx/>
                <a:latin typeface="微软雅黑" charset="0"/>
                <a:ea typeface="微软雅黑" panose="020B0503020204020204" pitchFamily="34" charset="-122"/>
                <a:cs typeface="微软雅黑" panose="020B0503020204020204" pitchFamily="34" charset="-122"/>
              </a:rPr>
              <a:t>基于规则的优化器（Rule-Based Optimizer，RBO）：根据优化规则对关系表达式进行转换，这里的转换是说一个关系表达式经过优化规则后会变成另外一个关系表达式，同时原有表达式会被裁剪掉，经过一系列转换后生成最终的执行计划。</a:t>
            </a:r>
            <a:endParaRPr lang="zh-CN" altLang="en-US" sz="1600" b="1" spc="300" dirty="0">
              <a:solidFill>
                <a:schemeClr val="tx1"/>
              </a:solidFill>
              <a:uFillTx/>
              <a:latin typeface="微软雅黑" charset="0"/>
              <a:ea typeface="微软雅黑" panose="020B0503020204020204" pitchFamily="34" charset="-122"/>
              <a:cs typeface="微软雅黑" panose="020B0503020204020204" pitchFamily="34" charset="-122"/>
            </a:endParaRPr>
          </a:p>
          <a:p>
            <a:endParaRPr lang="zh-CN" altLang="en-US" sz="1600" b="1" spc="300" dirty="0">
              <a:solidFill>
                <a:schemeClr val="tx1"/>
              </a:solidFill>
              <a:uFillTx/>
              <a:latin typeface="微软雅黑" charset="0"/>
              <a:ea typeface="微软雅黑" panose="020B0503020204020204" pitchFamily="34" charset="-122"/>
              <a:cs typeface="微软雅黑" panose="020B0503020204020204" pitchFamily="34" charset="-122"/>
            </a:endParaRPr>
          </a:p>
          <a:p>
            <a:r>
              <a:rPr lang="zh-CN" altLang="en-US" sz="1600" b="1" spc="300" dirty="0">
                <a:solidFill>
                  <a:schemeClr val="tx1"/>
                </a:solidFill>
                <a:uFillTx/>
                <a:latin typeface="微软雅黑" charset="0"/>
                <a:ea typeface="微软雅黑" panose="020B0503020204020204" pitchFamily="34" charset="-122"/>
                <a:cs typeface="微软雅黑" panose="020B0503020204020204" pitchFamily="34" charset="-122"/>
              </a:rPr>
              <a:t>RBO 中包含了一套有着严格顺序的优化规则，同样一条 SQL，无论读取的表中数据是怎么样的，最后生成的执行计划都是一样的。同时，在 RBO 中 SQL 写法的不同很有可能影响最终的执行计划，从而影响执行计划的性能。</a:t>
            </a:r>
            <a:endPar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5" name="Picture 4"/>
          <p:cNvPicPr>
            <a:picLocks noChangeAspect="1"/>
          </p:cNvPicPr>
          <p:nvPr/>
        </p:nvPicPr>
        <p:blipFill>
          <a:blip r:embed="rId3"/>
          <a:stretch>
            <a:fillRect/>
          </a:stretch>
        </p:blipFill>
        <p:spPr>
          <a:xfrm>
            <a:off x="1847850" y="3406775"/>
            <a:ext cx="7727950" cy="3090545"/>
          </a:xfrm>
          <a:prstGeom prst="rect">
            <a:avLst/>
          </a:prstGeom>
        </p:spPr>
      </p:pic>
      <p:sp>
        <p:nvSpPr>
          <p:cNvPr id="6" name="Rectangle 5"/>
          <p:cNvSpPr/>
          <p:nvPr/>
        </p:nvSpPr>
        <p:spPr>
          <a:xfrm>
            <a:off x="8199755" y="6176645"/>
            <a:ext cx="1288415"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7d195523061f1c0"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hidden="1"/>
          <p:cNvSpPr txBox="1"/>
          <p:nvPr/>
        </p:nvSpPr>
        <p:spPr>
          <a:xfrm>
            <a:off x="-355600" y="-550922"/>
            <a:ext cx="204223" cy="5724644"/>
          </a:xfrm>
          <a:prstGeom prst="rect">
            <a:avLst/>
          </a:prstGeom>
          <a:noFill/>
        </p:spPr>
        <p:txBody>
          <a:bodyPr vert="wordArtVert" wrap="none" rtlCol="0">
            <a:spAutoFit/>
          </a:bodyPr>
          <a:lstStyle/>
          <a:p>
            <a:pPr algn="ctr"/>
            <a:r>
              <a:rPr lang="en-US" altLang="zh-CN" sz="100" dirty="0">
                <a:latin typeface="inpin heiti" charset="-122"/>
                <a:ea typeface="inpin heiti" charset="-122"/>
              </a:rPr>
              <a:t>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a:t>
            </a:r>
            <a:endParaRPr lang="zh-CN" altLang="en-US" sz="100" dirty="0">
              <a:latin typeface="inpin heiti" charset="-122"/>
              <a:ea typeface="inpin heiti" charset="-122"/>
            </a:endParaRPr>
          </a:p>
        </p:txBody>
      </p:sp>
      <p:sp>
        <p:nvSpPr>
          <p:cNvPr id="14"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1"/>
            </p:custDataLst>
          </p:nvPr>
        </p:nvSpPr>
        <p:spPr>
          <a:xfrm>
            <a:off x="1014611" y="408485"/>
            <a:ext cx="8457770" cy="460375"/>
          </a:xfrm>
          <a:prstGeom prst="rect">
            <a:avLst/>
          </a:prstGeom>
          <a:noFill/>
        </p:spPr>
        <p:txBody>
          <a:bodyPr wrap="square" rtlCol="0">
            <a:spAutoFit/>
          </a:bodyPr>
          <a:lstStyle/>
          <a:p>
            <a:r>
              <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rPr>
              <a:t>联邦查询的查询优化</a:t>
            </a:r>
            <a:endPar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2"/>
            </p:custDataLst>
          </p:nvPr>
        </p:nvSpPr>
        <p:spPr>
          <a:xfrm>
            <a:off x="211455" y="868680"/>
            <a:ext cx="11816715" cy="6277610"/>
          </a:xfrm>
          <a:prstGeom prst="rect">
            <a:avLst/>
          </a:prstGeom>
          <a:noFill/>
        </p:spPr>
        <p:txBody>
          <a:bodyPr wrap="square" rtlCol="0">
            <a:spAutoFit/>
          </a:bodyPr>
          <a:p>
            <a:r>
              <a:rPr lang="en-US" altLang="zh-CN" sz="1200" b="1" spc="300" dirty="0">
                <a:latin typeface="微软雅黑" panose="020B0503020204020204" pitchFamily="34" charset="-122"/>
                <a:ea typeface="微软雅黑" panose="020B0503020204020204" pitchFamily="34" charset="-122"/>
                <a:cs typeface="微软雅黑" panose="020B0503020204020204" pitchFamily="34" charset="-122"/>
              </a:rPr>
              <a:t>0. select empno, gender, name from EMPS where name = 'John'</a:t>
            </a:r>
            <a:br>
              <a:rPr lang="en-US" altLang="zh-CN" sz="1200" b="1" spc="300" dirty="0">
                <a:latin typeface="微软雅黑" panose="020B0503020204020204" pitchFamily="34" charset="-122"/>
                <a:ea typeface="微软雅黑" panose="020B0503020204020204" pitchFamily="34" charset="-122"/>
                <a:cs typeface="微软雅黑" panose="020B0503020204020204" pitchFamily="34" charset="-122"/>
              </a:rPr>
            </a:br>
            <a:r>
              <a:rPr lang="en-US" altLang="zh-CN" sz="1200" b="1" spc="300" dirty="0">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1200" b="1" spc="300" dirty="0">
                <a:latin typeface="微软雅黑" panose="020B0503020204020204" pitchFamily="34" charset="-122"/>
                <a:ea typeface="微软雅黑" panose="020B0503020204020204" pitchFamily="34" charset="-122"/>
                <a:cs typeface="微软雅黑" panose="020B0503020204020204" pitchFamily="34" charset="-122"/>
              </a:rPr>
              <a:t>生成的逻辑</a:t>
            </a:r>
            <a:r>
              <a:rPr lang="en-US" altLang="zh-CN" sz="1200" b="1" spc="300" dirty="0">
                <a:latin typeface="微软雅黑" panose="020B0503020204020204" pitchFamily="34" charset="-122"/>
                <a:ea typeface="微软雅黑" panose="020B0503020204020204" pitchFamily="34" charset="-122"/>
                <a:cs typeface="微软雅黑" panose="020B0503020204020204" pitchFamily="34" charset="-122"/>
              </a:rPr>
              <a:t>RelNode</a:t>
            </a:r>
            <a:br>
              <a:rPr lang="zh-CN" altLang="en-US" sz="1200" b="1" spc="300" dirty="0">
                <a:latin typeface="微软雅黑" panose="020B0503020204020204" pitchFamily="34" charset="-122"/>
                <a:ea typeface="微软雅黑" panose="020B0503020204020204" pitchFamily="34" charset="-122"/>
                <a:cs typeface="微软雅黑" panose="020B0503020204020204" pitchFamily="34" charset="-122"/>
              </a:rPr>
            </a:br>
            <a:r>
              <a:rPr lang="zh-CN" altLang="en-US" sz="1000" b="1" spc="300" dirty="0">
                <a:latin typeface="微软雅黑" panose="020B0503020204020204" pitchFamily="34" charset="-122"/>
                <a:ea typeface="微软雅黑" panose="020B0503020204020204" pitchFamily="34" charset="-122"/>
                <a:cs typeface="微软雅黑" panose="020B0503020204020204" pitchFamily="34" charset="-122"/>
              </a:rPr>
              <a:t>LogicalProject(EMPNO=[$0], GENDER=[$2], NAME=[$1])</a:t>
            </a:r>
            <a:endParaRPr lang="zh-CN" altLang="en-US" sz="1000" b="1" spc="300" dirty="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000" b="1" spc="300" dirty="0">
                <a:latin typeface="微软雅黑" panose="020B0503020204020204" pitchFamily="34" charset="-122"/>
                <a:ea typeface="微软雅黑" panose="020B0503020204020204" pitchFamily="34" charset="-122"/>
                <a:cs typeface="微软雅黑" panose="020B0503020204020204" pitchFamily="34" charset="-122"/>
              </a:rPr>
              <a:t>  LogicalFilter(condition=[=($1, 'John')])</a:t>
            </a:r>
            <a:endParaRPr lang="zh-CN" altLang="en-US" sz="1000" b="1" spc="300" dirty="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000" b="1" spc="300" dirty="0">
                <a:latin typeface="微软雅黑" panose="020B0503020204020204" pitchFamily="34" charset="-122"/>
                <a:ea typeface="微软雅黑" panose="020B0503020204020204" pitchFamily="34" charset="-122"/>
                <a:cs typeface="微软雅黑" panose="020B0503020204020204" pitchFamily="34" charset="-122"/>
              </a:rPr>
              <a:t>    LogicalProject(EMPNO=[$0], NAME=[$1], GENDER=[$3])</a:t>
            </a:r>
            <a:endParaRPr lang="zh-CN" altLang="en-US" sz="1000" b="1" spc="300" dirty="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000" b="1" spc="300" dirty="0">
                <a:latin typeface="微软雅黑" panose="020B0503020204020204" pitchFamily="34" charset="-122"/>
                <a:ea typeface="微软雅黑" panose="020B0503020204020204" pitchFamily="34" charset="-122"/>
                <a:cs typeface="微软雅黑" panose="020B0503020204020204" pitchFamily="34" charset="-122"/>
              </a:rPr>
              <a:t>      LogicalTableScan(table=[[SALES, EMPS]])</a:t>
            </a:r>
            <a:br>
              <a:rPr lang="zh-CN" altLang="en-US" sz="1200" b="1" spc="300" dirty="0">
                <a:latin typeface="微软雅黑" panose="020B0503020204020204" pitchFamily="34" charset="-122"/>
                <a:ea typeface="微软雅黑" panose="020B0503020204020204" pitchFamily="34" charset="-122"/>
                <a:cs typeface="微软雅黑" panose="020B0503020204020204" pitchFamily="34" charset="-122"/>
              </a:rPr>
            </a:br>
            <a:r>
              <a:rPr lang="en-US" altLang="zh-CN" sz="1200" b="1" spc="3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1200" b="1" spc="300" dirty="0">
                <a:latin typeface="微软雅黑" panose="020B0503020204020204" pitchFamily="34" charset="-122"/>
                <a:ea typeface="微软雅黑" panose="020B0503020204020204" pitchFamily="34" charset="-122"/>
                <a:cs typeface="微软雅黑" panose="020B0503020204020204" pitchFamily="34" charset="-122"/>
              </a:rPr>
              <a:t>. 生成新的RelNode</a:t>
            </a:r>
            <a:endParaRPr lang="zh-CN" altLang="en-US" sz="1200" b="1" spc="300" dirty="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000" b="1" spc="300" dirty="0">
                <a:latin typeface="微软雅黑" panose="020B0503020204020204" pitchFamily="34" charset="-122"/>
                <a:ea typeface="微软雅黑" panose="020B0503020204020204" pitchFamily="34" charset="-122"/>
                <a:cs typeface="微软雅黑" panose="020B0503020204020204" pitchFamily="34" charset="-122"/>
              </a:rPr>
              <a:t>[org.apache.calcite.rel.AbstractRelNode.&lt;init&gt;(AbstractRelNode.java:105)]: new HepRelVertex#7</a:t>
            </a:r>
            <a:endParaRPr lang="zh-CN" altLang="en-US" sz="1000" b="1" spc="300" dirty="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000" b="1" spc="300" dirty="0">
                <a:latin typeface="微软雅黑" panose="020B0503020204020204" pitchFamily="34" charset="-122"/>
                <a:ea typeface="微软雅黑" panose="020B0503020204020204" pitchFamily="34" charset="-122"/>
                <a:cs typeface="微软雅黑" panose="020B0503020204020204" pitchFamily="34" charset="-122"/>
              </a:rPr>
              <a:t>[org.apache.calcite.rel.AbstractRelNode.&lt;init&gt;(AbstractRelNode.java:105)]: new LogicalProject#8</a:t>
            </a:r>
            <a:endParaRPr lang="zh-CN" altLang="en-US" sz="1000" b="1" spc="300" dirty="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000" b="1" spc="300" dirty="0">
                <a:latin typeface="微软雅黑" panose="020B0503020204020204" pitchFamily="34" charset="-122"/>
                <a:ea typeface="微软雅黑" panose="020B0503020204020204" pitchFamily="34" charset="-122"/>
                <a:cs typeface="微软雅黑" panose="020B0503020204020204" pitchFamily="34" charset="-122"/>
              </a:rPr>
              <a:t>[org.apache.calcite.rel.AbstractRelNode.&lt;init&gt;(AbstractRelNode.java:105)]: new HepRelVertex#9</a:t>
            </a:r>
            <a:endParaRPr lang="zh-CN" altLang="en-US" sz="1000" b="1" spc="300" dirty="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000" b="1" spc="300" dirty="0">
                <a:latin typeface="微软雅黑" panose="020B0503020204020204" pitchFamily="34" charset="-122"/>
                <a:ea typeface="微软雅黑" panose="020B0503020204020204" pitchFamily="34" charset="-122"/>
                <a:cs typeface="微软雅黑" panose="020B0503020204020204" pitchFamily="34" charset="-122"/>
              </a:rPr>
              <a:t>[org.apache.calcite.rel.AbstractRelNode.&lt;init&gt;(AbstractRelNode.java:105)]: new LogicalFilter#10</a:t>
            </a:r>
            <a:endParaRPr lang="zh-CN" altLang="en-US" sz="1000" b="1" spc="300" dirty="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000" b="1" spc="300" dirty="0">
                <a:latin typeface="微软雅黑" panose="020B0503020204020204" pitchFamily="34" charset="-122"/>
                <a:ea typeface="微软雅黑" panose="020B0503020204020204" pitchFamily="34" charset="-122"/>
                <a:cs typeface="微软雅黑" panose="020B0503020204020204" pitchFamily="34" charset="-122"/>
              </a:rPr>
              <a:t>[org.apache.calcite.rel.AbstractRelNode.&lt;init&gt;(AbstractRelNode.java:105)]: new HepRelVertex#11</a:t>
            </a:r>
            <a:endParaRPr lang="zh-CN" altLang="en-US" sz="1000" b="1" spc="300" dirty="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000" b="1" spc="300" dirty="0">
                <a:latin typeface="微软雅黑" panose="020B0503020204020204" pitchFamily="34" charset="-122"/>
                <a:ea typeface="微软雅黑" panose="020B0503020204020204" pitchFamily="34" charset="-122"/>
                <a:cs typeface="微软雅黑" panose="020B0503020204020204" pitchFamily="34" charset="-122"/>
              </a:rPr>
              <a:t>[org.apache.calcite.rel.AbstractRelNode.&lt;init&gt;(AbstractRelNode.java:105)]: new LogicalProject#12</a:t>
            </a:r>
            <a:endParaRPr lang="zh-CN" altLang="en-US" sz="1000" b="1" spc="300" dirty="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000" b="1" spc="300" dirty="0">
                <a:latin typeface="微软雅黑" panose="020B0503020204020204" pitchFamily="34" charset="-122"/>
                <a:ea typeface="微软雅黑" panose="020B0503020204020204" pitchFamily="34" charset="-122"/>
                <a:cs typeface="微软雅黑" panose="020B0503020204020204" pitchFamily="34" charset="-122"/>
              </a:rPr>
              <a:t>[org.apache.calcite.rel.AbstractRelNode.&lt;init&gt;(AbstractRelNode.java:105)]: new HepRelVertex#13</a:t>
            </a:r>
            <a:endParaRPr lang="zh-CN" altLang="en-US" sz="1200" b="1" spc="300" dirty="0">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1200" b="1" spc="3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1200" b="1" spc="300" dirty="0">
                <a:latin typeface="微软雅黑" panose="020B0503020204020204" pitchFamily="34" charset="-122"/>
                <a:ea typeface="微软雅黑" panose="020B0503020204020204" pitchFamily="34" charset="-122"/>
                <a:cs typeface="微软雅黑" panose="020B0503020204020204" pitchFamily="34" charset="-122"/>
              </a:rPr>
              <a:t>.将生成的RelNode加入到HepPlaner内部的graph中，然后生成的graph，打印出来。</a:t>
            </a:r>
            <a:endParaRPr lang="zh-CN" altLang="en-US" sz="1200" b="1" spc="300" dirty="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000" b="1" spc="300" dirty="0">
                <a:latin typeface="微软雅黑" panose="020B0503020204020204" pitchFamily="34" charset="-122"/>
                <a:ea typeface="微软雅黑" panose="020B0503020204020204" pitchFamily="34" charset="-122"/>
                <a:cs typeface="微软雅黑" panose="020B0503020204020204" pitchFamily="34" charset="-122"/>
              </a:rPr>
              <a:t>[org.apache.calcite.plan.hep.HepPlanner.dumpGraph(HepPlanner.java:1049)]:</a:t>
            </a:r>
            <a:endParaRPr lang="zh-CN" altLang="en-US" sz="1000" b="1" spc="300" dirty="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000" b="1" spc="300" dirty="0">
                <a:latin typeface="微软雅黑" panose="020B0503020204020204" pitchFamily="34" charset="-122"/>
                <a:ea typeface="微软雅黑" panose="020B0503020204020204" pitchFamily="34" charset="-122"/>
                <a:cs typeface="微软雅黑" panose="020B0503020204020204" pitchFamily="34" charset="-122"/>
              </a:rPr>
              <a:t>Breadth-first from root:  {</a:t>
            </a:r>
            <a:endParaRPr lang="zh-CN" altLang="en-US" sz="1000" b="1" spc="300" dirty="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000" b="1" spc="300" dirty="0">
                <a:latin typeface="微软雅黑" panose="020B0503020204020204" pitchFamily="34" charset="-122"/>
                <a:ea typeface="微软雅黑" panose="020B0503020204020204" pitchFamily="34" charset="-122"/>
                <a:cs typeface="微软雅黑" panose="020B0503020204020204" pitchFamily="34" charset="-122"/>
              </a:rPr>
              <a:t>    rel#13:HepRelVertex#13 = rel#12:LogicalProject.NONE.[](input=HepRelVertex#11,inputs=0,exprs=[$2, $1]), rowcount=15.0, cumulative cost={230.0 rows, 546.0 cpu, 0.0 io}</a:t>
            </a:r>
            <a:endParaRPr lang="zh-CN" altLang="en-US" sz="1000" b="1" spc="300" dirty="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000" b="1" spc="300" dirty="0">
                <a:latin typeface="微软雅黑" panose="020B0503020204020204" pitchFamily="34" charset="-122"/>
                <a:ea typeface="微软雅黑" panose="020B0503020204020204" pitchFamily="34" charset="-122"/>
                <a:cs typeface="微软雅黑" panose="020B0503020204020204" pitchFamily="34" charset="-122"/>
              </a:rPr>
              <a:t>    rel#11:HepRelVertex#11 = rel#10:LogicalFilter.NONE.[](input=HepRelVertex#9,condition==($1, 'John')), rowcount=15.0, cumulative cost={215.0 rows, 501.0 cpu, 0.0 io}</a:t>
            </a:r>
            <a:endParaRPr lang="zh-CN" altLang="en-US" sz="1000" b="1" spc="300" dirty="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000" b="1" spc="300" dirty="0">
                <a:latin typeface="微软雅黑" panose="020B0503020204020204" pitchFamily="34" charset="-122"/>
                <a:ea typeface="微软雅黑" panose="020B0503020204020204" pitchFamily="34" charset="-122"/>
                <a:cs typeface="微软雅黑" panose="020B0503020204020204" pitchFamily="34" charset="-122"/>
              </a:rPr>
              <a:t>    rel#9:HepRelVertex#9 = rel#8:LogicalProject.NONE.[](input=HepRelVertex#7,inputs=0..1,exprs=[$3]), rowcount=100.0, cumulative cost={200.0 rows, 401.0 cpu, 0.0 io}</a:t>
            </a:r>
            <a:endParaRPr lang="zh-CN" altLang="en-US" sz="1000" b="1" spc="300" dirty="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000" b="1" spc="300" dirty="0">
                <a:latin typeface="微软雅黑" panose="020B0503020204020204" pitchFamily="34" charset="-122"/>
                <a:ea typeface="微软雅黑" panose="020B0503020204020204" pitchFamily="34" charset="-122"/>
                <a:cs typeface="微软雅黑" panose="020B0503020204020204" pitchFamily="34" charset="-122"/>
              </a:rPr>
              <a:t>    rel#7:HepRelVertex#7 = rel#1:LogicalTableScan.NONE.[](table=[SALES, EMPS]), rowcount=100.0, cumulative cost={100.0 rows, 101.0 cpu, 0.0 io}</a:t>
            </a:r>
            <a:endParaRPr lang="zh-CN" altLang="en-US" sz="1000" b="1" spc="300" dirty="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000" b="1" spc="300" dirty="0">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200" b="1" spc="300" dirty="0">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1200" b="1" spc="300" dirty="0">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1200" b="1" spc="300" dirty="0">
                <a:latin typeface="微软雅黑" panose="020B0503020204020204" pitchFamily="34" charset="-122"/>
                <a:ea typeface="微软雅黑" panose="020B0503020204020204" pitchFamily="34" charset="-122"/>
                <a:cs typeface="微软雅黑" panose="020B0503020204020204" pitchFamily="34" charset="-122"/>
              </a:rPr>
              <a:t>.Programs.of() 间接调用 -&gt; hepPlanner.findBestExp();</a:t>
            </a:r>
            <a:endParaRPr lang="zh-CN" altLang="en-US" sz="1200" b="1" spc="300" dirty="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000" b="1" spc="300" dirty="0">
                <a:latin typeface="微软雅黑" panose="020B0503020204020204" pitchFamily="34" charset="-122"/>
                <a:ea typeface="微软雅黑" panose="020B0503020204020204" pitchFamily="34" charset="-122"/>
                <a:cs typeface="微软雅黑" panose="020B0503020204020204" pitchFamily="34" charset="-122"/>
              </a:rPr>
              <a:t>[org.apache.calcite.plan.hep.HepPlanner.applyRules(HepPlanner.java:411)]: Applying rule set [SubQueryRemoveRule:Filter, SubQueryRemoveRule:Project, SubQueryRemoveRule:Join]</a:t>
            </a:r>
            <a:endParaRPr lang="zh-CN" altLang="en-US" sz="1000" b="1" spc="300" dirty="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000" b="1" spc="300" dirty="0">
                <a:latin typeface="微软雅黑" panose="020B0503020204020204" pitchFamily="34" charset="-122"/>
                <a:ea typeface="微软雅黑" panose="020B0503020204020204" pitchFamily="34" charset="-122"/>
                <a:cs typeface="微软雅黑" panose="020B0503020204020204" pitchFamily="34" charset="-122"/>
              </a:rPr>
              <a:t>[org.apache.calcite.plan.hep.HepPlanner.collectGarbage(HepPlanner.java:978)]: collecting garbage</a:t>
            </a:r>
            <a:endParaRPr lang="zh-CN" altLang="en-US" sz="1000" b="1" spc="300" dirty="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000" b="1" spc="300" dirty="0">
                <a:latin typeface="微软雅黑" panose="020B0503020204020204" pitchFamily="34" charset="-122"/>
                <a:ea typeface="微软雅黑" panose="020B0503020204020204" pitchFamily="34" charset="-122"/>
                <a:cs typeface="微软雅黑" panose="020B0503020204020204" pitchFamily="34" charset="-122"/>
              </a:rPr>
              <a:t>[org.apache.calcite.plan.AbstractRelOptPlanner.notifyChosen(AbstractRelOptPlanner.java:376)]: For final plan, using rel#12:LogicalProject.NONE.[](input=HepRelVertex#11,inputs=0,exprs=[$2, $1])</a:t>
            </a:r>
            <a:endParaRPr lang="zh-CN" altLang="en-US" sz="1000" b="1" spc="300" dirty="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000" b="1" spc="300" dirty="0">
                <a:latin typeface="微软雅黑" panose="020B0503020204020204" pitchFamily="34" charset="-122"/>
                <a:ea typeface="微软雅黑" panose="020B0503020204020204" pitchFamily="34" charset="-122"/>
                <a:cs typeface="微软雅黑" panose="020B0503020204020204" pitchFamily="34" charset="-122"/>
              </a:rPr>
              <a:t>[org.apache.calcite.plan.AbstractRelOptPlanner.notifyChosen(AbstractRelOptPlanner.java:376)]: For final plan, using rel#10:LogicalFilter.NONE.[](input=HepRelVertex#9,condition==($1, 'John'))</a:t>
            </a:r>
            <a:endParaRPr lang="zh-CN" altLang="en-US" sz="1000" b="1" spc="300" dirty="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000" b="1" spc="300" dirty="0">
                <a:latin typeface="微软雅黑" panose="020B0503020204020204" pitchFamily="34" charset="-122"/>
                <a:ea typeface="微软雅黑" panose="020B0503020204020204" pitchFamily="34" charset="-122"/>
                <a:cs typeface="微软雅黑" panose="020B0503020204020204" pitchFamily="34" charset="-122"/>
              </a:rPr>
              <a:t>[org.apache.calcite.plan.AbstractRelOptPlanner.notifyChosen(AbstractRelOptPlanner.java:376)]: For final plan, using rel#8:LogicalProject.NONE.[](input=HepRelVertex#7,inputs=0..1,exprs=[$3])</a:t>
            </a:r>
            <a:endParaRPr lang="zh-CN" altLang="en-US" sz="1000" b="1" spc="300" dirty="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000" b="1" spc="300" dirty="0">
                <a:latin typeface="微软雅黑" panose="020B0503020204020204" pitchFamily="34" charset="-122"/>
                <a:ea typeface="微软雅黑" panose="020B0503020204020204" pitchFamily="34" charset="-122"/>
                <a:cs typeface="微软雅黑" panose="020B0503020204020204" pitchFamily="34" charset="-122"/>
              </a:rPr>
              <a:t>[org.apache.calcite.plan.AbstractRelOptPlanner.notifyChosen(AbstractRelOptPlanner.java:376)]: For final plan, using rel#1:LogicalTableScan.NONE.[](table=[SALES, EMPS])</a:t>
            </a:r>
            <a:endParaRPr lang="zh-CN" altLang="en-US" sz="1200" b="1" spc="300" dirty="0">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sz="1200" b="1" spc="300" dirty="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7d195523061f1c0"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hidden="1"/>
          <p:cNvSpPr txBox="1"/>
          <p:nvPr/>
        </p:nvSpPr>
        <p:spPr>
          <a:xfrm>
            <a:off x="-355600" y="-550922"/>
            <a:ext cx="204223" cy="5724644"/>
          </a:xfrm>
          <a:prstGeom prst="rect">
            <a:avLst/>
          </a:prstGeom>
          <a:noFill/>
        </p:spPr>
        <p:txBody>
          <a:bodyPr vert="wordArtVert" wrap="none" rtlCol="0">
            <a:spAutoFit/>
          </a:bodyPr>
          <a:lstStyle/>
          <a:p>
            <a:pPr algn="ctr"/>
            <a:r>
              <a:rPr lang="en-US" altLang="zh-CN" sz="100" dirty="0">
                <a:latin typeface="inpin heiti" charset="-122"/>
                <a:ea typeface="inpin heiti" charset="-122"/>
              </a:rPr>
              <a:t>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a:t>
            </a:r>
            <a:endParaRPr lang="zh-CN" altLang="en-US" sz="100" dirty="0">
              <a:latin typeface="inpin heiti" charset="-122"/>
              <a:ea typeface="inpin heiti" charset="-122"/>
            </a:endParaRPr>
          </a:p>
        </p:txBody>
      </p:sp>
      <p:sp>
        <p:nvSpPr>
          <p:cNvPr id="14"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1"/>
            </p:custDataLst>
          </p:nvPr>
        </p:nvSpPr>
        <p:spPr>
          <a:xfrm>
            <a:off x="1014611" y="408485"/>
            <a:ext cx="8457770" cy="460375"/>
          </a:xfrm>
          <a:prstGeom prst="rect">
            <a:avLst/>
          </a:prstGeom>
          <a:noFill/>
        </p:spPr>
        <p:txBody>
          <a:bodyPr wrap="square" rtlCol="0">
            <a:spAutoFit/>
          </a:bodyPr>
          <a:lstStyle/>
          <a:p>
            <a:r>
              <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rPr>
              <a:t>联邦查询的查询优化</a:t>
            </a:r>
            <a:endPar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2"/>
            </p:custDataLst>
          </p:nvPr>
        </p:nvSpPr>
        <p:spPr>
          <a:xfrm>
            <a:off x="187960" y="1165225"/>
            <a:ext cx="11816715" cy="5631180"/>
          </a:xfrm>
          <a:prstGeom prst="rect">
            <a:avLst/>
          </a:prstGeom>
          <a:noFill/>
        </p:spPr>
        <p:txBody>
          <a:bodyPr wrap="square" rtlCol="0">
            <a:spAutoFit/>
          </a:bodyPr>
          <a:p>
            <a:r>
              <a:rPr lang="zh-CN" altLang="en-US" sz="800" b="1" spc="300" dirty="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600" b="1" spc="300" dirty="0">
                <a:latin typeface="微软雅黑" panose="020B0503020204020204" pitchFamily="34" charset="-122"/>
                <a:ea typeface="微软雅黑" panose="020B0503020204020204" pitchFamily="34" charset="-122"/>
                <a:cs typeface="微软雅黑" panose="020B0503020204020204" pitchFamily="34" charset="-122"/>
              </a:rPr>
              <a:t>select * from emps e where exists (select 1 from depts d where e.deptno = d.deptno and d.name = 'Sales')</a:t>
            </a:r>
            <a:br>
              <a:rPr lang="zh-CN" altLang="en-US" sz="800" b="1" spc="300" dirty="0">
                <a:latin typeface="微软雅黑" panose="020B0503020204020204" pitchFamily="34" charset="-122"/>
                <a:ea typeface="微软雅黑" panose="020B0503020204020204" pitchFamily="34" charset="-122"/>
                <a:cs typeface="微软雅黑" panose="020B0503020204020204" pitchFamily="34" charset="-122"/>
              </a:rPr>
            </a:br>
            <a:br>
              <a:rPr lang="zh-CN" altLang="en-US" sz="800" b="1" spc="300" dirty="0">
                <a:latin typeface="微软雅黑" panose="020B0503020204020204" pitchFamily="34" charset="-122"/>
                <a:ea typeface="微软雅黑" panose="020B0503020204020204" pitchFamily="34" charset="-122"/>
                <a:cs typeface="微软雅黑" panose="020B0503020204020204" pitchFamily="34" charset="-122"/>
              </a:rPr>
            </a:br>
            <a:r>
              <a:rPr lang="zh-CN" altLang="en-US" sz="800" b="1" spc="300" dirty="0">
                <a:latin typeface="微软雅黑" panose="020B0503020204020204" pitchFamily="34" charset="-122"/>
                <a:ea typeface="微软雅黑" panose="020B0503020204020204" pitchFamily="34" charset="-122"/>
                <a:cs typeface="微软雅黑" panose="020B0503020204020204" pitchFamily="34" charset="-122"/>
              </a:rPr>
              <a:t>Breadth-first from root:  {</a:t>
            </a:r>
            <a:endParaRPr lang="zh-CN" altLang="en-US" sz="800" b="1" spc="300" dirty="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800" b="1" spc="300" dirty="0">
                <a:latin typeface="微软雅黑" panose="020B0503020204020204" pitchFamily="34" charset="-122"/>
                <a:ea typeface="微软雅黑" panose="020B0503020204020204" pitchFamily="34" charset="-122"/>
                <a:cs typeface="微软雅黑" panose="020B0503020204020204" pitchFamily="34" charset="-122"/>
              </a:rPr>
              <a:t>	HepRelVertex#12 = rel#11:LogicalProject.NONE.[](input=HepRelVertex#10,EMPNO=$0,NAME=$1,DEPTNO=$2,GENDER=$3,CITY=$4,EMPID=$5,AGE=$6,SLACKER=$7,MANAGER=$8,JOINEDAT=$9), rowcount=25.0, cumulative cost={150.0 rows, 451.0 cpu, 0.0 io}</a:t>
            </a:r>
            <a:endParaRPr lang="zh-CN" altLang="en-US" sz="800" b="1" spc="300" dirty="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800" b="1" spc="300" dirty="0">
                <a:latin typeface="微软雅黑" panose="020B0503020204020204" pitchFamily="34" charset="-122"/>
                <a:ea typeface="微软雅黑" panose="020B0503020204020204" pitchFamily="34" charset="-122"/>
                <a:cs typeface="微软雅黑" panose="020B0503020204020204" pitchFamily="34" charset="-122"/>
              </a:rPr>
              <a:t>	HepRelVertex#10 = rel#9:LogicalFilter.NONE.[](input=HepRelVertex#8,condition=EXISTS({</a:t>
            </a:r>
            <a:endParaRPr lang="zh-CN" altLang="en-US" sz="800" b="1" spc="300" dirty="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800" b="1" spc="300" dirty="0">
                <a:latin typeface="微软雅黑" panose="020B0503020204020204" pitchFamily="34" charset="-122"/>
                <a:ea typeface="微软雅黑" panose="020B0503020204020204" pitchFamily="34" charset="-122"/>
                <a:cs typeface="微软雅黑" panose="020B0503020204020204" pitchFamily="34" charset="-122"/>
              </a:rPr>
              <a:t>LogicalFilter(condition=[AND(=($cor0.DEPTNO, $0), =($1, 'Sales'))])</a:t>
            </a:r>
            <a:endParaRPr lang="zh-CN" altLang="en-US" sz="800" b="1" spc="300" dirty="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800" b="1" spc="300" dirty="0">
                <a:latin typeface="微软雅黑" panose="020B0503020204020204" pitchFamily="34" charset="-122"/>
                <a:ea typeface="微软雅黑" panose="020B0503020204020204" pitchFamily="34" charset="-122"/>
                <a:cs typeface="微软雅黑" panose="020B0503020204020204" pitchFamily="34" charset="-122"/>
              </a:rPr>
              <a:t>  CsvTableScan(table=[[SALES, DEPTS]], fields=[[0, 1]])</a:t>
            </a:r>
            <a:endParaRPr lang="zh-CN" altLang="en-US" sz="800" b="1" spc="300" dirty="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800" b="1" spc="300" dirty="0">
                <a:latin typeface="微软雅黑" panose="020B0503020204020204" pitchFamily="34" charset="-122"/>
                <a:ea typeface="微软雅黑" panose="020B0503020204020204" pitchFamily="34" charset="-122"/>
                <a:cs typeface="微软雅黑" panose="020B0503020204020204" pitchFamily="34" charset="-122"/>
              </a:rPr>
              <a:t>}),variablesSet=[$cor0]), rowcount=25.0, cumulative cost={125.0 rows, 201.0 cpu, 0.0 io}</a:t>
            </a:r>
            <a:endParaRPr lang="zh-CN" altLang="en-US" sz="800" b="1" spc="300" dirty="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800" b="1" spc="300" dirty="0">
                <a:latin typeface="微软雅黑" panose="020B0503020204020204" pitchFamily="34" charset="-122"/>
                <a:ea typeface="微软雅黑" panose="020B0503020204020204" pitchFamily="34" charset="-122"/>
                <a:cs typeface="微软雅黑" panose="020B0503020204020204" pitchFamily="34" charset="-122"/>
              </a:rPr>
              <a:t>	HepRelVertex#8 = rel#0:CsvTableScan.ENUMERABLE.[](table=[SALES, EMPS],fields=[0, 1, 2, 3, 4, 5, 6, 7, 8, 9]), rowcount=100.0, cumulative cost={100.0 rows, 101.0 cpu, 0.0 io}</a:t>
            </a:r>
            <a:endParaRPr lang="zh-CN" altLang="en-US" sz="800" b="1" spc="300" dirty="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800" b="1" spc="300" dirty="0">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800" b="1" spc="300" dirty="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800" b="1" spc="300" dirty="0">
                <a:latin typeface="微软雅黑" panose="020B0503020204020204" pitchFamily="34" charset="-122"/>
                <a:ea typeface="微软雅黑" panose="020B0503020204020204" pitchFamily="34" charset="-122"/>
                <a:cs typeface="微软雅黑" panose="020B0503020204020204" pitchFamily="34" charset="-122"/>
              </a:rPr>
              <a:t>2019-04-13 17:31:12,090 [main] TRACE - Applying rule set [SubQueryRemoveRule:Filter, SubQueryRemoveRule:Project, SubQueryRemoveRule:Join]</a:t>
            </a:r>
            <a:endParaRPr lang="zh-CN" altLang="en-US" sz="800" b="1" spc="300" dirty="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800" b="1" spc="300" dirty="0">
                <a:latin typeface="微软雅黑" panose="020B0503020204020204" pitchFamily="34" charset="-122"/>
                <a:ea typeface="微软雅黑" panose="020B0503020204020204" pitchFamily="34" charset="-122"/>
                <a:cs typeface="微软雅黑" panose="020B0503020204020204" pitchFamily="34" charset="-122"/>
              </a:rPr>
              <a:t>2019-04-13 17:31:12,090 [main] TRACE - collecting garbage</a:t>
            </a:r>
            <a:endParaRPr lang="zh-CN" altLang="en-US" sz="800" b="1" spc="300" dirty="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800" b="1" spc="300" dirty="0">
                <a:latin typeface="微软雅黑" panose="020B0503020204020204" pitchFamily="34" charset="-122"/>
                <a:ea typeface="微软雅黑" panose="020B0503020204020204" pitchFamily="34" charset="-122"/>
                <a:cs typeface="微软雅黑" panose="020B0503020204020204" pitchFamily="34" charset="-122"/>
              </a:rPr>
              <a:t>2019-04-13 17:31:15,403 [main] DEBUG - call#0: Apply rule [SubQueryRemoveRule:Filter] to [rel#9:LogicalFilter.NONE.[](input=HepRelVertex#8,condition=EXISTS({</a:t>
            </a:r>
            <a:endParaRPr lang="zh-CN" altLang="en-US" sz="800" b="1" spc="300" dirty="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800" b="1" spc="300" dirty="0">
                <a:latin typeface="微软雅黑" panose="020B0503020204020204" pitchFamily="34" charset="-122"/>
                <a:ea typeface="微软雅黑" panose="020B0503020204020204" pitchFamily="34" charset="-122"/>
                <a:cs typeface="微软雅黑" panose="020B0503020204020204" pitchFamily="34" charset="-122"/>
              </a:rPr>
              <a:t>LogicalFilter(condition=[AND(=($cor0.DEPTNO, $0), =($1, 'Sales'))])</a:t>
            </a:r>
            <a:endParaRPr lang="zh-CN" altLang="en-US" sz="800" b="1" spc="300" dirty="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800" b="1" spc="300" dirty="0">
                <a:latin typeface="微软雅黑" panose="020B0503020204020204" pitchFamily="34" charset="-122"/>
                <a:ea typeface="微软雅黑" panose="020B0503020204020204" pitchFamily="34" charset="-122"/>
                <a:cs typeface="微软雅黑" panose="020B0503020204020204" pitchFamily="34" charset="-122"/>
              </a:rPr>
              <a:t>  CsvTableScan(table=[[SALES, DEPTS]], fields=[[0, 1]])</a:t>
            </a:r>
            <a:endParaRPr lang="zh-CN" altLang="en-US" sz="800" b="1" spc="300" dirty="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800" b="1" spc="300" dirty="0">
                <a:latin typeface="微软雅黑" panose="020B0503020204020204" pitchFamily="34" charset="-122"/>
                <a:ea typeface="微软雅黑" panose="020B0503020204020204" pitchFamily="34" charset="-122"/>
                <a:cs typeface="微软雅黑" panose="020B0503020204020204" pitchFamily="34" charset="-122"/>
              </a:rPr>
              <a:t>}),variablesSet=[$cor0])]</a:t>
            </a:r>
            <a:endParaRPr lang="zh-CN" altLang="en-US" sz="800" b="1" spc="300" dirty="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800" b="1" spc="300" dirty="0">
                <a:latin typeface="微软雅黑" panose="020B0503020204020204" pitchFamily="34" charset="-122"/>
                <a:ea typeface="微软雅黑" panose="020B0503020204020204" pitchFamily="34" charset="-122"/>
                <a:cs typeface="微软雅黑" panose="020B0503020204020204" pitchFamily="34" charset="-122"/>
              </a:rPr>
              <a:t>2019-04-13 17:31:15,410 [main] TRACE - new LogicalProject#13</a:t>
            </a:r>
            <a:endParaRPr lang="zh-CN" altLang="en-US" sz="800" b="1" spc="300" dirty="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800" b="1" spc="300" dirty="0">
                <a:latin typeface="微软雅黑" panose="020B0503020204020204" pitchFamily="34" charset="-122"/>
                <a:ea typeface="微软雅黑" panose="020B0503020204020204" pitchFamily="34" charset="-122"/>
                <a:cs typeface="微软雅黑" panose="020B0503020204020204" pitchFamily="34" charset="-122"/>
              </a:rPr>
              <a:t>2019-04-13 17:31:15,486 [main] TRACE - new LogicalAggregate#14</a:t>
            </a:r>
            <a:endParaRPr lang="zh-CN" altLang="en-US" sz="800" b="1" spc="300" dirty="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800" b="1" spc="300" dirty="0">
                <a:latin typeface="微软雅黑" panose="020B0503020204020204" pitchFamily="34" charset="-122"/>
                <a:ea typeface="微软雅黑" panose="020B0503020204020204" pitchFamily="34" charset="-122"/>
                <a:cs typeface="微软雅黑" panose="020B0503020204020204" pitchFamily="34" charset="-122"/>
              </a:rPr>
              <a:t>2019-04-13 17:31:15,490 [main] TRACE - new LogicalCorrelate#15</a:t>
            </a:r>
            <a:endParaRPr lang="zh-CN" altLang="en-US" sz="800" b="1" spc="300" dirty="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800" b="1" spc="300" dirty="0">
                <a:latin typeface="微软雅黑" panose="020B0503020204020204" pitchFamily="34" charset="-122"/>
                <a:ea typeface="微软雅黑" panose="020B0503020204020204" pitchFamily="34" charset="-122"/>
                <a:cs typeface="微软雅黑" panose="020B0503020204020204" pitchFamily="34" charset="-122"/>
              </a:rPr>
              <a:t>2019-04-13 17:31:15,491 [main] TRACE - new LogicalProject#16</a:t>
            </a:r>
            <a:endParaRPr lang="zh-CN" altLang="en-US" sz="800" b="1" spc="300" dirty="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800" b="1" spc="300" dirty="0">
                <a:latin typeface="微软雅黑" panose="020B0503020204020204" pitchFamily="34" charset="-122"/>
                <a:ea typeface="微软雅黑" panose="020B0503020204020204" pitchFamily="34" charset="-122"/>
                <a:cs typeface="微软雅黑" panose="020B0503020204020204" pitchFamily="34" charset="-122"/>
              </a:rPr>
              <a:t>2019-04-13 17:31:59,587 [main] DEBUG - call#0: Rule SubQueryRemoveRule:Filter arguments [rel#9:LogicalFilter.NONE.[](input=HepRelVertex#8,condition=EXISTS({</a:t>
            </a:r>
            <a:endParaRPr lang="zh-CN" altLang="en-US" sz="800" b="1" spc="300" dirty="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800" b="1" spc="300" dirty="0">
                <a:latin typeface="微软雅黑" panose="020B0503020204020204" pitchFamily="34" charset="-122"/>
                <a:ea typeface="微软雅黑" panose="020B0503020204020204" pitchFamily="34" charset="-122"/>
                <a:cs typeface="微软雅黑" panose="020B0503020204020204" pitchFamily="34" charset="-122"/>
              </a:rPr>
              <a:t>LogicalFilter(condition=[AND(=($cor0.DEPTNO, $0), =($1, 'Sales'))])</a:t>
            </a:r>
            <a:endParaRPr lang="zh-CN" altLang="en-US" sz="800" b="1" spc="300" dirty="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800" b="1" spc="300" dirty="0">
                <a:latin typeface="微软雅黑" panose="020B0503020204020204" pitchFamily="34" charset="-122"/>
                <a:ea typeface="微软雅黑" panose="020B0503020204020204" pitchFamily="34" charset="-122"/>
                <a:cs typeface="微软雅黑" panose="020B0503020204020204" pitchFamily="34" charset="-122"/>
              </a:rPr>
              <a:t>  CsvTableScan(table=[[SALES, DEPTS]], fields=[[0, 1]])</a:t>
            </a:r>
            <a:endParaRPr lang="zh-CN" altLang="en-US" sz="800" b="1" spc="300" dirty="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800" b="1" spc="300" dirty="0">
                <a:latin typeface="微软雅黑" panose="020B0503020204020204" pitchFamily="34" charset="-122"/>
                <a:ea typeface="微软雅黑" panose="020B0503020204020204" pitchFamily="34" charset="-122"/>
                <a:cs typeface="微软雅黑" panose="020B0503020204020204" pitchFamily="34" charset="-122"/>
              </a:rPr>
              <a:t>}),variablesSet=[$cor0])] produced LogicalProject#16</a:t>
            </a:r>
            <a:endParaRPr lang="zh-CN" altLang="en-US" sz="800" b="1" spc="300" dirty="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800" b="1" spc="300" dirty="0">
                <a:latin typeface="微软雅黑" panose="020B0503020204020204" pitchFamily="34" charset="-122"/>
                <a:ea typeface="微软雅黑" panose="020B0503020204020204" pitchFamily="34" charset="-122"/>
                <a:cs typeface="微软雅黑" panose="020B0503020204020204" pitchFamily="34" charset="-122"/>
              </a:rPr>
              <a:t>2019-04-13 17:33:54,085 [main] TRACE - new HepRelVertex#17</a:t>
            </a:r>
            <a:endParaRPr lang="zh-CN" altLang="en-US" sz="800" b="1" spc="300" dirty="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800" b="1" spc="300" dirty="0">
                <a:latin typeface="微软雅黑" panose="020B0503020204020204" pitchFamily="34" charset="-122"/>
                <a:ea typeface="微软雅黑" panose="020B0503020204020204" pitchFamily="34" charset="-122"/>
                <a:cs typeface="微软雅黑" panose="020B0503020204020204" pitchFamily="34" charset="-122"/>
              </a:rPr>
              <a:t>2019-04-13 17:33:54,086 [main] TRACE - new LogicalFilter#18</a:t>
            </a:r>
            <a:endParaRPr lang="zh-CN" altLang="en-US" sz="800" b="1" spc="300" dirty="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800" b="1" spc="300" dirty="0">
                <a:latin typeface="微软雅黑" panose="020B0503020204020204" pitchFamily="34" charset="-122"/>
                <a:ea typeface="微软雅黑" panose="020B0503020204020204" pitchFamily="34" charset="-122"/>
                <a:cs typeface="微软雅黑" panose="020B0503020204020204" pitchFamily="34" charset="-122"/>
              </a:rPr>
              <a:t>2019-04-13 17:33:54,088 [main] TRACE - new HepRelVertex#19</a:t>
            </a:r>
            <a:endParaRPr lang="zh-CN" altLang="en-US" sz="800" b="1" spc="300" dirty="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800" b="1" spc="300" dirty="0">
                <a:latin typeface="微软雅黑" panose="020B0503020204020204" pitchFamily="34" charset="-122"/>
                <a:ea typeface="微软雅黑" panose="020B0503020204020204" pitchFamily="34" charset="-122"/>
                <a:cs typeface="微软雅黑" panose="020B0503020204020204" pitchFamily="34" charset="-122"/>
              </a:rPr>
              <a:t>2019-04-13 17:33:54,089 [main] TRACE - new LogicalProject#20</a:t>
            </a:r>
            <a:endParaRPr lang="zh-CN" altLang="en-US" sz="800" b="1" spc="300" dirty="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800" b="1" spc="300" dirty="0">
                <a:latin typeface="微软雅黑" panose="020B0503020204020204" pitchFamily="34" charset="-122"/>
                <a:ea typeface="微软雅黑" panose="020B0503020204020204" pitchFamily="34" charset="-122"/>
                <a:cs typeface="微软雅黑" panose="020B0503020204020204" pitchFamily="34" charset="-122"/>
              </a:rPr>
              <a:t>2019-04-13 17:33:54,090 [main] TRACE - new HepRelVertex#21</a:t>
            </a:r>
            <a:endParaRPr lang="zh-CN" altLang="en-US" sz="800" b="1" spc="300" dirty="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800" b="1" spc="300" dirty="0">
                <a:latin typeface="微软雅黑" panose="020B0503020204020204" pitchFamily="34" charset="-122"/>
                <a:ea typeface="微软雅黑" panose="020B0503020204020204" pitchFamily="34" charset="-122"/>
                <a:cs typeface="微软雅黑" panose="020B0503020204020204" pitchFamily="34" charset="-122"/>
              </a:rPr>
              <a:t>2019-04-13 17:33:54,091 [main] TRACE - new LogicalAggregate#22</a:t>
            </a:r>
            <a:endParaRPr lang="zh-CN" altLang="en-US" sz="800" b="1" spc="300" dirty="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800" b="1" spc="300" dirty="0">
                <a:latin typeface="微软雅黑" panose="020B0503020204020204" pitchFamily="34" charset="-122"/>
                <a:ea typeface="微软雅黑" panose="020B0503020204020204" pitchFamily="34" charset="-122"/>
                <a:cs typeface="微软雅黑" panose="020B0503020204020204" pitchFamily="34" charset="-122"/>
              </a:rPr>
              <a:t>2019-04-13 17:33:54,092 [main] TRACE - new HepRelVertex#23</a:t>
            </a:r>
            <a:endParaRPr lang="zh-CN" altLang="en-US" sz="800" b="1" spc="300" dirty="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800" b="1" spc="300" dirty="0">
                <a:latin typeface="微软雅黑" panose="020B0503020204020204" pitchFamily="34" charset="-122"/>
                <a:ea typeface="微软雅黑" panose="020B0503020204020204" pitchFamily="34" charset="-122"/>
                <a:cs typeface="微软雅黑" panose="020B0503020204020204" pitchFamily="34" charset="-122"/>
              </a:rPr>
              <a:t>2019-04-13 17:33:54,093 [main] TRACE - new LogicalCorrelate#24</a:t>
            </a:r>
            <a:endParaRPr lang="zh-CN" altLang="en-US" sz="800" b="1" spc="300" dirty="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800" b="1" spc="300" dirty="0">
                <a:latin typeface="微软雅黑" panose="020B0503020204020204" pitchFamily="34" charset="-122"/>
                <a:ea typeface="微软雅黑" panose="020B0503020204020204" pitchFamily="34" charset="-122"/>
                <a:cs typeface="微软雅黑" panose="020B0503020204020204" pitchFamily="34" charset="-122"/>
              </a:rPr>
              <a:t>2019-04-13 17:33:54,095 [main] TRACE - new HepRelVertex#25</a:t>
            </a:r>
            <a:endParaRPr lang="zh-CN" altLang="en-US" sz="800" b="1" spc="300" dirty="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800" b="1" spc="300" dirty="0">
                <a:latin typeface="微软雅黑" panose="020B0503020204020204" pitchFamily="34" charset="-122"/>
                <a:ea typeface="微软雅黑" panose="020B0503020204020204" pitchFamily="34" charset="-122"/>
                <a:cs typeface="微软雅黑" panose="020B0503020204020204" pitchFamily="34" charset="-122"/>
              </a:rPr>
              <a:t>2019-04-13 17:34:01,657 [main] TRACE - new LogicalProject#26</a:t>
            </a:r>
            <a:endParaRPr lang="zh-CN" altLang="en-US" sz="800" b="1" spc="300" dirty="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800" b="1" spc="300" dirty="0">
                <a:latin typeface="微软雅黑" panose="020B0503020204020204" pitchFamily="34" charset="-122"/>
                <a:ea typeface="微软雅黑" panose="020B0503020204020204" pitchFamily="34" charset="-122"/>
                <a:cs typeface="微软雅黑" panose="020B0503020204020204" pitchFamily="34" charset="-122"/>
              </a:rPr>
              <a:t>2019-04-13 17:34:07,638 [main] TRACE - new HepRelVertex#27</a:t>
            </a:r>
            <a:endParaRPr lang="zh-CN" altLang="en-US" sz="800" b="1" spc="300" dirty="0">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sz="800" b="1" spc="300" dirty="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descr="背景图案&#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031" y="0"/>
            <a:ext cx="12187938" cy="6858000"/>
          </a:xfrm>
          <a:prstGeom prst="rect">
            <a:avLst/>
          </a:prstGeom>
        </p:spPr>
      </p:pic>
      <p:sp>
        <p:nvSpPr>
          <p:cNvPr id="4" name="e7d195523061f1c0"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hidden="1"/>
          <p:cNvSpPr txBox="1"/>
          <p:nvPr/>
        </p:nvSpPr>
        <p:spPr>
          <a:xfrm>
            <a:off x="-355600" y="-550922"/>
            <a:ext cx="204223" cy="5724644"/>
          </a:xfrm>
          <a:prstGeom prst="rect">
            <a:avLst/>
          </a:prstGeom>
          <a:noFill/>
        </p:spPr>
        <p:txBody>
          <a:bodyPr vert="wordArtVert" wrap="none" rtlCol="0">
            <a:spAutoFit/>
          </a:bodyPr>
          <a:lstStyle/>
          <a:p>
            <a:pPr algn="ctr"/>
            <a:r>
              <a:rPr lang="en-US" altLang="zh-CN" sz="100" dirty="0">
                <a:latin typeface="inpin heiti" charset="-122"/>
                <a:ea typeface="inpin heiti" charset="-122"/>
              </a:rPr>
              <a:t>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a:t>
            </a:r>
            <a:endParaRPr lang="zh-CN" altLang="en-US" sz="100" dirty="0">
              <a:latin typeface="inpin heiti" charset="-122"/>
              <a:ea typeface="inpin heiti" charset="-122"/>
            </a:endParaRPr>
          </a:p>
        </p:txBody>
      </p:sp>
      <p:grpSp>
        <p:nvGrpSpPr>
          <p:cNvPr id="8" name="组合 7"/>
          <p:cNvGrpSpPr/>
          <p:nvPr/>
        </p:nvGrpSpPr>
        <p:grpSpPr>
          <a:xfrm>
            <a:off x="3060065" y="2197100"/>
            <a:ext cx="6071870" cy="1815465"/>
            <a:chOff x="4733" y="2932"/>
            <a:chExt cx="9562" cy="2859"/>
          </a:xfrm>
        </p:grpSpPr>
        <p:sp>
          <p:nvSpPr>
            <p:cNvPr id="6"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2"/>
              </p:custDataLst>
            </p:nvPr>
          </p:nvSpPr>
          <p:spPr>
            <a:xfrm>
              <a:off x="8460" y="5066"/>
              <a:ext cx="2112" cy="725"/>
            </a:xfrm>
            <a:prstGeom prst="rect">
              <a:avLst/>
            </a:prstGeom>
            <a:noFill/>
          </p:spPr>
          <p:txBody>
            <a:bodyPr wrap="none" rtlCol="0">
              <a:spAutoFit/>
            </a:bodyPr>
            <a:lstStyle/>
            <a:p>
              <a:pPr algn="ctr"/>
              <a:r>
                <a:rPr lang="en-US" altLang="zh-CN" sz="2400" dirty="0">
                  <a:latin typeface="微软雅黑" panose="020B0503020204020204" pitchFamily="34" charset="-122"/>
                  <a:ea typeface="微软雅黑" panose="020B0503020204020204" pitchFamily="34" charset="-122"/>
                  <a:cs typeface="+mn-lt"/>
                </a:rPr>
                <a:t>Thomas</a:t>
              </a:r>
              <a:endParaRPr lang="en-US" altLang="zh-CN" sz="2400" dirty="0">
                <a:latin typeface="微软雅黑" panose="020B0503020204020204" pitchFamily="34" charset="-122"/>
                <a:ea typeface="微软雅黑" panose="020B0503020204020204" pitchFamily="34" charset="-122"/>
                <a:cs typeface="+mn-lt"/>
              </a:endParaRPr>
            </a:p>
          </p:txBody>
        </p:sp>
        <p:sp>
          <p:nvSpPr>
            <p:cNvPr id="7"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3"/>
              </p:custDataLst>
            </p:nvPr>
          </p:nvSpPr>
          <p:spPr>
            <a:xfrm>
              <a:off x="4733" y="2932"/>
              <a:ext cx="9562" cy="1355"/>
            </a:xfrm>
            <a:prstGeom prst="rect">
              <a:avLst/>
            </a:prstGeom>
            <a:noFill/>
          </p:spPr>
          <p:txBody>
            <a:bodyPr wrap="square" rtlCol="0">
              <a:spAutoFit/>
            </a:bodyPr>
            <a:lstStyle/>
            <a:p>
              <a:pPr algn="ctr"/>
              <a:r>
                <a:rPr lang="zh-CN" altLang="en-US" sz="5000" b="1" dirty="0">
                  <a:solidFill>
                    <a:srgbClr val="141952"/>
                  </a:solidFill>
                  <a:latin typeface="微软雅黑" panose="020B0503020204020204" pitchFamily="34" charset="-122"/>
                  <a:ea typeface="微软雅黑" panose="020B0503020204020204" pitchFamily="34" charset="-122"/>
                  <a:cs typeface="+mn-lt"/>
                </a:rPr>
                <a:t>联邦查询</a:t>
              </a:r>
              <a:endParaRPr lang="zh-CN" altLang="en-US" sz="5000" b="1" dirty="0">
                <a:solidFill>
                  <a:srgbClr val="141952"/>
                </a:solidFill>
                <a:latin typeface="微软雅黑" panose="020B0503020204020204" pitchFamily="34" charset="-122"/>
                <a:ea typeface="微软雅黑" panose="020B0503020204020204" pitchFamily="34" charset="-122"/>
                <a:cs typeface="+mn-lt"/>
              </a:endParaRPr>
            </a:p>
          </p:txBody>
        </p:sp>
      </p:grpSp>
      <p:sp>
        <p:nvSpPr>
          <p:cNvPr id="12" name="流程图: 联系 11"/>
          <p:cNvSpPr/>
          <p:nvPr/>
        </p:nvSpPr>
        <p:spPr>
          <a:xfrm>
            <a:off x="4872355" y="3773805"/>
            <a:ext cx="464820" cy="18000"/>
          </a:xfrm>
          <a:prstGeom prst="flowChartConnector">
            <a:avLst/>
          </a:prstGeom>
          <a:solidFill>
            <a:srgbClr val="141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流程图: 联系 13"/>
          <p:cNvSpPr/>
          <p:nvPr>
            <p:custDataLst>
              <p:tags r:id="rId4"/>
            </p:custDataLst>
          </p:nvPr>
        </p:nvSpPr>
        <p:spPr>
          <a:xfrm>
            <a:off x="6814214" y="3767455"/>
            <a:ext cx="464820" cy="18000"/>
          </a:xfrm>
          <a:prstGeom prst="flowChartConnector">
            <a:avLst/>
          </a:prstGeom>
          <a:solidFill>
            <a:srgbClr val="141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4" name="图片 23" descr="形状&#10;&#10;中度可信度描述已自动生成"/>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20619" y="258955"/>
            <a:ext cx="3239982" cy="65544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7d195523061f1c0"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hidden="1"/>
          <p:cNvSpPr txBox="1"/>
          <p:nvPr/>
        </p:nvSpPr>
        <p:spPr>
          <a:xfrm>
            <a:off x="-355600" y="-550922"/>
            <a:ext cx="204223" cy="5724644"/>
          </a:xfrm>
          <a:prstGeom prst="rect">
            <a:avLst/>
          </a:prstGeom>
          <a:noFill/>
        </p:spPr>
        <p:txBody>
          <a:bodyPr vert="wordArtVert" wrap="none" rtlCol="0">
            <a:spAutoFit/>
          </a:bodyPr>
          <a:lstStyle/>
          <a:p>
            <a:pPr algn="ctr"/>
            <a:r>
              <a:rPr lang="en-US" altLang="zh-CN" sz="100" dirty="0">
                <a:latin typeface="inpin heiti" charset="-122"/>
                <a:ea typeface="inpin heiti" charset="-122"/>
              </a:rPr>
              <a:t>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a:t>
            </a:r>
            <a:endParaRPr lang="zh-CN" altLang="en-US" sz="100" dirty="0">
              <a:latin typeface="inpin heiti" charset="-122"/>
              <a:ea typeface="inpin heiti" charset="-122"/>
            </a:endParaRPr>
          </a:p>
        </p:txBody>
      </p:sp>
      <p:sp>
        <p:nvSpPr>
          <p:cNvPr id="14"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1"/>
            </p:custDataLst>
          </p:nvPr>
        </p:nvSpPr>
        <p:spPr>
          <a:xfrm>
            <a:off x="1014611" y="408485"/>
            <a:ext cx="8457770" cy="460375"/>
          </a:xfrm>
          <a:prstGeom prst="rect">
            <a:avLst/>
          </a:prstGeom>
          <a:noFill/>
        </p:spPr>
        <p:txBody>
          <a:bodyPr wrap="square" rtlCol="0">
            <a:spAutoFit/>
          </a:bodyPr>
          <a:lstStyle/>
          <a:p>
            <a:r>
              <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rPr>
              <a:t>联邦查询的查询优化</a:t>
            </a:r>
            <a:endPar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2"/>
            </p:custDataLst>
          </p:nvPr>
        </p:nvSpPr>
        <p:spPr>
          <a:xfrm>
            <a:off x="187960" y="1221740"/>
            <a:ext cx="11816715" cy="2922905"/>
          </a:xfrm>
          <a:prstGeom prst="rect">
            <a:avLst/>
          </a:prstGeom>
          <a:noFill/>
        </p:spPr>
        <p:txBody>
          <a:bodyPr wrap="square" rtlCol="0">
            <a:spAutoFit/>
          </a:bodyPr>
          <a:p>
            <a:r>
              <a:rPr lang="zh-CN" altLang="en-US" sz="800" b="1" spc="300" dirty="0">
                <a:latin typeface="微软雅黑" panose="020B0503020204020204" pitchFamily="34" charset="-122"/>
                <a:ea typeface="微软雅黑" panose="020B0503020204020204" pitchFamily="34" charset="-122"/>
                <a:cs typeface="微软雅黑" panose="020B0503020204020204" pitchFamily="34" charset="-122"/>
                <a:sym typeface="+mn-ea"/>
              </a:rPr>
              <a:t>2019-04-13 17:49:54,669 [main] TRACE - </a:t>
            </a:r>
            <a:br>
              <a:rPr lang="zh-CN" altLang="en-US" sz="800" b="1" spc="300" dirty="0">
                <a:latin typeface="微软雅黑" panose="020B0503020204020204" pitchFamily="34" charset="-122"/>
                <a:ea typeface="微软雅黑" panose="020B0503020204020204" pitchFamily="34" charset="-122"/>
                <a:cs typeface="微软雅黑" panose="020B0503020204020204" pitchFamily="34" charset="-122"/>
              </a:rPr>
            </a:br>
            <a:r>
              <a:rPr lang="zh-CN" altLang="en-US" sz="800" b="1" spc="300" dirty="0">
                <a:latin typeface="微软雅黑" panose="020B0503020204020204" pitchFamily="34" charset="-122"/>
                <a:ea typeface="微软雅黑" panose="020B0503020204020204" pitchFamily="34" charset="-122"/>
                <a:cs typeface="微软雅黑" panose="020B0503020204020204" pitchFamily="34" charset="-122"/>
              </a:rPr>
              <a:t>Breadth-first from root:  {</a:t>
            </a:r>
            <a:endParaRPr lang="zh-CN" altLang="en-US" sz="800" b="1" spc="300" dirty="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800" b="1" spc="300" dirty="0">
                <a:latin typeface="微软雅黑" panose="020B0503020204020204" pitchFamily="34" charset="-122"/>
                <a:ea typeface="微软雅黑" panose="020B0503020204020204" pitchFamily="34" charset="-122"/>
                <a:cs typeface="微软雅黑" panose="020B0503020204020204" pitchFamily="34" charset="-122"/>
              </a:rPr>
              <a:t>	HepRelVertex#12 = rel#11:LogicalProject.NONE.[](input=HepRelVertex#10,EMPNO=$0,NAME=$1,DEPTNO=$2,GENDER=$3,CITY=$4,EMPID=$5,AGE=$6,SLACKER=$7,MANAGER=$8,JOINEDAT=$9), rowcount=1.0, cumulative cost={inf}</a:t>
            </a:r>
            <a:endParaRPr lang="zh-CN" altLang="en-US" sz="800" b="1" spc="300" dirty="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800" b="1" spc="300" dirty="0">
                <a:latin typeface="微软雅黑" panose="020B0503020204020204" pitchFamily="34" charset="-122"/>
                <a:ea typeface="微软雅黑" panose="020B0503020204020204" pitchFamily="34" charset="-122"/>
                <a:cs typeface="微软雅黑" panose="020B0503020204020204" pitchFamily="34" charset="-122"/>
              </a:rPr>
              <a:t>	HepRelVertex#27 = rel#26:LogicalProject.NONE.[](input=HepRelVertex#25,EMPNO=$0,NAME=$1,DEPTNO=$2,GENDER=$3,CITY=$4,EMPID=$5,AGE=$6,SLACKER=$7,MANAGER=$8,JOINEDAT=$9), rowcount=1.0, cumulative cost={inf}</a:t>
            </a:r>
            <a:endParaRPr lang="zh-CN" altLang="en-US" sz="800" b="1" spc="300" dirty="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800" b="1" spc="300" dirty="0">
                <a:latin typeface="微软雅黑" panose="020B0503020204020204" pitchFamily="34" charset="-122"/>
                <a:ea typeface="微软雅黑" panose="020B0503020204020204" pitchFamily="34" charset="-122"/>
                <a:cs typeface="微软雅黑" panose="020B0503020204020204" pitchFamily="34" charset="-122"/>
              </a:rPr>
              <a:t>	HepRelVertex#25 = rel#24:LogicalCorrelate.NONE.[](left=HepRelVertex#8,right=HepRelVertex#23,correlation=$cor0,joinType=inner,requiredColumns={2}), rowcount=1.0, cumulative cost={inf}</a:t>
            </a:r>
            <a:endParaRPr lang="zh-CN" altLang="en-US" sz="800" b="1" spc="300" dirty="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800" b="1" spc="300" dirty="0">
                <a:latin typeface="微软雅黑" panose="020B0503020204020204" pitchFamily="34" charset="-122"/>
                <a:ea typeface="微软雅黑" panose="020B0503020204020204" pitchFamily="34" charset="-122"/>
                <a:cs typeface="微软雅黑" panose="020B0503020204020204" pitchFamily="34" charset="-122"/>
              </a:rPr>
              <a:t>	HepRelVertex#8 = rel#0:CsvTableScan.ENUMERABLE.[](table=[SALES, EMPS],fields=[0, 1, 2, 3, 4, 5, 6, 7, 8, 9]), rowcount=100.0, cumulative cost={100.0 rows, 101.0 cpu, 0.0 io}</a:t>
            </a:r>
            <a:endParaRPr lang="zh-CN" altLang="en-US" sz="800" b="1" spc="300" dirty="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800" b="1" spc="300" dirty="0">
                <a:latin typeface="微软雅黑" panose="020B0503020204020204" pitchFamily="34" charset="-122"/>
                <a:ea typeface="微软雅黑" panose="020B0503020204020204" pitchFamily="34" charset="-122"/>
                <a:cs typeface="微软雅黑" panose="020B0503020204020204" pitchFamily="34" charset="-122"/>
              </a:rPr>
              <a:t>	HepRelVertex#23 = rel#22:LogicalAggregate.NONE.[](input=HepRelVertex#21,group={0}), rowcount=1.0, cumulative cost={105.5 rows, 203.25 cpu, 0.0 io}</a:t>
            </a:r>
            <a:endParaRPr lang="zh-CN" altLang="en-US" sz="800" b="1" spc="300" dirty="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800" b="1" spc="300" dirty="0">
                <a:latin typeface="微软雅黑" panose="020B0503020204020204" pitchFamily="34" charset="-122"/>
                <a:ea typeface="微软雅黑" panose="020B0503020204020204" pitchFamily="34" charset="-122"/>
                <a:cs typeface="微软雅黑" panose="020B0503020204020204" pitchFamily="34" charset="-122"/>
              </a:rPr>
              <a:t>	HepRelVertex#21 = rel#20:LogicalProject.NONE.[](input=HepRelVertex#19,i=true), rowcount=2.25, cumulative cost={104.5 rows, 203.25 cpu, 0.0 io}</a:t>
            </a:r>
            <a:endParaRPr lang="zh-CN" altLang="en-US" sz="800" b="1" spc="300" dirty="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800" b="1" spc="300" dirty="0">
                <a:latin typeface="微软雅黑" panose="020B0503020204020204" pitchFamily="34" charset="-122"/>
                <a:ea typeface="微软雅黑" panose="020B0503020204020204" pitchFamily="34" charset="-122"/>
                <a:cs typeface="微软雅黑" panose="020B0503020204020204" pitchFamily="34" charset="-122"/>
              </a:rPr>
              <a:t>	HepRelVertex#19 = rel#18:LogicalFilter.NONE.[](input=HepRelVertex#17,condition=AND(=($cor0.DEPTNO, $0), =($1, 'Sales'))), rowcount=2.25, cumulative cost={102.25 rows, 201.0 cpu, 0.0 io}</a:t>
            </a:r>
            <a:endParaRPr lang="zh-CN" altLang="en-US" sz="800" b="1" spc="300" dirty="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800" b="1" spc="300" dirty="0">
                <a:latin typeface="微软雅黑" panose="020B0503020204020204" pitchFamily="34" charset="-122"/>
                <a:ea typeface="微软雅黑" panose="020B0503020204020204" pitchFamily="34" charset="-122"/>
                <a:cs typeface="微软雅黑" panose="020B0503020204020204" pitchFamily="34" charset="-122"/>
              </a:rPr>
              <a:t>	HepRelVertex#17 = rel#1:CsvTableScan.ENUMERABLE.[](table=[SALES, DEPTS],fields=[0, 1]), rowcount=100.0, cumulative cost={100.0 rows, 101.0 cpu, 0.0 io}</a:t>
            </a:r>
            <a:endParaRPr lang="zh-CN" altLang="en-US" sz="800" b="1" spc="300" dirty="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800" b="1" spc="300" dirty="0">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800" b="1" spc="300" dirty="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800" b="1" spc="300" dirty="0">
                <a:latin typeface="微软雅黑" panose="020B0503020204020204" pitchFamily="34" charset="-122"/>
                <a:ea typeface="微软雅黑" panose="020B0503020204020204" pitchFamily="34" charset="-122"/>
                <a:cs typeface="微软雅黑" panose="020B0503020204020204" pitchFamily="34" charset="-122"/>
              </a:rPr>
              <a:t>2019-04-13 17:49:56,125 [main] TRACE - collecting garbage</a:t>
            </a:r>
            <a:endParaRPr lang="zh-CN" altLang="en-US" sz="800" b="1" spc="300" dirty="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7d195523061f1c0"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hidden="1"/>
          <p:cNvSpPr txBox="1"/>
          <p:nvPr/>
        </p:nvSpPr>
        <p:spPr>
          <a:xfrm>
            <a:off x="-355600" y="-550922"/>
            <a:ext cx="204223" cy="5724644"/>
          </a:xfrm>
          <a:prstGeom prst="rect">
            <a:avLst/>
          </a:prstGeom>
          <a:noFill/>
        </p:spPr>
        <p:txBody>
          <a:bodyPr vert="wordArtVert" wrap="none" rtlCol="0">
            <a:spAutoFit/>
          </a:bodyPr>
          <a:lstStyle/>
          <a:p>
            <a:pPr algn="ctr"/>
            <a:r>
              <a:rPr lang="en-US" altLang="zh-CN" sz="100" dirty="0">
                <a:latin typeface="inpin heiti" charset="-122"/>
                <a:ea typeface="inpin heiti" charset="-122"/>
              </a:rPr>
              <a:t>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a:t>
            </a:r>
            <a:endParaRPr lang="zh-CN" altLang="en-US" sz="100" dirty="0">
              <a:latin typeface="inpin heiti" charset="-122"/>
              <a:ea typeface="inpin heiti" charset="-122"/>
            </a:endParaRPr>
          </a:p>
        </p:txBody>
      </p:sp>
      <p:sp>
        <p:nvSpPr>
          <p:cNvPr id="14"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1"/>
            </p:custDataLst>
          </p:nvPr>
        </p:nvSpPr>
        <p:spPr>
          <a:xfrm>
            <a:off x="1014611" y="408485"/>
            <a:ext cx="8457770" cy="460375"/>
          </a:xfrm>
          <a:prstGeom prst="rect">
            <a:avLst/>
          </a:prstGeom>
          <a:noFill/>
        </p:spPr>
        <p:txBody>
          <a:bodyPr wrap="square" rtlCol="0">
            <a:spAutoFit/>
          </a:bodyPr>
          <a:lstStyle/>
          <a:p>
            <a:r>
              <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rPr>
              <a:t>联邦查询的查询优化</a:t>
            </a:r>
            <a:endPar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6" name="Picture 5"/>
          <p:cNvPicPr>
            <a:picLocks noChangeAspect="1"/>
          </p:cNvPicPr>
          <p:nvPr/>
        </p:nvPicPr>
        <p:blipFill>
          <a:blip r:embed="rId2"/>
          <a:stretch>
            <a:fillRect/>
          </a:stretch>
        </p:blipFill>
        <p:spPr>
          <a:xfrm>
            <a:off x="0" y="2598420"/>
            <a:ext cx="5286375" cy="3406140"/>
          </a:xfrm>
          <a:prstGeom prst="rect">
            <a:avLst/>
          </a:prstGeom>
        </p:spPr>
      </p:pic>
      <p:pic>
        <p:nvPicPr>
          <p:cNvPr id="7" name="Picture 6"/>
          <p:cNvPicPr>
            <a:picLocks noChangeAspect="1"/>
          </p:cNvPicPr>
          <p:nvPr/>
        </p:nvPicPr>
        <p:blipFill>
          <a:blip r:embed="rId3"/>
          <a:stretch>
            <a:fillRect/>
          </a:stretch>
        </p:blipFill>
        <p:spPr>
          <a:xfrm>
            <a:off x="6085205" y="2599690"/>
            <a:ext cx="6106795" cy="3404870"/>
          </a:xfrm>
          <a:prstGeom prst="rect">
            <a:avLst/>
          </a:prstGeom>
        </p:spPr>
      </p:pic>
      <p:sp>
        <p:nvSpPr>
          <p:cNvPr id="8" name="Right Arrow 7"/>
          <p:cNvSpPr/>
          <p:nvPr/>
        </p:nvSpPr>
        <p:spPr>
          <a:xfrm>
            <a:off x="5428615" y="4048125"/>
            <a:ext cx="495935" cy="506095"/>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9" name="Text Box 8"/>
          <p:cNvSpPr txBox="1"/>
          <p:nvPr/>
        </p:nvSpPr>
        <p:spPr>
          <a:xfrm>
            <a:off x="2914650" y="1549400"/>
            <a:ext cx="5523865" cy="460375"/>
          </a:xfrm>
          <a:prstGeom prst="rect">
            <a:avLst/>
          </a:prstGeom>
          <a:noFill/>
        </p:spPr>
        <p:txBody>
          <a:bodyPr wrap="square" rtlCol="0" anchor="t">
            <a:spAutoFit/>
          </a:bodyPr>
          <a:p>
            <a:pPr algn="ctr"/>
            <a:r>
              <a:rPr lang="en-US" b="1" dirty="0" smtClean="0">
                <a:latin typeface="AgencyFB" panose="02000806040000020003" pitchFamily="2" charset="0"/>
              </a:rPr>
              <a:t>Join Order 是 RBO 无能为力的，需要 </a:t>
            </a:r>
            <a:r>
              <a:rPr lang="en-US" sz="2400" b="1" dirty="0" smtClean="0">
                <a:solidFill>
                  <a:srgbClr val="FFC000"/>
                </a:solidFill>
                <a:latin typeface="AgencyFB" panose="02000806040000020003" pitchFamily="2" charset="0"/>
              </a:rPr>
              <a:t>CBO</a:t>
            </a:r>
            <a:r>
              <a:rPr lang="en-US" b="1" dirty="0" smtClean="0">
                <a:latin typeface="AgencyFB" panose="02000806040000020003" pitchFamily="2" charset="0"/>
              </a:rPr>
              <a:t> 出马</a:t>
            </a:r>
            <a:endParaRPr lang="en-US" b="1" dirty="0" smtClean="0">
              <a:latin typeface="AgencyFB" panose="02000806040000020003"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7d195523061f1c0"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hidden="1"/>
          <p:cNvSpPr txBox="1"/>
          <p:nvPr/>
        </p:nvSpPr>
        <p:spPr>
          <a:xfrm>
            <a:off x="-355600" y="-550922"/>
            <a:ext cx="204223" cy="5724644"/>
          </a:xfrm>
          <a:prstGeom prst="rect">
            <a:avLst/>
          </a:prstGeom>
          <a:noFill/>
        </p:spPr>
        <p:txBody>
          <a:bodyPr vert="wordArtVert" wrap="none" rtlCol="0">
            <a:spAutoFit/>
          </a:bodyPr>
          <a:lstStyle/>
          <a:p>
            <a:pPr algn="ctr"/>
            <a:r>
              <a:rPr lang="en-US" altLang="zh-CN" sz="100" dirty="0">
                <a:latin typeface="inpin heiti" charset="-122"/>
                <a:ea typeface="inpin heiti" charset="-122"/>
              </a:rPr>
              <a:t>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a:t>
            </a:r>
            <a:endParaRPr lang="zh-CN" altLang="en-US" sz="100" dirty="0">
              <a:latin typeface="inpin heiti" charset="-122"/>
              <a:ea typeface="inpin heiti" charset="-122"/>
            </a:endParaRPr>
          </a:p>
        </p:txBody>
      </p:sp>
      <p:sp>
        <p:nvSpPr>
          <p:cNvPr id="14"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1"/>
            </p:custDataLst>
          </p:nvPr>
        </p:nvSpPr>
        <p:spPr>
          <a:xfrm>
            <a:off x="1014611" y="408485"/>
            <a:ext cx="8457770" cy="460375"/>
          </a:xfrm>
          <a:prstGeom prst="rect">
            <a:avLst/>
          </a:prstGeom>
          <a:noFill/>
        </p:spPr>
        <p:txBody>
          <a:bodyPr wrap="square" rtlCol="0">
            <a:spAutoFit/>
          </a:bodyPr>
          <a:lstStyle/>
          <a:p>
            <a:r>
              <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rPr>
              <a:t>联邦查询的查询优化</a:t>
            </a:r>
            <a:endPar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2"/>
            </p:custDataLst>
          </p:nvPr>
        </p:nvSpPr>
        <p:spPr>
          <a:xfrm>
            <a:off x="116205" y="868680"/>
            <a:ext cx="5560060" cy="5815965"/>
          </a:xfrm>
          <a:prstGeom prst="rect">
            <a:avLst/>
          </a:prstGeom>
          <a:noFill/>
        </p:spPr>
        <p:txBody>
          <a:bodyPr wrap="square" rtlCol="0">
            <a:spAutoFit/>
          </a:bodyPr>
          <a:p>
            <a:r>
              <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sym typeface="+mn-ea"/>
              </a:rPr>
              <a:t>介绍查询优化的</a:t>
            </a:r>
            <a:r>
              <a:rPr lang="en-US" altLang="zh-CN" sz="2400" b="1" spc="300" dirty="0">
                <a:latin typeface="微软雅黑" panose="020B0503020204020204" pitchFamily="34" charset="-122"/>
                <a:ea typeface="微软雅黑" panose="020B0503020204020204" pitchFamily="34" charset="-122"/>
                <a:cs typeface="微软雅黑" panose="020B0503020204020204" pitchFamily="34" charset="-122"/>
                <a:sym typeface="+mn-ea"/>
              </a:rPr>
              <a:t>CBO VolcanoPlanner</a:t>
            </a:r>
            <a:br>
              <a:rPr lang="en-US" altLang="zh-CN" sz="2400" b="1" spc="300" dirty="0">
                <a:latin typeface="微软雅黑" panose="020B0503020204020204" pitchFamily="34" charset="-122"/>
                <a:ea typeface="微软雅黑" panose="020B0503020204020204" pitchFamily="34" charset="-122"/>
                <a:cs typeface="微软雅黑" panose="020B0503020204020204" pitchFamily="34" charset="-122"/>
                <a:sym typeface="+mn-ea"/>
              </a:rPr>
            </a:br>
            <a:r>
              <a:rPr lang="en-US" altLang="zh-CN" spc="300" dirty="0">
                <a:latin typeface="微软雅黑" panose="020B0503020204020204" pitchFamily="34" charset="-122"/>
                <a:ea typeface="微软雅黑" panose="020B0503020204020204" pitchFamily="34" charset="-122"/>
                <a:cs typeface="微软雅黑" panose="020B0503020204020204" pitchFamily="34" charset="-122"/>
                <a:sym typeface="+mn-ea"/>
              </a:rPr>
              <a:t>核心组件包括：</a:t>
            </a:r>
            <a:endParaRPr lang="zh-CN" altLang="en-US" spc="300" dirty="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pc="300" dirty="0">
                <a:latin typeface="微软雅黑" panose="020B0503020204020204" pitchFamily="34" charset="-122"/>
                <a:ea typeface="微软雅黑" panose="020B0503020204020204" pitchFamily="34" charset="-122"/>
                <a:cs typeface="微软雅黑" panose="020B0503020204020204" pitchFamily="34" charset="-122"/>
              </a:rPr>
              <a:t>计划空间搜索引擎（Plan Space Search Engine）</a:t>
            </a:r>
            <a:endParaRPr lang="zh-CN" altLang="en-US" spc="300" dirty="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pc="300" dirty="0">
                <a:latin typeface="微软雅黑" panose="020B0503020204020204" pitchFamily="34" charset="-122"/>
                <a:ea typeface="微软雅黑" panose="020B0503020204020204" pitchFamily="34" charset="-122"/>
                <a:cs typeface="微软雅黑" panose="020B0503020204020204" pitchFamily="34" charset="-122"/>
              </a:rPr>
              <a:t>转换规则（Transform Rules）</a:t>
            </a:r>
            <a:endParaRPr lang="zh-CN" altLang="en-US" spc="300" dirty="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pc="300" dirty="0">
                <a:latin typeface="微软雅黑" panose="020B0503020204020204" pitchFamily="34" charset="-122"/>
                <a:ea typeface="微软雅黑" panose="020B0503020204020204" pitchFamily="34" charset="-122"/>
                <a:cs typeface="微软雅黑" panose="020B0503020204020204" pitchFamily="34" charset="-122"/>
              </a:rPr>
              <a:t>统计信息（Statistics）</a:t>
            </a:r>
            <a:endParaRPr lang="zh-CN" altLang="en-US" spc="300" dirty="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pc="300" dirty="0">
                <a:latin typeface="微软雅黑" panose="020B0503020204020204" pitchFamily="34" charset="-122"/>
                <a:ea typeface="微软雅黑" panose="020B0503020204020204" pitchFamily="34" charset="-122"/>
                <a:cs typeface="微软雅黑" panose="020B0503020204020204" pitchFamily="34" charset="-122"/>
              </a:rPr>
              <a:t>基数估算（Cardinality Estimation）</a:t>
            </a:r>
            <a:endParaRPr lang="zh-CN" altLang="en-US" spc="300" dirty="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pc="300" dirty="0">
                <a:latin typeface="微软雅黑" panose="020B0503020204020204" pitchFamily="34" charset="-122"/>
                <a:ea typeface="微软雅黑" panose="020B0503020204020204" pitchFamily="34" charset="-122"/>
                <a:cs typeface="微软雅黑" panose="020B0503020204020204" pitchFamily="34" charset="-122"/>
              </a:rPr>
              <a:t>代价模型（Cost Model）</a:t>
            </a:r>
            <a:br>
              <a:rPr lang="zh-CN" altLang="en-US" spc="300" dirty="0">
                <a:latin typeface="微软雅黑" panose="020B0503020204020204" pitchFamily="34" charset="-122"/>
                <a:ea typeface="微软雅黑" panose="020B0503020204020204" pitchFamily="34" charset="-122"/>
                <a:cs typeface="微软雅黑" panose="020B0503020204020204" pitchFamily="34" charset="-122"/>
              </a:rPr>
            </a:br>
            <a:br>
              <a:rPr lang="zh-CN" altLang="en-US" spc="300" dirty="0">
                <a:latin typeface="微软雅黑" panose="020B0503020204020204" pitchFamily="34" charset="-122"/>
                <a:ea typeface="微软雅黑" panose="020B0503020204020204" pitchFamily="34" charset="-122"/>
                <a:cs typeface="微软雅黑" panose="020B0503020204020204" pitchFamily="34" charset="-122"/>
              </a:rPr>
            </a:br>
            <a:r>
              <a:rPr lang="zh-CN" altLang="en-US" spc="300" dirty="0">
                <a:latin typeface="微软雅黑" panose="020B0503020204020204" pitchFamily="34" charset="-122"/>
                <a:ea typeface="微软雅黑" panose="020B0503020204020204" pitchFamily="34" charset="-122"/>
                <a:cs typeface="微软雅黑" panose="020B0503020204020204" pitchFamily="34" charset="-122"/>
              </a:rPr>
              <a:t>搜索引擎利用转换规则，对输入的逻辑执行计划进行(逻辑/物理)转换，构造出执行计划的搜索空间。之后，利用代价模型对搜索空间中的每一个执行计划进行代价估算，选出代价最低的物理执行计划。而代价估算的过程离不开基数估计：它利用各个表、列的统计信息，估算出各算子的输入行数、选择率等信息，提供给算子的代价模型，从而估算出查询计划的代价。</a:t>
            </a:r>
            <a:endParaRPr lang="zh-CN" altLang="en-US" spc="300" dirty="0">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spc="300"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0" name="Picture 9"/>
          <p:cNvPicPr>
            <a:picLocks noChangeAspect="1"/>
          </p:cNvPicPr>
          <p:nvPr/>
        </p:nvPicPr>
        <p:blipFill>
          <a:blip r:embed="rId3"/>
          <a:stretch>
            <a:fillRect/>
          </a:stretch>
        </p:blipFill>
        <p:spPr>
          <a:xfrm>
            <a:off x="5886450" y="1685290"/>
            <a:ext cx="5880735" cy="41827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7d195523061f1c0"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hidden="1"/>
          <p:cNvSpPr txBox="1"/>
          <p:nvPr/>
        </p:nvSpPr>
        <p:spPr>
          <a:xfrm>
            <a:off x="-355600" y="-550922"/>
            <a:ext cx="204223" cy="5724644"/>
          </a:xfrm>
          <a:prstGeom prst="rect">
            <a:avLst/>
          </a:prstGeom>
          <a:noFill/>
        </p:spPr>
        <p:txBody>
          <a:bodyPr vert="wordArtVert" wrap="none" rtlCol="0">
            <a:spAutoFit/>
          </a:bodyPr>
          <a:lstStyle/>
          <a:p>
            <a:pPr algn="ctr"/>
            <a:r>
              <a:rPr lang="en-US" altLang="zh-CN" sz="100" dirty="0">
                <a:latin typeface="inpin heiti" charset="-122"/>
                <a:ea typeface="inpin heiti" charset="-122"/>
              </a:rPr>
              <a:t>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a:t>
            </a:r>
            <a:endParaRPr lang="zh-CN" altLang="en-US" sz="100" dirty="0">
              <a:latin typeface="inpin heiti" charset="-122"/>
              <a:ea typeface="inpin heiti" charset="-122"/>
            </a:endParaRPr>
          </a:p>
        </p:txBody>
      </p:sp>
      <p:sp>
        <p:nvSpPr>
          <p:cNvPr id="14"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1"/>
            </p:custDataLst>
          </p:nvPr>
        </p:nvSpPr>
        <p:spPr>
          <a:xfrm>
            <a:off x="1014611" y="408485"/>
            <a:ext cx="8457770" cy="460375"/>
          </a:xfrm>
          <a:prstGeom prst="rect">
            <a:avLst/>
          </a:prstGeom>
          <a:noFill/>
        </p:spPr>
        <p:txBody>
          <a:bodyPr wrap="square" rtlCol="0">
            <a:spAutoFit/>
          </a:bodyPr>
          <a:lstStyle/>
          <a:p>
            <a:r>
              <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rPr>
              <a:t>联邦查询的查询优化</a:t>
            </a:r>
            <a:endPar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2"/>
            </p:custDataLst>
          </p:nvPr>
        </p:nvSpPr>
        <p:spPr>
          <a:xfrm>
            <a:off x="116205" y="868680"/>
            <a:ext cx="12075795" cy="2338070"/>
          </a:xfrm>
          <a:prstGeom prst="rect">
            <a:avLst/>
          </a:prstGeom>
          <a:noFill/>
        </p:spPr>
        <p:txBody>
          <a:bodyPr wrap="square" rtlCol="0">
            <a:spAutoFit/>
          </a:bodyPr>
          <a:p>
            <a:r>
              <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sym typeface="+mn-ea"/>
              </a:rPr>
              <a:t>介绍查询优化的</a:t>
            </a:r>
            <a:r>
              <a:rPr lang="en-US" altLang="zh-CN" sz="2400" b="1" spc="300" dirty="0">
                <a:latin typeface="微软雅黑" panose="020B0503020204020204" pitchFamily="34" charset="-122"/>
                <a:ea typeface="微软雅黑" panose="020B0503020204020204" pitchFamily="34" charset="-122"/>
                <a:cs typeface="微软雅黑" panose="020B0503020204020204" pitchFamily="34" charset="-122"/>
                <a:sym typeface="+mn-ea"/>
              </a:rPr>
              <a:t>CBO VolcanoPlanner</a:t>
            </a:r>
            <a:br>
              <a:rPr lang="en-US" altLang="zh-CN" sz="2400" b="1" spc="300" dirty="0">
                <a:latin typeface="微软雅黑" panose="020B0503020204020204" pitchFamily="34" charset="-122"/>
                <a:ea typeface="微软雅黑" panose="020B0503020204020204" pitchFamily="34" charset="-122"/>
                <a:cs typeface="微软雅黑" panose="020B0503020204020204" pitchFamily="34" charset="-122"/>
                <a:sym typeface="+mn-ea"/>
              </a:rPr>
            </a:br>
            <a:r>
              <a:rPr lang="en-US" altLang="zh-CN" sz="1400" b="1" spc="300" dirty="0">
                <a:latin typeface="微软雅黑" panose="020B0503020204020204" pitchFamily="34" charset="-122"/>
                <a:ea typeface="微软雅黑" panose="020B0503020204020204" pitchFamily="34" charset="-122"/>
                <a:cs typeface="微软雅黑" panose="020B0503020204020204" pitchFamily="34" charset="-122"/>
                <a:sym typeface="+mn-ea"/>
              </a:rPr>
              <a:t>核心的基于代价的优化主要流程：</a:t>
            </a:r>
            <a:endParaRPr lang="en-US" altLang="zh-CN" sz="1400" b="1" spc="3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en-US" altLang="zh-CN" sz="1400" b="1" spc="300" dirty="0">
                <a:latin typeface="微软雅黑" panose="020B0503020204020204" pitchFamily="34" charset="-122"/>
                <a:ea typeface="微软雅黑" panose="020B0503020204020204" pitchFamily="34" charset="-122"/>
                <a:cs typeface="微软雅黑" panose="020B0503020204020204" pitchFamily="34" charset="-122"/>
                <a:sym typeface="+mn-ea"/>
              </a:rPr>
              <a:t>不停地 pop ruleQueue, pop 的同时会过滤一些可以 skip的 match</a:t>
            </a:r>
            <a:endParaRPr lang="en-US" altLang="zh-CN" sz="1400" b="1" spc="3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en-US" altLang="zh-CN" sz="1400" b="1" spc="300" dirty="0">
                <a:latin typeface="微软雅黑" panose="020B0503020204020204" pitchFamily="34" charset="-122"/>
                <a:ea typeface="微软雅黑" panose="020B0503020204020204" pitchFamily="34" charset="-122"/>
                <a:cs typeface="微软雅黑" panose="020B0503020204020204" pitchFamily="34" charset="-122"/>
                <a:sym typeface="+mn-ea"/>
              </a:rPr>
              <a:t>通过 importance 来控制 pop 次序，进而控制查找次序， 长期没找到 best 会 boost 下逻辑 rel</a:t>
            </a:r>
            <a:endParaRPr lang="en-US" altLang="zh-CN" sz="1400" b="1" spc="3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en-US" altLang="zh-CN" sz="1400" b="1" spc="300" dirty="0">
                <a:latin typeface="微软雅黑" panose="020B0503020204020204" pitchFamily="34" charset="-122"/>
                <a:ea typeface="微软雅黑" panose="020B0503020204020204" pitchFamily="34" charset="-122"/>
                <a:cs typeface="微软雅黑" panose="020B0503020204020204" pitchFamily="34" charset="-122"/>
                <a:sym typeface="+mn-ea"/>
              </a:rPr>
              <a:t>rule 应用过程会产生不同的 trait 的 subSet，转换过程只做等价集合添加没看到主动删除 rel， 如果两个 subSet 等价会进行 合并， 应用规则过程中持续维护 cost 和 importance</a:t>
            </a:r>
            <a:endParaRPr lang="en-US" altLang="zh-CN" sz="1400" b="1" spc="3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en-US" altLang="zh-CN" sz="1400" b="1" spc="300" dirty="0">
                <a:latin typeface="微软雅黑" panose="020B0503020204020204" pitchFamily="34" charset="-122"/>
                <a:ea typeface="微软雅黑" panose="020B0503020204020204" pitchFamily="34" charset="-122"/>
                <a:cs typeface="微软雅黑" panose="020B0503020204020204" pitchFamily="34" charset="-122"/>
                <a:sym typeface="+mn-ea"/>
              </a:rPr>
              <a:t>产生新 rel 和 set 合并可能会伴随"重复"规则的注册</a:t>
            </a:r>
            <a:endParaRPr lang="en-US" altLang="zh-CN" sz="1400" b="1" spc="3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en-US" altLang="zh-CN" sz="1400" b="1" spc="300" dirty="0">
                <a:latin typeface="微软雅黑" panose="020B0503020204020204" pitchFamily="34" charset="-122"/>
                <a:ea typeface="微软雅黑" panose="020B0503020204020204" pitchFamily="34" charset="-122"/>
                <a:cs typeface="微软雅黑" panose="020B0503020204020204" pitchFamily="34" charset="-122"/>
                <a:sym typeface="+mn-ea"/>
              </a:rPr>
              <a:t>在找到一个 best 后会开始通过 ambitious 和 imatient 来决定提前终止条件或等 ruleQueue 耗尽终止</a:t>
            </a:r>
            <a:endParaRPr lang="en-US" altLang="zh-CN" sz="1400" b="1" spc="3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endPar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Picture 2"/>
          <p:cNvPicPr>
            <a:picLocks noChangeAspect="1"/>
          </p:cNvPicPr>
          <p:nvPr/>
        </p:nvPicPr>
        <p:blipFill>
          <a:blip r:embed="rId3"/>
          <a:stretch>
            <a:fillRect/>
          </a:stretch>
        </p:blipFill>
        <p:spPr>
          <a:xfrm>
            <a:off x="6367780" y="3092450"/>
            <a:ext cx="5687060" cy="3161030"/>
          </a:xfrm>
          <a:prstGeom prst="rect">
            <a:avLst/>
          </a:prstGeom>
        </p:spPr>
      </p:pic>
      <p:sp>
        <p:nvSpPr>
          <p:cNvPr id="5"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4"/>
            </p:custDataLst>
          </p:nvPr>
        </p:nvSpPr>
        <p:spPr>
          <a:xfrm>
            <a:off x="116205" y="2795905"/>
            <a:ext cx="6098540" cy="2891790"/>
          </a:xfrm>
          <a:prstGeom prst="rect">
            <a:avLst/>
          </a:prstGeom>
          <a:noFill/>
        </p:spPr>
        <p:txBody>
          <a:bodyPr wrap="square" rtlCol="0">
            <a:spAutoFit/>
          </a:bodyPr>
          <a:p>
            <a:endParaRPr lang="en-US" altLang="zh-CN" sz="1400" b="1" spc="3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zh-CN" altLang="en-US" sz="1400" b="1" spc="300" dirty="0">
                <a:solidFill>
                  <a:srgbClr val="FFC000"/>
                </a:solidFill>
                <a:latin typeface="微软雅黑" panose="020B0503020204020204" pitchFamily="34" charset="-122"/>
                <a:ea typeface="微软雅黑" panose="020B0503020204020204" pitchFamily="34" charset="-122"/>
                <a:cs typeface="微软雅黑" panose="020B0503020204020204" pitchFamily="34" charset="-122"/>
                <a:sym typeface="+mn-ea"/>
              </a:rPr>
              <a:t>默认情况下</a:t>
            </a:r>
            <a:r>
              <a:rPr lang="en-US" altLang="zh-CN" sz="1400" b="1" spc="300" dirty="0">
                <a:solidFill>
                  <a:srgbClr val="FFC000"/>
                </a:solidFill>
                <a:latin typeface="微软雅黑" panose="020B0503020204020204" pitchFamily="34" charset="-122"/>
                <a:ea typeface="微软雅黑" panose="020B0503020204020204" pitchFamily="34" charset="-122"/>
                <a:cs typeface="微软雅黑" panose="020B0503020204020204" pitchFamily="34" charset="-122"/>
                <a:sym typeface="+mn-ea"/>
              </a:rPr>
              <a:t>的迭代终止条件是 ruleQueue 耗尽，</a:t>
            </a:r>
            <a:r>
              <a:rPr lang="en-US" altLang="zh-CN" sz="1400" b="1" spc="300" dirty="0">
                <a:solidFill>
                  <a:srgbClr val="141952"/>
                </a:solidFill>
                <a:latin typeface="微软雅黑" panose="020B0503020204020204" pitchFamily="34" charset="-122"/>
                <a:ea typeface="微软雅黑" panose="020B0503020204020204" pitchFamily="34" charset="-122"/>
                <a:cs typeface="微软雅黑" panose="020B0503020204020204" pitchFamily="34" charset="-122"/>
                <a:sym typeface="+mn-ea"/>
              </a:rPr>
              <a:t>除此之外</a:t>
            </a:r>
            <a:r>
              <a:rPr lang="en-US" altLang="zh-CN" sz="1400" b="1" spc="300" dirty="0">
                <a:solidFill>
                  <a:srgbClr val="FFC000"/>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1400" b="1" spc="300" dirty="0">
                <a:solidFill>
                  <a:srgbClr val="141952"/>
                </a:solidFill>
                <a:latin typeface="微软雅黑" panose="020B0503020204020204" pitchFamily="34" charset="-122"/>
                <a:ea typeface="微软雅黑" panose="020B0503020204020204" pitchFamily="34" charset="-122"/>
                <a:cs typeface="微软雅黑" panose="020B0503020204020204" pitchFamily="34" charset="-122"/>
                <a:sym typeface="+mn-ea"/>
              </a:rPr>
              <a:t>calcite volcano planner 可以在一些非耗尽 ruleQueue 的情况提前退出</a:t>
            </a:r>
            <a:r>
              <a:rPr lang="en-US" altLang="zh-CN" sz="1400" b="1" spc="300" dirty="0">
                <a:latin typeface="微软雅黑" panose="020B0503020204020204" pitchFamily="34" charset="-122"/>
                <a:ea typeface="微软雅黑" panose="020B0503020204020204" pitchFamily="34" charset="-122"/>
                <a:cs typeface="微软雅黑" panose="020B0503020204020204" pitchFamily="34" charset="-122"/>
                <a:sym typeface="+mn-ea"/>
              </a:rPr>
              <a:t>，主要通过这几个东西来控制:</a:t>
            </a:r>
            <a:endParaRPr lang="en-US" altLang="zh-CN" sz="1400" b="1" spc="3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en-US" altLang="zh-CN" sz="1400" b="1" spc="300" dirty="0">
                <a:solidFill>
                  <a:srgbClr val="FFC000"/>
                </a:solidFill>
                <a:latin typeface="微软雅黑" panose="020B0503020204020204" pitchFamily="34" charset="-122"/>
                <a:ea typeface="微软雅黑" panose="020B0503020204020204" pitchFamily="34" charset="-122"/>
                <a:cs typeface="微软雅黑" panose="020B0503020204020204" pitchFamily="34" charset="-122"/>
                <a:sym typeface="+mn-ea"/>
              </a:rPr>
              <a:t>首先是 ambitious 属性</a:t>
            </a:r>
            <a:r>
              <a:rPr lang="en-US" altLang="zh-CN" sz="1400" b="1" spc="300" dirty="0">
                <a:latin typeface="微软雅黑" panose="020B0503020204020204" pitchFamily="34" charset="-122"/>
                <a:ea typeface="微软雅黑" panose="020B0503020204020204" pitchFamily="34" charset="-122"/>
                <a:cs typeface="微软雅黑" panose="020B0503020204020204" pitchFamily="34" charset="-122"/>
                <a:sym typeface="+mn-ea"/>
              </a:rPr>
              <a:t>， 会控制是否在找到任意一个root best 就停止寻找其他更优方案，默认是 true 会在找到一个 root best 后继续应用 rule 寻找其他更优 plan，如果是 false 找到第一个就认为最优不再继续查找</a:t>
            </a:r>
            <a:endParaRPr lang="en-US" altLang="zh-CN" sz="1400" b="1" spc="3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en-US" altLang="zh-CN" sz="1400" b="1" spc="300" dirty="0">
                <a:latin typeface="微软雅黑" panose="020B0503020204020204" pitchFamily="34" charset="-122"/>
                <a:ea typeface="微软雅黑" panose="020B0503020204020204" pitchFamily="34" charset="-122"/>
                <a:cs typeface="微软雅黑" panose="020B0503020204020204" pitchFamily="34" charset="-122"/>
                <a:sym typeface="+mn-ea"/>
              </a:rPr>
              <a:t>如果 ambitious=true, </a:t>
            </a:r>
            <a:r>
              <a:rPr lang="en-US" altLang="zh-CN" sz="1400" b="1" spc="300" dirty="0">
                <a:solidFill>
                  <a:srgbClr val="FFC000"/>
                </a:solidFill>
                <a:latin typeface="微软雅黑" panose="020B0503020204020204" pitchFamily="34" charset="-122"/>
                <a:ea typeface="微软雅黑" panose="020B0503020204020204" pitchFamily="34" charset="-122"/>
                <a:cs typeface="微软雅黑" panose="020B0503020204020204" pitchFamily="34" charset="-122"/>
                <a:sym typeface="+mn-ea"/>
              </a:rPr>
              <a:t>接下来控制行为的是 impatient属性</a:t>
            </a:r>
            <a:r>
              <a:rPr lang="en-US" altLang="zh-CN" sz="1400" b="1" spc="300" dirty="0">
                <a:latin typeface="微软雅黑" panose="020B0503020204020204" pitchFamily="34" charset="-122"/>
                <a:ea typeface="微软雅黑" panose="020B0503020204020204" pitchFamily="34" charset="-122"/>
                <a:cs typeface="微软雅黑" panose="020B0503020204020204" pitchFamily="34" charset="-122"/>
                <a:sym typeface="+mn-ea"/>
              </a:rPr>
              <a:t>，默认是 false 的情况会持续寻找直到 ruleQueue 穷尽， 如果是 true 则会计算一个 targetCost(当前best提升10%)和一个giveUpTick，然后看在制定的迭代次数后是否能把代价下降10%, 如果不行则终止。</a:t>
            </a:r>
            <a:endPar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7d195523061f1c0"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hidden="1"/>
          <p:cNvSpPr txBox="1"/>
          <p:nvPr/>
        </p:nvSpPr>
        <p:spPr>
          <a:xfrm>
            <a:off x="-355600" y="-550922"/>
            <a:ext cx="204223" cy="5724644"/>
          </a:xfrm>
          <a:prstGeom prst="rect">
            <a:avLst/>
          </a:prstGeom>
          <a:noFill/>
        </p:spPr>
        <p:txBody>
          <a:bodyPr vert="wordArtVert" wrap="none" rtlCol="0">
            <a:spAutoFit/>
          </a:bodyPr>
          <a:lstStyle/>
          <a:p>
            <a:pPr algn="ctr"/>
            <a:r>
              <a:rPr lang="en-US" altLang="zh-CN" sz="100" dirty="0">
                <a:latin typeface="inpin heiti" charset="-122"/>
                <a:ea typeface="inpin heiti" charset="-122"/>
              </a:rPr>
              <a:t>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a:t>
            </a:r>
            <a:endParaRPr lang="zh-CN" altLang="en-US" sz="100" dirty="0">
              <a:latin typeface="inpin heiti" charset="-122"/>
              <a:ea typeface="inpin heiti" charset="-122"/>
            </a:endParaRPr>
          </a:p>
        </p:txBody>
      </p:sp>
      <p:sp>
        <p:nvSpPr>
          <p:cNvPr id="14"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1"/>
            </p:custDataLst>
          </p:nvPr>
        </p:nvSpPr>
        <p:spPr>
          <a:xfrm>
            <a:off x="1014611" y="408485"/>
            <a:ext cx="8457770" cy="460375"/>
          </a:xfrm>
          <a:prstGeom prst="rect">
            <a:avLst/>
          </a:prstGeom>
          <a:noFill/>
        </p:spPr>
        <p:txBody>
          <a:bodyPr wrap="square" rtlCol="0">
            <a:spAutoFit/>
          </a:bodyPr>
          <a:lstStyle/>
          <a:p>
            <a:r>
              <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rPr>
              <a:t>联邦查询的查询优化</a:t>
            </a:r>
            <a:endPar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2"/>
            </p:custDataLst>
          </p:nvPr>
        </p:nvSpPr>
        <p:spPr>
          <a:xfrm>
            <a:off x="1183640" y="1964055"/>
            <a:ext cx="8457565" cy="1198880"/>
          </a:xfrm>
          <a:prstGeom prst="rect">
            <a:avLst/>
          </a:prstGeom>
          <a:noFill/>
        </p:spPr>
        <p:txBody>
          <a:bodyPr wrap="square" rtlCol="0">
            <a:spAutoFit/>
          </a:bodyPr>
          <a:p>
            <a:r>
              <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rPr>
              <a:t>介绍查询优化的</a:t>
            </a:r>
            <a:r>
              <a:rPr lang="en-US" altLang="zh-CN" sz="2400" b="1" spc="300" dirty="0">
                <a:latin typeface="微软雅黑" panose="020B0503020204020204" pitchFamily="34" charset="-122"/>
                <a:ea typeface="微软雅黑" panose="020B0503020204020204" pitchFamily="34" charset="-122"/>
                <a:cs typeface="微软雅黑" panose="020B0503020204020204" pitchFamily="34" charset="-122"/>
              </a:rPr>
              <a:t>CBO </a:t>
            </a:r>
            <a:r>
              <a:rPr lang="en-US" altLang="zh-CN" sz="2400" b="1" spc="300" dirty="0">
                <a:latin typeface="微软雅黑" panose="020B0503020204020204" pitchFamily="34" charset="-122"/>
                <a:ea typeface="微软雅黑" panose="020B0503020204020204" pitchFamily="34" charset="-122"/>
                <a:cs typeface="微软雅黑" panose="020B0503020204020204" pitchFamily="34" charset="-122"/>
                <a:sym typeface="+mn-ea"/>
              </a:rPr>
              <a:t>VolcanoPlanner</a:t>
            </a:r>
            <a:br>
              <a:rPr lang="en-US" altLang="zh-CN" sz="2400" b="1" spc="300" dirty="0">
                <a:latin typeface="微软雅黑" panose="020B0503020204020204" pitchFamily="34" charset="-122"/>
                <a:ea typeface="微软雅黑" panose="020B0503020204020204" pitchFamily="34" charset="-122"/>
                <a:cs typeface="微软雅黑" panose="020B0503020204020204" pitchFamily="34" charset="-122"/>
              </a:rPr>
            </a:br>
            <a:endPar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Picture 2"/>
          <p:cNvPicPr>
            <a:picLocks noChangeAspect="1"/>
          </p:cNvPicPr>
          <p:nvPr/>
        </p:nvPicPr>
        <p:blipFill>
          <a:blip r:embed="rId3"/>
          <a:stretch>
            <a:fillRect/>
          </a:stretch>
        </p:blipFill>
        <p:spPr>
          <a:xfrm>
            <a:off x="581025" y="972820"/>
            <a:ext cx="11268710" cy="57937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7d195523061f1c0"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hidden="1"/>
          <p:cNvSpPr txBox="1"/>
          <p:nvPr/>
        </p:nvSpPr>
        <p:spPr>
          <a:xfrm>
            <a:off x="-355600" y="-550922"/>
            <a:ext cx="204223" cy="5724644"/>
          </a:xfrm>
          <a:prstGeom prst="rect">
            <a:avLst/>
          </a:prstGeom>
          <a:noFill/>
        </p:spPr>
        <p:txBody>
          <a:bodyPr vert="wordArtVert" wrap="none" rtlCol="0">
            <a:spAutoFit/>
          </a:bodyPr>
          <a:lstStyle/>
          <a:p>
            <a:pPr algn="ctr"/>
            <a:r>
              <a:rPr lang="en-US" altLang="zh-CN" sz="100" dirty="0">
                <a:latin typeface="inpin heiti" charset="-122"/>
                <a:ea typeface="inpin heiti" charset="-122"/>
              </a:rPr>
              <a:t>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a:t>
            </a:r>
            <a:endParaRPr lang="zh-CN" altLang="en-US" sz="100" dirty="0">
              <a:latin typeface="inpin heiti" charset="-122"/>
              <a:ea typeface="inpin heiti" charset="-122"/>
            </a:endParaRPr>
          </a:p>
        </p:txBody>
      </p:sp>
      <p:sp>
        <p:nvSpPr>
          <p:cNvPr id="14"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1"/>
            </p:custDataLst>
          </p:nvPr>
        </p:nvSpPr>
        <p:spPr>
          <a:xfrm>
            <a:off x="1014611" y="408485"/>
            <a:ext cx="8457770" cy="460375"/>
          </a:xfrm>
          <a:prstGeom prst="rect">
            <a:avLst/>
          </a:prstGeom>
          <a:noFill/>
        </p:spPr>
        <p:txBody>
          <a:bodyPr wrap="square" rtlCol="0">
            <a:spAutoFit/>
          </a:bodyPr>
          <a:lstStyle/>
          <a:p>
            <a:r>
              <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rPr>
              <a:t>联邦查询的查询优化</a:t>
            </a:r>
            <a:endPar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2"/>
            </p:custDataLst>
          </p:nvPr>
        </p:nvSpPr>
        <p:spPr>
          <a:xfrm>
            <a:off x="1183640" y="1964055"/>
            <a:ext cx="8457565" cy="1198880"/>
          </a:xfrm>
          <a:prstGeom prst="rect">
            <a:avLst/>
          </a:prstGeom>
          <a:noFill/>
        </p:spPr>
        <p:txBody>
          <a:bodyPr wrap="square" rtlCol="0">
            <a:spAutoFit/>
          </a:bodyPr>
          <a:p>
            <a:r>
              <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rPr>
              <a:t>介绍查询优化的</a:t>
            </a:r>
            <a:r>
              <a:rPr lang="en-US" altLang="zh-CN" sz="2400" b="1" spc="300" dirty="0">
                <a:latin typeface="微软雅黑" panose="020B0503020204020204" pitchFamily="34" charset="-122"/>
                <a:ea typeface="微软雅黑" panose="020B0503020204020204" pitchFamily="34" charset="-122"/>
                <a:cs typeface="微软雅黑" panose="020B0503020204020204" pitchFamily="34" charset="-122"/>
              </a:rPr>
              <a:t>CBO </a:t>
            </a:r>
            <a:r>
              <a:rPr lang="en-US" altLang="zh-CN" sz="2400" b="1" spc="300" dirty="0">
                <a:latin typeface="微软雅黑" panose="020B0503020204020204" pitchFamily="34" charset="-122"/>
                <a:ea typeface="微软雅黑" panose="020B0503020204020204" pitchFamily="34" charset="-122"/>
                <a:cs typeface="微软雅黑" panose="020B0503020204020204" pitchFamily="34" charset="-122"/>
                <a:sym typeface="+mn-ea"/>
              </a:rPr>
              <a:t>VolcanoPlanner</a:t>
            </a:r>
            <a:br>
              <a:rPr lang="en-US" altLang="zh-CN" sz="2400" b="1" spc="300" dirty="0">
                <a:latin typeface="微软雅黑" panose="020B0503020204020204" pitchFamily="34" charset="-122"/>
                <a:ea typeface="微软雅黑" panose="020B0503020204020204" pitchFamily="34" charset="-122"/>
                <a:cs typeface="微软雅黑" panose="020B0503020204020204" pitchFamily="34" charset="-122"/>
              </a:rPr>
            </a:br>
            <a:endPar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5" name="Picture 4"/>
          <p:cNvPicPr>
            <a:picLocks noChangeAspect="1"/>
          </p:cNvPicPr>
          <p:nvPr/>
        </p:nvPicPr>
        <p:blipFill>
          <a:blip r:embed="rId3"/>
          <a:stretch>
            <a:fillRect/>
          </a:stretch>
        </p:blipFill>
        <p:spPr>
          <a:xfrm>
            <a:off x="1121410" y="892175"/>
            <a:ext cx="10507980" cy="59658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7d195523061f1c0"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hidden="1"/>
          <p:cNvSpPr txBox="1"/>
          <p:nvPr/>
        </p:nvSpPr>
        <p:spPr>
          <a:xfrm>
            <a:off x="-355600" y="-550922"/>
            <a:ext cx="204223" cy="5724644"/>
          </a:xfrm>
          <a:prstGeom prst="rect">
            <a:avLst/>
          </a:prstGeom>
          <a:noFill/>
        </p:spPr>
        <p:txBody>
          <a:bodyPr vert="wordArtVert" wrap="none" rtlCol="0">
            <a:spAutoFit/>
          </a:bodyPr>
          <a:lstStyle/>
          <a:p>
            <a:pPr algn="ctr"/>
            <a:r>
              <a:rPr lang="en-US" altLang="zh-CN" sz="100" dirty="0">
                <a:latin typeface="inpin heiti" charset="-122"/>
                <a:ea typeface="inpin heiti" charset="-122"/>
              </a:rPr>
              <a:t>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a:t>
            </a:r>
            <a:endParaRPr lang="zh-CN" altLang="en-US" sz="100" dirty="0">
              <a:latin typeface="inpin heiti" charset="-122"/>
              <a:ea typeface="inpin heiti" charset="-122"/>
            </a:endParaRPr>
          </a:p>
        </p:txBody>
      </p:sp>
      <p:sp>
        <p:nvSpPr>
          <p:cNvPr id="14"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1"/>
            </p:custDataLst>
          </p:nvPr>
        </p:nvSpPr>
        <p:spPr>
          <a:xfrm>
            <a:off x="1014611" y="408485"/>
            <a:ext cx="8457770" cy="460375"/>
          </a:xfrm>
          <a:prstGeom prst="rect">
            <a:avLst/>
          </a:prstGeom>
          <a:noFill/>
        </p:spPr>
        <p:txBody>
          <a:bodyPr wrap="square" rtlCol="0">
            <a:spAutoFit/>
          </a:bodyPr>
          <a:lstStyle/>
          <a:p>
            <a:r>
              <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rPr>
              <a:t>联邦查询的查询优化</a:t>
            </a:r>
            <a:endPar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Picture 2"/>
          <p:cNvPicPr>
            <a:picLocks noChangeAspect="1"/>
          </p:cNvPicPr>
          <p:nvPr/>
        </p:nvPicPr>
        <p:blipFill>
          <a:blip r:embed="rId2"/>
          <a:stretch>
            <a:fillRect/>
          </a:stretch>
        </p:blipFill>
        <p:spPr>
          <a:xfrm>
            <a:off x="989965" y="868045"/>
            <a:ext cx="10212070" cy="59899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7d195523061f1c0"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hidden="1"/>
          <p:cNvSpPr txBox="1"/>
          <p:nvPr/>
        </p:nvSpPr>
        <p:spPr>
          <a:xfrm>
            <a:off x="-355600" y="-550922"/>
            <a:ext cx="204223" cy="5724644"/>
          </a:xfrm>
          <a:prstGeom prst="rect">
            <a:avLst/>
          </a:prstGeom>
          <a:noFill/>
        </p:spPr>
        <p:txBody>
          <a:bodyPr vert="wordArtVert" wrap="none" rtlCol="0">
            <a:spAutoFit/>
          </a:bodyPr>
          <a:lstStyle/>
          <a:p>
            <a:pPr algn="ctr"/>
            <a:r>
              <a:rPr lang="en-US" altLang="zh-CN" sz="100" dirty="0">
                <a:latin typeface="inpin heiti" charset="-122"/>
                <a:ea typeface="inpin heiti" charset="-122"/>
              </a:rPr>
              <a:t>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a:t>
            </a:r>
            <a:endParaRPr lang="zh-CN" altLang="en-US" sz="100" dirty="0">
              <a:latin typeface="inpin heiti" charset="-122"/>
              <a:ea typeface="inpin heiti" charset="-122"/>
            </a:endParaRPr>
          </a:p>
        </p:txBody>
      </p:sp>
      <p:sp>
        <p:nvSpPr>
          <p:cNvPr id="14"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1"/>
            </p:custDataLst>
          </p:nvPr>
        </p:nvSpPr>
        <p:spPr>
          <a:xfrm>
            <a:off x="1014611" y="408485"/>
            <a:ext cx="8457770" cy="460375"/>
          </a:xfrm>
          <a:prstGeom prst="rect">
            <a:avLst/>
          </a:prstGeom>
          <a:noFill/>
        </p:spPr>
        <p:txBody>
          <a:bodyPr wrap="square" rtlCol="0">
            <a:spAutoFit/>
          </a:bodyPr>
          <a:lstStyle/>
          <a:p>
            <a:r>
              <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rPr>
              <a:t>联邦查询的查询优化</a:t>
            </a:r>
            <a:endPar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2"/>
            </p:custDataLst>
          </p:nvPr>
        </p:nvSpPr>
        <p:spPr>
          <a:xfrm>
            <a:off x="1183521" y="1085395"/>
            <a:ext cx="8457770" cy="1198880"/>
          </a:xfrm>
          <a:prstGeom prst="rect">
            <a:avLst/>
          </a:prstGeom>
          <a:noFill/>
        </p:spPr>
        <p:txBody>
          <a:bodyPr wrap="square" rtlCol="0">
            <a:spAutoFit/>
          </a:bodyPr>
          <a:p>
            <a:r>
              <a:rPr lang="en-US" altLang="zh-CN" sz="2400" b="1" spc="300" dirty="0">
                <a:latin typeface="微软雅黑" panose="020B0503020204020204" pitchFamily="34" charset="-122"/>
                <a:ea typeface="微软雅黑" panose="020B0503020204020204" pitchFamily="34" charset="-122"/>
                <a:cs typeface="微软雅黑" panose="020B0503020204020204" pitchFamily="34" charset="-122"/>
              </a:rPr>
              <a:t>HepPlanner VS  VolcanoPlanner</a:t>
            </a:r>
            <a:br>
              <a:rPr lang="en-US" altLang="zh-CN" sz="2400" b="1" spc="300" dirty="0">
                <a:latin typeface="微软雅黑" panose="020B0503020204020204" pitchFamily="34" charset="-122"/>
                <a:ea typeface="微软雅黑" panose="020B0503020204020204" pitchFamily="34" charset="-122"/>
                <a:cs typeface="微软雅黑" panose="020B0503020204020204" pitchFamily="34" charset="-122"/>
              </a:rPr>
            </a:br>
            <a:endPar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3"/>
            </p:custDataLst>
          </p:nvPr>
        </p:nvSpPr>
        <p:spPr>
          <a:xfrm>
            <a:off x="1183640" y="1652270"/>
            <a:ext cx="10384155" cy="2245360"/>
          </a:xfrm>
          <a:prstGeom prst="rect">
            <a:avLst/>
          </a:prstGeom>
          <a:noFill/>
        </p:spPr>
        <p:txBody>
          <a:bodyPr wrap="square" rtlCol="0">
            <a:spAutoFit/>
          </a:bodyPr>
          <a:p>
            <a:r>
              <a:rPr lang="en-US" altLang="zh-CN" sz="1400" b="1" spc="300" dirty="0">
                <a:solidFill>
                  <a:schemeClr val="tx1"/>
                </a:solidFill>
                <a:uFillTx/>
                <a:latin typeface="微软雅黑" charset="0"/>
                <a:ea typeface="微软雅黑" panose="020B0503020204020204" pitchFamily="34" charset="-122"/>
                <a:cs typeface="微软雅黑" panose="020B0503020204020204" pitchFamily="34" charset="-122"/>
              </a:rPr>
              <a:t>HepPlanner is a heuristic optimizer similar to Spark’s optimizer，</a:t>
            </a:r>
            <a:br>
              <a:rPr lang="en-US" altLang="zh-CN" sz="1400" b="1" spc="300" dirty="0">
                <a:solidFill>
                  <a:schemeClr val="tx1"/>
                </a:solidFill>
                <a:uFillTx/>
                <a:latin typeface="微软雅黑" charset="0"/>
                <a:ea typeface="微软雅黑" panose="020B0503020204020204" pitchFamily="34" charset="-122"/>
                <a:cs typeface="微软雅黑" panose="020B0503020204020204" pitchFamily="34" charset="-122"/>
              </a:rPr>
            </a:br>
            <a:r>
              <a:rPr lang="en-US" altLang="zh-CN" sz="1400" b="1" spc="300" dirty="0">
                <a:solidFill>
                  <a:srgbClr val="FFC000"/>
                </a:solidFill>
                <a:uFillTx/>
                <a:latin typeface="微软雅黑" charset="0"/>
                <a:ea typeface="微软雅黑" panose="020B0503020204020204" pitchFamily="34" charset="-122"/>
                <a:cs typeface="微软雅黑" panose="020B0503020204020204" pitchFamily="34" charset="-122"/>
              </a:rPr>
              <a:t>与 spark 的优化器相似，HepPlanner 是一个 heuristic 优化器；</a:t>
            </a:r>
            <a:endParaRPr lang="en-US" altLang="zh-CN" sz="1400" b="1" spc="300" dirty="0">
              <a:solidFill>
                <a:schemeClr val="tx1"/>
              </a:solidFill>
              <a:uFillTx/>
              <a:latin typeface="微软雅黑" charset="0"/>
              <a:ea typeface="微软雅黑" panose="020B0503020204020204" pitchFamily="34" charset="-122"/>
              <a:cs typeface="微软雅黑" panose="020B0503020204020204" pitchFamily="34" charset="-122"/>
            </a:endParaRPr>
          </a:p>
          <a:p>
            <a:r>
              <a:rPr lang="en-US" altLang="zh-CN" sz="1400" b="1" spc="300" dirty="0">
                <a:solidFill>
                  <a:schemeClr val="tx1"/>
                </a:solidFill>
                <a:uFillTx/>
                <a:latin typeface="微软雅黑" charset="0"/>
                <a:ea typeface="微软雅黑" panose="020B0503020204020204" pitchFamily="34" charset="-122"/>
                <a:cs typeface="微软雅黑" panose="020B0503020204020204" pitchFamily="34" charset="-122"/>
              </a:rPr>
              <a:t>Applies all matching rules until none can be applied：</a:t>
            </a:r>
            <a:br>
              <a:rPr lang="en-US" altLang="zh-CN" sz="1400" b="1" spc="300" dirty="0">
                <a:solidFill>
                  <a:schemeClr val="tx1"/>
                </a:solidFill>
                <a:uFillTx/>
                <a:latin typeface="微软雅黑" charset="0"/>
                <a:ea typeface="微软雅黑" panose="020B0503020204020204" pitchFamily="34" charset="-122"/>
                <a:cs typeface="微软雅黑" panose="020B0503020204020204" pitchFamily="34" charset="-122"/>
              </a:rPr>
            </a:br>
            <a:r>
              <a:rPr lang="en-US" altLang="zh-CN" sz="1400" b="1" spc="300" dirty="0">
                <a:solidFill>
                  <a:srgbClr val="FFC000"/>
                </a:solidFill>
                <a:uFillTx/>
                <a:latin typeface="微软雅黑" charset="0"/>
                <a:ea typeface="微软雅黑" panose="020B0503020204020204" pitchFamily="34" charset="-122"/>
                <a:cs typeface="微软雅黑" panose="020B0503020204020204" pitchFamily="34" charset="-122"/>
              </a:rPr>
              <a:t>将会匹配所有的 rules 直到一个 rule 被满足</a:t>
            </a:r>
            <a:r>
              <a:rPr lang="en-US" altLang="zh-CN" sz="1400" b="1" spc="300" dirty="0">
                <a:solidFill>
                  <a:schemeClr val="tx1"/>
                </a:solidFill>
                <a:uFillTx/>
                <a:latin typeface="微软雅黑" charset="0"/>
                <a:ea typeface="微软雅黑" panose="020B0503020204020204" pitchFamily="34" charset="-122"/>
                <a:cs typeface="微软雅黑" panose="020B0503020204020204" pitchFamily="34" charset="-122"/>
              </a:rPr>
              <a:t>；</a:t>
            </a:r>
            <a:endParaRPr lang="en-US" altLang="zh-CN" sz="1400" b="1" spc="300" dirty="0">
              <a:solidFill>
                <a:schemeClr val="tx1"/>
              </a:solidFill>
              <a:uFillTx/>
              <a:latin typeface="微软雅黑" charset="0"/>
              <a:ea typeface="微软雅黑" panose="020B0503020204020204" pitchFamily="34" charset="-122"/>
              <a:cs typeface="微软雅黑" panose="020B0503020204020204" pitchFamily="34" charset="-122"/>
            </a:endParaRPr>
          </a:p>
          <a:p>
            <a:r>
              <a:rPr lang="en-US" altLang="zh-CN" sz="1400" b="1" spc="300" dirty="0">
                <a:solidFill>
                  <a:schemeClr val="tx1"/>
                </a:solidFill>
                <a:uFillTx/>
                <a:latin typeface="微软雅黑" charset="0"/>
                <a:ea typeface="微软雅黑" panose="020B0503020204020204" pitchFamily="34" charset="-122"/>
                <a:cs typeface="微软雅黑" panose="020B0503020204020204" pitchFamily="34" charset="-122"/>
              </a:rPr>
              <a:t>Heuristic optimization is faster than cost- based optimization：</a:t>
            </a:r>
            <a:br>
              <a:rPr lang="en-US" altLang="zh-CN" sz="1400" b="1" spc="300" dirty="0">
                <a:solidFill>
                  <a:schemeClr val="tx1"/>
                </a:solidFill>
                <a:uFillTx/>
                <a:latin typeface="微软雅黑" charset="0"/>
                <a:ea typeface="微软雅黑" panose="020B0503020204020204" pitchFamily="34" charset="-122"/>
                <a:cs typeface="微软雅黑" panose="020B0503020204020204" pitchFamily="34" charset="-122"/>
              </a:rPr>
            </a:br>
            <a:r>
              <a:rPr lang="en-US" altLang="zh-CN" sz="1400" b="1" spc="300" dirty="0">
                <a:solidFill>
                  <a:srgbClr val="FFC000"/>
                </a:solidFill>
                <a:uFillTx/>
                <a:latin typeface="微软雅黑" charset="0"/>
                <a:ea typeface="微软雅黑" panose="020B0503020204020204" pitchFamily="34" charset="-122"/>
                <a:cs typeface="微软雅黑" panose="020B0503020204020204" pitchFamily="34" charset="-122"/>
              </a:rPr>
              <a:t>它比 CBO 更快；</a:t>
            </a:r>
            <a:endParaRPr lang="en-US" altLang="zh-CN" sz="1400" b="1" spc="300" dirty="0">
              <a:solidFill>
                <a:schemeClr val="tx1"/>
              </a:solidFill>
              <a:uFillTx/>
              <a:latin typeface="微软雅黑" charset="0"/>
              <a:ea typeface="微软雅黑" panose="020B0503020204020204" pitchFamily="34" charset="-122"/>
              <a:cs typeface="微软雅黑" panose="020B0503020204020204" pitchFamily="34" charset="-122"/>
            </a:endParaRPr>
          </a:p>
          <a:p>
            <a:r>
              <a:rPr lang="en-US" altLang="zh-CN" sz="1400" b="1" spc="300" dirty="0">
                <a:solidFill>
                  <a:schemeClr val="tx1"/>
                </a:solidFill>
                <a:uFillTx/>
                <a:latin typeface="微软雅黑" charset="0"/>
                <a:ea typeface="微软雅黑" panose="020B0503020204020204" pitchFamily="34" charset="-122"/>
                <a:cs typeface="微软雅黑" panose="020B0503020204020204" pitchFamily="34" charset="-122"/>
              </a:rPr>
              <a:t>Risk of infinite recursion if rules make opposing changes to the plan：</a:t>
            </a:r>
            <a:br>
              <a:rPr lang="en-US" altLang="zh-CN" sz="1400" b="1" spc="300" dirty="0">
                <a:solidFill>
                  <a:schemeClr val="tx1"/>
                </a:solidFill>
                <a:uFillTx/>
                <a:latin typeface="微软雅黑" charset="0"/>
                <a:ea typeface="微软雅黑" panose="020B0503020204020204" pitchFamily="34" charset="-122"/>
                <a:cs typeface="微软雅黑" panose="020B0503020204020204" pitchFamily="34" charset="-122"/>
              </a:rPr>
            </a:br>
            <a:r>
              <a:rPr lang="en-US" altLang="zh-CN" sz="1400" b="1" spc="300" dirty="0">
                <a:solidFill>
                  <a:srgbClr val="FFC000"/>
                </a:solidFill>
                <a:uFillTx/>
                <a:latin typeface="微软雅黑" charset="0"/>
                <a:ea typeface="微软雅黑" panose="020B0503020204020204" pitchFamily="34" charset="-122"/>
                <a:cs typeface="微软雅黑" panose="020B0503020204020204" pitchFamily="34" charset="-122"/>
              </a:rPr>
              <a:t>如果没有每次都不匹配规则，可能会有无限递归风险；</a:t>
            </a:r>
            <a:br>
              <a:rPr lang="en-US" altLang="zh-CN" sz="1400" b="1" spc="300" dirty="0">
                <a:solidFill>
                  <a:schemeClr val="tx1"/>
                </a:solidFill>
                <a:uFillTx/>
                <a:latin typeface="微软雅黑" charset="0"/>
                <a:ea typeface="微软雅黑" panose="020B0503020204020204" pitchFamily="34" charset="-122"/>
                <a:cs typeface="微软雅黑" panose="020B0503020204020204" pitchFamily="34" charset="-122"/>
              </a:rPr>
            </a:br>
            <a:endParaRPr lang="zh-CN" altLang="en-US" sz="1400" b="1" spc="300" dirty="0">
              <a:solidFill>
                <a:schemeClr val="tx1"/>
              </a:solidFill>
              <a:uFillTx/>
              <a:latin typeface="微软雅黑" charset="0"/>
              <a:ea typeface="微软雅黑" panose="020B0503020204020204" pitchFamily="34" charset="-122"/>
              <a:cs typeface="微软雅黑" panose="020B0503020204020204" pitchFamily="34" charset="-122"/>
            </a:endParaRPr>
          </a:p>
          <a:p>
            <a:endParaRPr lang="zh-CN" altLang="en-US" sz="1400" b="1" spc="300" dirty="0">
              <a:solidFill>
                <a:schemeClr val="tx1"/>
              </a:solidFill>
              <a:uFillTx/>
              <a:latin typeface="微软雅黑" charset="0"/>
              <a:ea typeface="微软雅黑" panose="020B0503020204020204" pitchFamily="34" charset="-122"/>
              <a:cs typeface="微软雅黑" panose="020B0503020204020204" pitchFamily="34" charset="-122"/>
            </a:endParaRPr>
          </a:p>
        </p:txBody>
      </p:sp>
      <p:sp>
        <p:nvSpPr>
          <p:cNvPr id="6"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4"/>
            </p:custDataLst>
          </p:nvPr>
        </p:nvSpPr>
        <p:spPr>
          <a:xfrm>
            <a:off x="1183640" y="3898265"/>
            <a:ext cx="11008360" cy="2676525"/>
          </a:xfrm>
          <a:prstGeom prst="rect">
            <a:avLst/>
          </a:prstGeom>
          <a:noFill/>
        </p:spPr>
        <p:txBody>
          <a:bodyPr wrap="square" rtlCol="0">
            <a:spAutoFit/>
          </a:bodyPr>
          <a:p>
            <a:r>
              <a:rPr lang="zh-CN" altLang="en-US" sz="1400" b="1" spc="300" dirty="0">
                <a:solidFill>
                  <a:schemeClr val="tx1"/>
                </a:solidFill>
                <a:uFillTx/>
                <a:latin typeface="微软雅黑" charset="0"/>
                <a:ea typeface="微软雅黑" panose="020B0503020204020204" pitchFamily="34" charset="-122"/>
                <a:cs typeface="微软雅黑" panose="020B0503020204020204" pitchFamily="34" charset="-122"/>
              </a:rPr>
              <a:t>VolcanoPlanner is a cost-based optimizer：</a:t>
            </a:r>
            <a:br>
              <a:rPr lang="zh-CN" altLang="en-US" sz="1400" b="1" spc="300" dirty="0">
                <a:solidFill>
                  <a:schemeClr val="tx1"/>
                </a:solidFill>
                <a:uFillTx/>
                <a:latin typeface="微软雅黑" charset="0"/>
                <a:ea typeface="微软雅黑" panose="020B0503020204020204" pitchFamily="34" charset="-122"/>
                <a:cs typeface="微软雅黑" panose="020B0503020204020204" pitchFamily="34" charset="-122"/>
              </a:rPr>
            </a:br>
            <a:r>
              <a:rPr lang="zh-CN" altLang="en-US" sz="1400" b="1" spc="300" dirty="0">
                <a:solidFill>
                  <a:srgbClr val="FFC000"/>
                </a:solidFill>
                <a:uFillTx/>
                <a:latin typeface="微软雅黑" charset="0"/>
                <a:ea typeface="微软雅黑" panose="020B0503020204020204" pitchFamily="34" charset="-122"/>
                <a:cs typeface="微软雅黑" panose="020B0503020204020204" pitchFamily="34" charset="-122"/>
              </a:rPr>
              <a:t>VolcanoPlanner是一个CBO优化器；</a:t>
            </a:r>
            <a:endParaRPr lang="zh-CN" altLang="en-US" sz="1400" b="1" spc="300" dirty="0">
              <a:solidFill>
                <a:srgbClr val="FFC000"/>
              </a:solidFill>
              <a:uFillTx/>
              <a:latin typeface="微软雅黑" charset="0"/>
              <a:ea typeface="微软雅黑" panose="020B0503020204020204" pitchFamily="34" charset="-122"/>
              <a:cs typeface="微软雅黑" panose="020B0503020204020204" pitchFamily="34" charset="-122"/>
            </a:endParaRPr>
          </a:p>
          <a:p>
            <a:r>
              <a:rPr lang="zh-CN" altLang="en-US" sz="1400" b="1" spc="300" dirty="0">
                <a:solidFill>
                  <a:schemeClr val="tx1"/>
                </a:solidFill>
                <a:uFillTx/>
                <a:latin typeface="微软雅黑" charset="0"/>
                <a:ea typeface="微软雅黑" panose="020B0503020204020204" pitchFamily="34" charset="-122"/>
                <a:cs typeface="微软雅黑" panose="020B0503020204020204" pitchFamily="34" charset="-122"/>
              </a:rPr>
              <a:t>Applies matching rules iteratively, selecting the plan with the cheapest cost on each iteration：</a:t>
            </a:r>
            <a:br>
              <a:rPr lang="zh-CN" altLang="en-US" sz="1400" b="1" spc="300" dirty="0">
                <a:solidFill>
                  <a:schemeClr val="tx1"/>
                </a:solidFill>
                <a:uFillTx/>
                <a:latin typeface="微软雅黑" charset="0"/>
                <a:ea typeface="微软雅黑" panose="020B0503020204020204" pitchFamily="34" charset="-122"/>
                <a:cs typeface="微软雅黑" panose="020B0503020204020204" pitchFamily="34" charset="-122"/>
              </a:rPr>
            </a:br>
            <a:r>
              <a:rPr lang="zh-CN" altLang="en-US" sz="1400" b="1" spc="300" dirty="0">
                <a:solidFill>
                  <a:srgbClr val="FFC000"/>
                </a:solidFill>
                <a:uFillTx/>
                <a:latin typeface="微软雅黑" charset="0"/>
                <a:ea typeface="微软雅黑" panose="020B0503020204020204" pitchFamily="34" charset="-122"/>
                <a:cs typeface="微软雅黑" panose="020B0503020204020204" pitchFamily="34" charset="-122"/>
              </a:rPr>
              <a:t>迭代地应用 rules，直到找到cost最小的plan；</a:t>
            </a:r>
            <a:endParaRPr lang="zh-CN" altLang="en-US" sz="1400" b="1" spc="300" dirty="0">
              <a:solidFill>
                <a:schemeClr val="tx1"/>
              </a:solidFill>
              <a:uFillTx/>
              <a:latin typeface="微软雅黑" charset="0"/>
              <a:ea typeface="微软雅黑" panose="020B0503020204020204" pitchFamily="34" charset="-122"/>
              <a:cs typeface="微软雅黑" panose="020B0503020204020204" pitchFamily="34" charset="-122"/>
            </a:endParaRPr>
          </a:p>
          <a:p>
            <a:r>
              <a:rPr lang="zh-CN" altLang="en-US" sz="1400" b="1" spc="300" dirty="0">
                <a:solidFill>
                  <a:schemeClr val="tx1"/>
                </a:solidFill>
                <a:uFillTx/>
                <a:latin typeface="微软雅黑" charset="0"/>
                <a:ea typeface="微软雅黑" panose="020B0503020204020204" pitchFamily="34" charset="-122"/>
                <a:cs typeface="微软雅黑" panose="020B0503020204020204" pitchFamily="34" charset="-122"/>
              </a:rPr>
              <a:t>Costs are provided by relational expressions；</a:t>
            </a:r>
            <a:br>
              <a:rPr lang="zh-CN" altLang="en-US" sz="1400" b="1" spc="300" dirty="0">
                <a:solidFill>
                  <a:schemeClr val="tx1"/>
                </a:solidFill>
                <a:uFillTx/>
                <a:latin typeface="微软雅黑" charset="0"/>
                <a:ea typeface="微软雅黑" panose="020B0503020204020204" pitchFamily="34" charset="-122"/>
                <a:cs typeface="微软雅黑" panose="020B0503020204020204" pitchFamily="34" charset="-122"/>
              </a:rPr>
            </a:br>
            <a:r>
              <a:rPr lang="zh-CN" altLang="en-US" sz="1400" b="1" spc="300" dirty="0">
                <a:solidFill>
                  <a:srgbClr val="FFC000"/>
                </a:solidFill>
                <a:uFillTx/>
                <a:latin typeface="微软雅黑" charset="0"/>
                <a:ea typeface="微软雅黑" panose="020B0503020204020204" pitchFamily="34" charset="-122"/>
                <a:cs typeface="微软雅黑" panose="020B0503020204020204" pitchFamily="34" charset="-122"/>
              </a:rPr>
              <a:t>代价由关系表达式提供</a:t>
            </a:r>
            <a:r>
              <a:rPr lang="en-US" altLang="zh-CN" sz="1400" b="1" spc="300" dirty="0">
                <a:solidFill>
                  <a:srgbClr val="FFC000"/>
                </a:solidFill>
                <a:uFillTx/>
                <a:latin typeface="微软雅黑" charset="0"/>
                <a:ea typeface="微软雅黑" panose="020B0503020204020204" pitchFamily="34" charset="-122"/>
                <a:cs typeface="微软雅黑" panose="020B0503020204020204" pitchFamily="34" charset="-122"/>
              </a:rPr>
              <a:t>;</a:t>
            </a:r>
            <a:endParaRPr lang="zh-CN" altLang="en-US" sz="1400" b="1" spc="300" dirty="0">
              <a:solidFill>
                <a:schemeClr val="tx1"/>
              </a:solidFill>
              <a:uFillTx/>
              <a:latin typeface="微软雅黑" charset="0"/>
              <a:ea typeface="微软雅黑" panose="020B0503020204020204" pitchFamily="34" charset="-122"/>
              <a:cs typeface="微软雅黑" panose="020B0503020204020204" pitchFamily="34" charset="-122"/>
            </a:endParaRPr>
          </a:p>
          <a:p>
            <a:r>
              <a:rPr lang="zh-CN" altLang="en-US" sz="1400" b="1" spc="300" dirty="0">
                <a:solidFill>
                  <a:schemeClr val="tx1"/>
                </a:solidFill>
                <a:uFillTx/>
                <a:latin typeface="微软雅黑" charset="0"/>
                <a:ea typeface="微软雅黑" panose="020B0503020204020204" pitchFamily="34" charset="-122"/>
                <a:cs typeface="微软雅黑" panose="020B0503020204020204" pitchFamily="34" charset="-122"/>
              </a:rPr>
              <a:t>Not all possible plans can be computed：</a:t>
            </a:r>
            <a:br>
              <a:rPr lang="zh-CN" altLang="en-US" sz="1400" b="1" spc="300" dirty="0">
                <a:solidFill>
                  <a:schemeClr val="tx1"/>
                </a:solidFill>
                <a:uFillTx/>
                <a:latin typeface="微软雅黑" charset="0"/>
                <a:ea typeface="微软雅黑" panose="020B0503020204020204" pitchFamily="34" charset="-122"/>
                <a:cs typeface="微软雅黑" panose="020B0503020204020204" pitchFamily="34" charset="-122"/>
              </a:rPr>
            </a:br>
            <a:r>
              <a:rPr lang="zh-CN" altLang="en-US" sz="1400" b="1" spc="300" dirty="0">
                <a:solidFill>
                  <a:srgbClr val="FFC000"/>
                </a:solidFill>
                <a:uFillTx/>
                <a:latin typeface="微软雅黑" charset="0"/>
                <a:ea typeface="微软雅黑" panose="020B0503020204020204" pitchFamily="34" charset="-122"/>
                <a:cs typeface="微软雅黑" panose="020B0503020204020204" pitchFamily="34" charset="-122"/>
              </a:rPr>
              <a:t>不会计算所有可能的计划；</a:t>
            </a:r>
            <a:endParaRPr lang="zh-CN" altLang="en-US" sz="1400" b="1" spc="300" dirty="0">
              <a:solidFill>
                <a:schemeClr val="tx1"/>
              </a:solidFill>
              <a:uFillTx/>
              <a:latin typeface="微软雅黑" charset="0"/>
              <a:ea typeface="微软雅黑" panose="020B0503020204020204" pitchFamily="34" charset="-122"/>
              <a:cs typeface="微软雅黑" panose="020B0503020204020204" pitchFamily="34" charset="-122"/>
            </a:endParaRPr>
          </a:p>
          <a:p>
            <a:r>
              <a:rPr lang="zh-CN" altLang="en-US" sz="1400" b="1" spc="300" dirty="0">
                <a:solidFill>
                  <a:schemeClr val="tx1"/>
                </a:solidFill>
                <a:uFillTx/>
                <a:latin typeface="微软雅黑" charset="0"/>
                <a:ea typeface="微软雅黑" panose="020B0503020204020204" pitchFamily="34" charset="-122"/>
                <a:cs typeface="微软雅黑" panose="020B0503020204020204" pitchFamily="34" charset="-122"/>
              </a:rPr>
              <a:t>Stops optimization when the cost does not significantly improve through a determinable number of iterations：</a:t>
            </a:r>
            <a:br>
              <a:rPr lang="zh-CN" altLang="en-US" sz="1400" b="1" spc="300" dirty="0">
                <a:solidFill>
                  <a:schemeClr val="tx1"/>
                </a:solidFill>
                <a:uFillTx/>
                <a:latin typeface="微软雅黑" charset="0"/>
                <a:ea typeface="微软雅黑" panose="020B0503020204020204" pitchFamily="34" charset="-122"/>
                <a:cs typeface="微软雅黑" panose="020B0503020204020204" pitchFamily="34" charset="-122"/>
              </a:rPr>
            </a:br>
            <a:r>
              <a:rPr lang="zh-CN" altLang="en-US" sz="1400" b="1" spc="300" dirty="0">
                <a:solidFill>
                  <a:srgbClr val="FFC000"/>
                </a:solidFill>
                <a:uFillTx/>
                <a:latin typeface="微软雅黑" charset="0"/>
                <a:ea typeface="微软雅黑" panose="020B0503020204020204" pitchFamily="34" charset="-122"/>
                <a:cs typeface="微软雅黑" panose="020B0503020204020204" pitchFamily="34" charset="-122"/>
              </a:rPr>
              <a:t>根据已知的情况，如果下面的迭代不能带来提升时，这些计划将会停止优化；</a:t>
            </a:r>
            <a:endParaRPr lang="zh-CN" altLang="en-US" sz="1400" b="1" spc="300" dirty="0">
              <a:solidFill>
                <a:srgbClr val="FFC000"/>
              </a:solidFill>
              <a:uFillTx/>
              <a:latin typeface="微软雅黑" charset="0"/>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矩形 22"/>
          <p:cNvSpPr/>
          <p:nvPr/>
        </p:nvSpPr>
        <p:spPr>
          <a:xfrm>
            <a:off x="0" y="-1"/>
            <a:ext cx="12192000"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e7d195523061f1c0"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hidden="1"/>
          <p:cNvSpPr txBox="1"/>
          <p:nvPr/>
        </p:nvSpPr>
        <p:spPr>
          <a:xfrm>
            <a:off x="-355600" y="-550922"/>
            <a:ext cx="204223" cy="5724644"/>
          </a:xfrm>
          <a:prstGeom prst="rect">
            <a:avLst/>
          </a:prstGeom>
          <a:noFill/>
        </p:spPr>
        <p:txBody>
          <a:bodyPr vert="wordArtVert" wrap="none" rtlCol="0">
            <a:spAutoFit/>
          </a:bodyPr>
          <a:lstStyle/>
          <a:p>
            <a:pPr algn="ctr"/>
            <a:r>
              <a:rPr lang="en-US" altLang="zh-CN" sz="100" dirty="0">
                <a:latin typeface="inpin heiti" charset="-122"/>
                <a:ea typeface="inpin heiti" charset="-122"/>
              </a:rPr>
              <a:t>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a:t>
            </a:r>
            <a:endParaRPr lang="zh-CN" altLang="en-US" sz="100" dirty="0">
              <a:latin typeface="inpin heiti" charset="-122"/>
              <a:ea typeface="inpin heiti" charset="-122"/>
            </a:endParaRPr>
          </a:p>
        </p:txBody>
      </p:sp>
      <p:grpSp>
        <p:nvGrpSpPr>
          <p:cNvPr id="7" name="组合 6"/>
          <p:cNvGrpSpPr/>
          <p:nvPr/>
        </p:nvGrpSpPr>
        <p:grpSpPr>
          <a:xfrm>
            <a:off x="5332001" y="2036696"/>
            <a:ext cx="2216381" cy="1974955"/>
            <a:chOff x="5504188" y="804147"/>
            <a:chExt cx="2216381" cy="1974955"/>
          </a:xfrm>
        </p:grpSpPr>
        <p:sp>
          <p:nvSpPr>
            <p:cNvPr id="8"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1"/>
              </p:custDataLst>
            </p:nvPr>
          </p:nvSpPr>
          <p:spPr>
            <a:xfrm>
              <a:off x="5505689" y="2072347"/>
              <a:ext cx="2214880" cy="706755"/>
            </a:xfrm>
            <a:prstGeom prst="rect">
              <a:avLst/>
            </a:prstGeom>
            <a:noFill/>
          </p:spPr>
          <p:txBody>
            <a:bodyPr wrap="none" rtlCol="0">
              <a:spAutoFit/>
            </a:bodyPr>
            <a:lstStyle/>
            <a:p>
              <a:pPr algn="l"/>
              <a:r>
                <a:rPr lang="zh-CN" altLang="en-US" sz="4000" dirty="0">
                  <a:latin typeface="微软雅黑" panose="020B0503020204020204" pitchFamily="34" charset="-122"/>
                  <a:ea typeface="微软雅黑" panose="020B0503020204020204" pitchFamily="34" charset="-122"/>
                  <a:cs typeface="+mn-lt"/>
                  <a:sym typeface="+mn-ea"/>
                </a:rPr>
                <a:t>查询执行</a:t>
              </a:r>
              <a:endParaRPr lang="zh-CN" altLang="en-US" sz="4000" dirty="0">
                <a:latin typeface="微软雅黑" panose="020B0503020204020204" pitchFamily="34" charset="-122"/>
                <a:ea typeface="微软雅黑" panose="020B0503020204020204" pitchFamily="34" charset="-122"/>
                <a:cs typeface="+mn-lt"/>
                <a:sym typeface="+mn-ea"/>
              </a:endParaRPr>
            </a:p>
          </p:txBody>
        </p:sp>
        <p:sp>
          <p:nvSpPr>
            <p:cNvPr id="10"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2"/>
              </p:custDataLst>
            </p:nvPr>
          </p:nvSpPr>
          <p:spPr>
            <a:xfrm>
              <a:off x="5504188" y="804147"/>
              <a:ext cx="1136650" cy="1014730"/>
            </a:xfrm>
            <a:prstGeom prst="rect">
              <a:avLst/>
            </a:prstGeom>
            <a:noFill/>
          </p:spPr>
          <p:txBody>
            <a:bodyPr wrap="none" rtlCol="0">
              <a:spAutoFit/>
            </a:bodyPr>
            <a:lstStyle/>
            <a:p>
              <a:pPr algn="ctr"/>
              <a:r>
                <a:rPr lang="en-US" altLang="zh-CN" sz="6000" b="1" dirty="0">
                  <a:latin typeface="微软雅黑" panose="020B0503020204020204" pitchFamily="34" charset="-122"/>
                  <a:ea typeface="微软雅黑" panose="020B0503020204020204" pitchFamily="34" charset="-122"/>
                  <a:cs typeface="+mn-lt"/>
                </a:rPr>
                <a:t>04</a:t>
              </a:r>
              <a:endParaRPr lang="en-US" altLang="zh-CN" sz="6000" b="1" dirty="0">
                <a:latin typeface="微软雅黑" panose="020B0503020204020204" pitchFamily="34" charset="-122"/>
                <a:ea typeface="微软雅黑" panose="020B0503020204020204" pitchFamily="34" charset="-122"/>
                <a:cs typeface="+mn-lt"/>
              </a:endParaRPr>
            </a:p>
          </p:txBody>
        </p:sp>
        <p:sp>
          <p:nvSpPr>
            <p:cNvPr id="11" name="圆角矩形 10"/>
            <p:cNvSpPr/>
            <p:nvPr/>
          </p:nvSpPr>
          <p:spPr>
            <a:xfrm>
              <a:off x="5837573" y="1819810"/>
              <a:ext cx="469875" cy="62280"/>
            </a:xfrm>
            <a:prstGeom prst="roundRect">
              <a:avLst/>
            </a:prstGeom>
            <a:solidFill>
              <a:srgbClr val="F84C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pic>
        <p:nvPicPr>
          <p:cNvPr id="13" name="图片 12" descr="卡通人物&#10;&#10;中度可信度描述已自动生成"/>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953000" cy="6858000"/>
          </a:xfrm>
          <a:prstGeom prst="rect">
            <a:avLst/>
          </a:prstGeom>
        </p:spPr>
      </p:pic>
      <p:pic>
        <p:nvPicPr>
          <p:cNvPr id="5" name="Picture 4"/>
          <p:cNvPicPr>
            <a:picLocks noChangeAspect="1"/>
          </p:cNvPicPr>
          <p:nvPr/>
        </p:nvPicPr>
        <p:blipFill>
          <a:blip r:embed="rId4"/>
          <a:stretch>
            <a:fillRect/>
          </a:stretch>
        </p:blipFill>
        <p:spPr>
          <a:xfrm>
            <a:off x="7928610" y="361950"/>
            <a:ext cx="3189605" cy="63080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7d195523061f1c0"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hidden="1"/>
          <p:cNvSpPr txBox="1"/>
          <p:nvPr/>
        </p:nvSpPr>
        <p:spPr>
          <a:xfrm>
            <a:off x="-355600" y="-550922"/>
            <a:ext cx="204223" cy="5724644"/>
          </a:xfrm>
          <a:prstGeom prst="rect">
            <a:avLst/>
          </a:prstGeom>
          <a:noFill/>
        </p:spPr>
        <p:txBody>
          <a:bodyPr vert="wordArtVert" wrap="none" rtlCol="0">
            <a:spAutoFit/>
          </a:bodyPr>
          <a:lstStyle/>
          <a:p>
            <a:pPr algn="ctr"/>
            <a:r>
              <a:rPr lang="en-US" altLang="zh-CN" sz="100" dirty="0">
                <a:latin typeface="inpin heiti" charset="-122"/>
                <a:ea typeface="inpin heiti" charset="-122"/>
              </a:rPr>
              <a:t>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a:t>
            </a:r>
            <a:endParaRPr lang="zh-CN" altLang="en-US" sz="100" dirty="0">
              <a:latin typeface="inpin heiti" charset="-122"/>
              <a:ea typeface="inpin heiti" charset="-122"/>
            </a:endParaRPr>
          </a:p>
        </p:txBody>
      </p:sp>
      <p:sp>
        <p:nvSpPr>
          <p:cNvPr id="14"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1"/>
            </p:custDataLst>
          </p:nvPr>
        </p:nvSpPr>
        <p:spPr>
          <a:xfrm>
            <a:off x="1014611" y="408485"/>
            <a:ext cx="8457770" cy="460375"/>
          </a:xfrm>
          <a:prstGeom prst="rect">
            <a:avLst/>
          </a:prstGeom>
          <a:noFill/>
        </p:spPr>
        <p:txBody>
          <a:bodyPr wrap="square" rtlCol="0">
            <a:spAutoFit/>
          </a:bodyPr>
          <a:lstStyle/>
          <a:p>
            <a:r>
              <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rPr>
              <a:t>联邦查询的查询执行</a:t>
            </a:r>
            <a:endPar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2"/>
            </p:custDataLst>
          </p:nvPr>
        </p:nvSpPr>
        <p:spPr>
          <a:xfrm>
            <a:off x="490855" y="936625"/>
            <a:ext cx="11434445" cy="1383665"/>
          </a:xfrm>
          <a:prstGeom prst="rect">
            <a:avLst/>
          </a:prstGeom>
          <a:noFill/>
        </p:spPr>
        <p:txBody>
          <a:bodyPr wrap="square" rtlCol="0">
            <a:spAutoFit/>
          </a:bodyPr>
          <a:p>
            <a:r>
              <a:rPr lang="zh-CN" altLang="en-US" sz="1400" b="1" spc="300" dirty="0">
                <a:solidFill>
                  <a:schemeClr val="tx1"/>
                </a:solidFill>
                <a:uFillTx/>
                <a:latin typeface="微软雅黑" charset="0"/>
                <a:ea typeface="微软雅黑" panose="020B0503020204020204" pitchFamily="34" charset="-122"/>
                <a:cs typeface="微软雅黑" panose="020B0503020204020204" pitchFamily="34" charset="-122"/>
              </a:rPr>
              <a:t>EnumerableProject(EMPNO=[$0], GENDER=[$3], NAME=[$1]): rowcount = 100.0, cumulative cost = {150.0 rows, 350.0 cpu, 0.0 io}, id = 69</a:t>
            </a:r>
            <a:endParaRPr lang="zh-CN" altLang="en-US" sz="1400" b="1" spc="300" dirty="0">
              <a:solidFill>
                <a:schemeClr val="tx1"/>
              </a:solidFill>
              <a:uFillTx/>
              <a:latin typeface="微软雅黑" charset="0"/>
              <a:ea typeface="微软雅黑" panose="020B0503020204020204" pitchFamily="34" charset="-122"/>
              <a:cs typeface="微软雅黑" panose="020B0503020204020204" pitchFamily="34" charset="-122"/>
            </a:endParaRPr>
          </a:p>
          <a:p>
            <a:r>
              <a:rPr lang="zh-CN" altLang="en-US" sz="1400" b="1" spc="300" dirty="0">
                <a:solidFill>
                  <a:schemeClr val="tx1"/>
                </a:solidFill>
                <a:uFillTx/>
                <a:latin typeface="微软雅黑" charset="0"/>
                <a:ea typeface="微软雅黑" panose="020B0503020204020204" pitchFamily="34" charset="-122"/>
                <a:cs typeface="微软雅黑" panose="020B0503020204020204" pitchFamily="34" charset="-122"/>
              </a:rPr>
              <a:t>  EnumerableInterpreter: rowcount = 100.0, cumulative cost = {50.0 rows, 50.0 cpu, 0.0 io}, id = 68</a:t>
            </a:r>
            <a:endParaRPr lang="zh-CN" altLang="en-US" sz="1400" b="1" spc="300" dirty="0">
              <a:solidFill>
                <a:schemeClr val="tx1"/>
              </a:solidFill>
              <a:uFillTx/>
              <a:latin typeface="微软雅黑" charset="0"/>
              <a:ea typeface="微软雅黑" panose="020B0503020204020204" pitchFamily="34" charset="-122"/>
              <a:cs typeface="微软雅黑" panose="020B0503020204020204" pitchFamily="34" charset="-122"/>
            </a:endParaRPr>
          </a:p>
          <a:p>
            <a:r>
              <a:rPr lang="zh-CN" altLang="en-US" sz="1400" b="1" spc="300" dirty="0">
                <a:solidFill>
                  <a:schemeClr val="tx1"/>
                </a:solidFill>
                <a:uFillTx/>
                <a:latin typeface="微软雅黑" charset="0"/>
                <a:ea typeface="微软雅黑" panose="020B0503020204020204" pitchFamily="34" charset="-122"/>
                <a:cs typeface="微软雅黑" panose="020B0503020204020204" pitchFamily="34" charset="-122"/>
              </a:rPr>
              <a:t>    BindableTableScan(table=[[SALES, EMPS]], filters=[[=($1, 'John')]]): rowcount = 100.0, cumulative cost = {0.5 rows, 0.505 cpu, 0.0 io}, id = 47</a:t>
            </a:r>
            <a:endParaRPr lang="zh-CN" altLang="en-US" sz="1400" b="1" spc="300" dirty="0">
              <a:solidFill>
                <a:schemeClr val="tx1"/>
              </a:solidFill>
              <a:uFillTx/>
              <a:latin typeface="微软雅黑" charset="0"/>
              <a:ea typeface="微软雅黑" panose="020B0503020204020204" pitchFamily="34" charset="-122"/>
              <a:cs typeface="微软雅黑" panose="020B0503020204020204" pitchFamily="34" charset="-122"/>
            </a:endParaRPr>
          </a:p>
        </p:txBody>
      </p:sp>
      <p:sp>
        <p:nvSpPr>
          <p:cNvPr id="3"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3"/>
            </p:custDataLst>
          </p:nvPr>
        </p:nvSpPr>
        <p:spPr>
          <a:xfrm>
            <a:off x="0" y="3416935"/>
            <a:ext cx="6966585" cy="3107690"/>
          </a:xfrm>
          <a:prstGeom prst="rect">
            <a:avLst/>
          </a:prstGeom>
          <a:noFill/>
        </p:spPr>
        <p:txBody>
          <a:bodyPr wrap="square" rtlCol="0">
            <a:spAutoFit/>
          </a:bodyPr>
          <a:p>
            <a:r>
              <a:rPr lang="zh-CN" altLang="en-US" sz="1400" b="1" spc="300" dirty="0">
                <a:solidFill>
                  <a:schemeClr val="tx1"/>
                </a:solidFill>
                <a:uFillTx/>
                <a:latin typeface="微软雅黑" charset="0"/>
                <a:ea typeface="微软雅黑" panose="020B0503020204020204" pitchFamily="34" charset="-122"/>
                <a:cs typeface="微软雅黑" panose="020B0503020204020204" pitchFamily="34" charset="-122"/>
              </a:rPr>
              <a:t> findBest 已经找到了最 best 的 rel，虽然之前的 rel 已经满足的 enumerable 等 convention，但要让 rel 实际能执行还需要一步 implement 的过程，这部分逻辑实际已经不是 sql 优化，而是转换到执行器的过程implement 过程最主要用的目的是生成 bindable 。对应于数据库的代码生成阶段。</a:t>
            </a:r>
            <a:endParaRPr lang="zh-CN" altLang="en-US" sz="1400" b="1" spc="300" dirty="0">
              <a:solidFill>
                <a:schemeClr val="tx1"/>
              </a:solidFill>
              <a:uFillTx/>
              <a:latin typeface="微软雅黑" charset="0"/>
              <a:ea typeface="微软雅黑" panose="020B0503020204020204" pitchFamily="34" charset="-122"/>
              <a:cs typeface="微软雅黑" panose="020B0503020204020204" pitchFamily="34" charset="-122"/>
            </a:endParaRPr>
          </a:p>
          <a:p>
            <a:endParaRPr lang="zh-CN" altLang="en-US" sz="1400" b="1" spc="300" dirty="0">
              <a:solidFill>
                <a:schemeClr val="tx1"/>
              </a:solidFill>
              <a:uFillTx/>
              <a:latin typeface="微软雅黑" charset="0"/>
              <a:ea typeface="微软雅黑" panose="020B0503020204020204" pitchFamily="34" charset="-122"/>
              <a:cs typeface="微软雅黑" panose="020B0503020204020204" pitchFamily="34" charset="-122"/>
            </a:endParaRPr>
          </a:p>
          <a:p>
            <a:r>
              <a:rPr lang="zh-CN" altLang="en-US" sz="1400" b="1" spc="300" dirty="0">
                <a:solidFill>
                  <a:schemeClr val="tx1"/>
                </a:solidFill>
                <a:uFillTx/>
                <a:latin typeface="微软雅黑" charset="0"/>
                <a:ea typeface="微软雅黑" panose="020B0503020204020204" pitchFamily="34" charset="-122"/>
                <a:cs typeface="微软雅黑" panose="020B0503020204020204" pitchFamily="34" charset="-122"/>
              </a:rPr>
              <a:t> Bindable 可以理解为一个 prepare 好的 plan 执行的时候直接 bind 一个当前 context 就可以拿到一个 Enumerable 然后通过推动 Enumerable 就可以执行(这个就是大家熟悉的 Volcano 执行器模型这里不多解释)。</a:t>
            </a:r>
            <a:endParaRPr lang="zh-CN" altLang="en-US" sz="1400" b="1" spc="300" dirty="0">
              <a:solidFill>
                <a:schemeClr val="tx1"/>
              </a:solidFill>
              <a:uFillTx/>
              <a:latin typeface="微软雅黑" charset="0"/>
              <a:ea typeface="微软雅黑" panose="020B0503020204020204" pitchFamily="34" charset="-122"/>
              <a:cs typeface="微软雅黑" panose="020B0503020204020204" pitchFamily="34" charset="-122"/>
            </a:endParaRPr>
          </a:p>
          <a:p>
            <a:endParaRPr lang="zh-CN" altLang="en-US" sz="1400" b="1" spc="300" dirty="0">
              <a:solidFill>
                <a:schemeClr val="tx1"/>
              </a:solidFill>
              <a:uFillTx/>
              <a:latin typeface="微软雅黑" charset="0"/>
              <a:ea typeface="微软雅黑" panose="020B0503020204020204" pitchFamily="34" charset="-122"/>
              <a:cs typeface="微软雅黑" panose="020B0503020204020204" pitchFamily="34" charset="-122"/>
            </a:endParaRPr>
          </a:p>
          <a:p>
            <a:r>
              <a:rPr lang="zh-CN" altLang="en-US" sz="1400" b="1" spc="300" dirty="0">
                <a:solidFill>
                  <a:schemeClr val="tx1"/>
                </a:solidFill>
                <a:uFillTx/>
                <a:latin typeface="微软雅黑" charset="0"/>
                <a:ea typeface="微软雅黑" panose="020B0503020204020204" pitchFamily="34" charset="-122"/>
                <a:cs typeface="微软雅黑" panose="020B0503020204020204" pitchFamily="34" charset="-122"/>
              </a:rPr>
              <a:t>为什么说生成bindable的过程是代码生成过程，因为这里会将relnode转换为linq4j的expression tree。再调用Expressions.toString()就获得了生成的代码。</a:t>
            </a:r>
            <a:endParaRPr lang="zh-CN" altLang="en-US" sz="1400" b="1" spc="300" dirty="0">
              <a:solidFill>
                <a:schemeClr val="tx1"/>
              </a:solidFill>
              <a:uFillTx/>
              <a:latin typeface="微软雅黑" charset="0"/>
              <a:ea typeface="微软雅黑" panose="020B0503020204020204" pitchFamily="34" charset="-122"/>
              <a:cs typeface="微软雅黑" panose="020B0503020204020204" pitchFamily="34" charset="-122"/>
            </a:endParaRPr>
          </a:p>
        </p:txBody>
      </p:sp>
      <p:pic>
        <p:nvPicPr>
          <p:cNvPr id="5" name="Picture 4"/>
          <p:cNvPicPr>
            <a:picLocks noChangeAspect="1"/>
          </p:cNvPicPr>
          <p:nvPr/>
        </p:nvPicPr>
        <p:blipFill>
          <a:blip r:embed="rId4"/>
          <a:stretch>
            <a:fillRect/>
          </a:stretch>
        </p:blipFill>
        <p:spPr>
          <a:xfrm>
            <a:off x="6966585" y="2856230"/>
            <a:ext cx="5225415" cy="40125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背景图案&#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4174" y="0"/>
            <a:ext cx="12187938" cy="6858000"/>
          </a:xfrm>
          <a:prstGeom prst="rect">
            <a:avLst/>
          </a:prstGeom>
        </p:spPr>
      </p:pic>
      <p:sp>
        <p:nvSpPr>
          <p:cNvPr id="4" name="e7d195523061f1c0"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hidden="1"/>
          <p:cNvSpPr txBox="1"/>
          <p:nvPr/>
        </p:nvSpPr>
        <p:spPr>
          <a:xfrm>
            <a:off x="-355600" y="-550922"/>
            <a:ext cx="204223" cy="5724644"/>
          </a:xfrm>
          <a:prstGeom prst="rect">
            <a:avLst/>
          </a:prstGeom>
          <a:noFill/>
        </p:spPr>
        <p:txBody>
          <a:bodyPr vert="wordArtVert" wrap="none" rtlCol="0">
            <a:spAutoFit/>
          </a:bodyPr>
          <a:lstStyle/>
          <a:p>
            <a:pPr algn="ctr"/>
            <a:r>
              <a:rPr lang="en-US" altLang="zh-CN" sz="100" dirty="0">
                <a:latin typeface="inpin heiti" charset="-122"/>
                <a:ea typeface="inpin heiti" charset="-122"/>
              </a:rPr>
              <a:t>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a:t>
            </a:r>
            <a:endParaRPr lang="zh-CN" altLang="en-US" sz="100" dirty="0">
              <a:latin typeface="inpin heiti" charset="-122"/>
              <a:ea typeface="inpin heiti" charset="-122"/>
            </a:endParaRPr>
          </a:p>
        </p:txBody>
      </p:sp>
      <p:grpSp>
        <p:nvGrpSpPr>
          <p:cNvPr id="8" name="组合 7"/>
          <p:cNvGrpSpPr/>
          <p:nvPr/>
        </p:nvGrpSpPr>
        <p:grpSpPr>
          <a:xfrm>
            <a:off x="892772" y="948372"/>
            <a:ext cx="1630680" cy="2774315"/>
            <a:chOff x="4868" y="2692"/>
            <a:chExt cx="2568" cy="4369"/>
          </a:xfrm>
        </p:grpSpPr>
        <p:sp>
          <p:nvSpPr>
            <p:cNvPr id="5"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2"/>
              </p:custDataLst>
            </p:nvPr>
          </p:nvSpPr>
          <p:spPr>
            <a:xfrm rot="5400000">
              <a:off x="4057" y="5224"/>
              <a:ext cx="2851" cy="824"/>
            </a:xfrm>
            <a:prstGeom prst="rect">
              <a:avLst/>
            </a:prstGeom>
            <a:noFill/>
          </p:spPr>
          <p:txBody>
            <a:bodyPr wrap="none" rtlCol="0">
              <a:spAutoFit/>
            </a:bodyPr>
            <a:lstStyle/>
            <a:p>
              <a:pPr algn="ctr"/>
              <a:r>
                <a:rPr lang="en-US" altLang="zh-CN" sz="2800" b="1" dirty="0">
                  <a:latin typeface="微软雅黑" panose="020B0503020204020204" pitchFamily="34" charset="-122"/>
                  <a:ea typeface="微软雅黑" panose="020B0503020204020204" pitchFamily="34" charset="-122"/>
                  <a:cs typeface="+mn-lt"/>
                </a:rPr>
                <a:t>Contents</a:t>
              </a:r>
              <a:endParaRPr lang="en-US" altLang="zh-CN" sz="2800" b="1" dirty="0">
                <a:latin typeface="微软雅黑" panose="020B0503020204020204" pitchFamily="34" charset="-122"/>
                <a:ea typeface="微软雅黑" panose="020B0503020204020204" pitchFamily="34" charset="-122"/>
                <a:cs typeface="+mn-lt"/>
              </a:endParaRPr>
            </a:p>
          </p:txBody>
        </p:sp>
        <p:sp>
          <p:nvSpPr>
            <p:cNvPr id="6"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3"/>
              </p:custDataLst>
            </p:nvPr>
          </p:nvSpPr>
          <p:spPr>
            <a:xfrm>
              <a:off x="5748" y="4316"/>
              <a:ext cx="1688" cy="1840"/>
            </a:xfrm>
            <a:prstGeom prst="rect">
              <a:avLst/>
            </a:prstGeom>
            <a:noFill/>
          </p:spPr>
          <p:txBody>
            <a:bodyPr wrap="none" rtlCol="0">
              <a:spAutoFit/>
            </a:bodyPr>
            <a:lstStyle/>
            <a:p>
              <a:pPr algn="ctr"/>
              <a:r>
                <a:rPr lang="zh-CN" altLang="en-US" sz="7000" b="1" dirty="0">
                  <a:latin typeface="微软雅黑" panose="020B0503020204020204" pitchFamily="34" charset="-122"/>
                  <a:ea typeface="微软雅黑" panose="020B0503020204020204" pitchFamily="34" charset="-122"/>
                  <a:cs typeface="+mn-lt"/>
                </a:rPr>
                <a:t>录</a:t>
              </a:r>
              <a:endParaRPr lang="zh-CN" altLang="en-US" sz="7000" b="1" dirty="0">
                <a:latin typeface="微软雅黑" panose="020B0503020204020204" pitchFamily="34" charset="-122"/>
                <a:ea typeface="微软雅黑" panose="020B0503020204020204" pitchFamily="34" charset="-122"/>
                <a:cs typeface="+mn-lt"/>
              </a:endParaRPr>
            </a:p>
          </p:txBody>
        </p:sp>
        <p:sp>
          <p:nvSpPr>
            <p:cNvPr id="7"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4"/>
              </p:custDataLst>
            </p:nvPr>
          </p:nvSpPr>
          <p:spPr>
            <a:xfrm>
              <a:off x="4868" y="2692"/>
              <a:ext cx="1688" cy="1840"/>
            </a:xfrm>
            <a:prstGeom prst="rect">
              <a:avLst/>
            </a:prstGeom>
            <a:noFill/>
          </p:spPr>
          <p:txBody>
            <a:bodyPr wrap="none" rtlCol="0">
              <a:spAutoFit/>
            </a:bodyPr>
            <a:lstStyle/>
            <a:p>
              <a:pPr algn="ctr"/>
              <a:r>
                <a:rPr lang="zh-CN" altLang="en-US" sz="7000" b="1" dirty="0">
                  <a:latin typeface="微软雅黑" panose="020B0503020204020204" pitchFamily="34" charset="-122"/>
                  <a:ea typeface="微软雅黑" panose="020B0503020204020204" pitchFamily="34" charset="-122"/>
                  <a:cs typeface="+mn-lt"/>
                </a:rPr>
                <a:t>目</a:t>
              </a:r>
              <a:endParaRPr lang="zh-CN" altLang="en-US" sz="7000" b="1" dirty="0">
                <a:latin typeface="微软雅黑" panose="020B0503020204020204" pitchFamily="34" charset="-122"/>
                <a:ea typeface="微软雅黑" panose="020B0503020204020204" pitchFamily="34" charset="-122"/>
                <a:cs typeface="+mn-lt"/>
              </a:endParaRPr>
            </a:p>
          </p:txBody>
        </p:sp>
      </p:grpSp>
      <p:grpSp>
        <p:nvGrpSpPr>
          <p:cNvPr id="44" name="组合 43"/>
          <p:cNvGrpSpPr/>
          <p:nvPr/>
        </p:nvGrpSpPr>
        <p:grpSpPr>
          <a:xfrm>
            <a:off x="4124857" y="1010274"/>
            <a:ext cx="2138682" cy="1102330"/>
            <a:chOff x="5505689" y="1240184"/>
            <a:chExt cx="2138682" cy="1102330"/>
          </a:xfrm>
        </p:grpSpPr>
        <p:sp>
          <p:nvSpPr>
            <p:cNvPr id="17"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5"/>
              </p:custDataLst>
            </p:nvPr>
          </p:nvSpPr>
          <p:spPr>
            <a:xfrm>
              <a:off x="5785090" y="1912619"/>
              <a:ext cx="1859281" cy="429895"/>
            </a:xfrm>
            <a:prstGeom prst="rect">
              <a:avLst/>
            </a:prstGeom>
            <a:noFill/>
          </p:spPr>
          <p:txBody>
            <a:bodyPr wrap="none" rtlCol="0">
              <a:spAutoFit/>
            </a:bodyPr>
            <a:lstStyle/>
            <a:p>
              <a:pPr algn="ctr"/>
              <a:r>
                <a:rPr lang="zh-CN" altLang="en-US" sz="2200" dirty="0">
                  <a:latin typeface="微软雅黑" panose="020B0503020204020204" pitchFamily="34" charset="-122"/>
                  <a:ea typeface="微软雅黑" panose="020B0503020204020204" pitchFamily="34" charset="-122"/>
                  <a:cs typeface="+mn-lt"/>
                </a:rPr>
                <a:t>联邦查询架构</a:t>
              </a:r>
              <a:endParaRPr lang="zh-CN" altLang="en-US" sz="2200" dirty="0">
                <a:latin typeface="微软雅黑" panose="020B0503020204020204" pitchFamily="34" charset="-122"/>
                <a:ea typeface="微软雅黑" panose="020B0503020204020204" pitchFamily="34" charset="-122"/>
                <a:cs typeface="+mn-lt"/>
              </a:endParaRPr>
            </a:p>
          </p:txBody>
        </p:sp>
        <p:sp>
          <p:nvSpPr>
            <p:cNvPr id="19"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6"/>
              </p:custDataLst>
            </p:nvPr>
          </p:nvSpPr>
          <p:spPr>
            <a:xfrm>
              <a:off x="5505689" y="1240184"/>
              <a:ext cx="691215" cy="584775"/>
            </a:xfrm>
            <a:prstGeom prst="rect">
              <a:avLst/>
            </a:prstGeom>
            <a:noFill/>
          </p:spPr>
          <p:txBody>
            <a:bodyPr wrap="none" rtlCol="0">
              <a:spAutoFit/>
            </a:bodyPr>
            <a:lstStyle/>
            <a:p>
              <a:pPr algn="ctr"/>
              <a:r>
                <a:rPr lang="en-US" altLang="zh-CN" sz="3200" b="1" dirty="0">
                  <a:latin typeface="微软雅黑" panose="020B0503020204020204" pitchFamily="34" charset="-122"/>
                  <a:ea typeface="微软雅黑" panose="020B0503020204020204" pitchFamily="34" charset="-122"/>
                  <a:cs typeface="+mn-lt"/>
                </a:rPr>
                <a:t>01</a:t>
              </a:r>
              <a:endParaRPr lang="en-US" altLang="zh-CN" sz="3200" b="1" dirty="0">
                <a:latin typeface="微软雅黑" panose="020B0503020204020204" pitchFamily="34" charset="-122"/>
                <a:ea typeface="微软雅黑" panose="020B0503020204020204" pitchFamily="34" charset="-122"/>
                <a:cs typeface="+mn-lt"/>
              </a:endParaRPr>
            </a:p>
          </p:txBody>
        </p:sp>
        <p:sp>
          <p:nvSpPr>
            <p:cNvPr id="23" name="圆角矩形 22"/>
            <p:cNvSpPr/>
            <p:nvPr/>
          </p:nvSpPr>
          <p:spPr>
            <a:xfrm>
              <a:off x="5735756" y="1819810"/>
              <a:ext cx="231082" cy="55756"/>
            </a:xfrm>
            <a:prstGeom prst="roundRect">
              <a:avLst/>
            </a:prstGeom>
            <a:solidFill>
              <a:srgbClr val="F84C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45" name="组合 44"/>
          <p:cNvGrpSpPr/>
          <p:nvPr/>
        </p:nvGrpSpPr>
        <p:grpSpPr>
          <a:xfrm>
            <a:off x="4124857" y="2819470"/>
            <a:ext cx="1859282" cy="1102330"/>
            <a:chOff x="5505689" y="1240184"/>
            <a:chExt cx="1859282" cy="1102330"/>
          </a:xfrm>
        </p:grpSpPr>
        <p:sp>
          <p:nvSpPr>
            <p:cNvPr id="47"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7"/>
              </p:custDataLst>
            </p:nvPr>
          </p:nvSpPr>
          <p:spPr>
            <a:xfrm>
              <a:off x="6064491" y="1912619"/>
              <a:ext cx="1300480" cy="429895"/>
            </a:xfrm>
            <a:prstGeom prst="rect">
              <a:avLst/>
            </a:prstGeom>
            <a:noFill/>
          </p:spPr>
          <p:txBody>
            <a:bodyPr wrap="none" rtlCol="0">
              <a:spAutoFit/>
            </a:bodyPr>
            <a:lstStyle/>
            <a:p>
              <a:pPr algn="ctr"/>
              <a:r>
                <a:rPr lang="zh-CN" altLang="en-US" sz="2200" dirty="0">
                  <a:latin typeface="微软雅黑" panose="020B0503020204020204" pitchFamily="34" charset="-122"/>
                  <a:ea typeface="微软雅黑" panose="020B0503020204020204" pitchFamily="34" charset="-122"/>
                  <a:cs typeface="+mn-lt"/>
                </a:rPr>
                <a:t>查询优化</a:t>
              </a:r>
              <a:endParaRPr lang="zh-CN" altLang="en-US" sz="2200" dirty="0">
                <a:latin typeface="微软雅黑" panose="020B0503020204020204" pitchFamily="34" charset="-122"/>
                <a:ea typeface="微软雅黑" panose="020B0503020204020204" pitchFamily="34" charset="-122"/>
                <a:cs typeface="+mn-lt"/>
              </a:endParaRPr>
            </a:p>
          </p:txBody>
        </p:sp>
        <p:sp>
          <p:nvSpPr>
            <p:cNvPr id="48"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8"/>
              </p:custDataLst>
            </p:nvPr>
          </p:nvSpPr>
          <p:spPr>
            <a:xfrm>
              <a:off x="5505689" y="1240184"/>
              <a:ext cx="691215" cy="584775"/>
            </a:xfrm>
            <a:prstGeom prst="rect">
              <a:avLst/>
            </a:prstGeom>
            <a:noFill/>
          </p:spPr>
          <p:txBody>
            <a:bodyPr wrap="none" rtlCol="0">
              <a:spAutoFit/>
            </a:bodyPr>
            <a:lstStyle/>
            <a:p>
              <a:pPr algn="ctr"/>
              <a:r>
                <a:rPr lang="en-US" altLang="zh-CN" sz="3200" b="1" dirty="0">
                  <a:latin typeface="微软雅黑" panose="020B0503020204020204" pitchFamily="34" charset="-122"/>
                  <a:ea typeface="微软雅黑" panose="020B0503020204020204" pitchFamily="34" charset="-122"/>
                  <a:cs typeface="+mn-lt"/>
                </a:rPr>
                <a:t>03</a:t>
              </a:r>
              <a:endParaRPr lang="en-US" altLang="zh-CN" sz="3200" b="1" dirty="0">
                <a:latin typeface="微软雅黑" panose="020B0503020204020204" pitchFamily="34" charset="-122"/>
                <a:ea typeface="微软雅黑" panose="020B0503020204020204" pitchFamily="34" charset="-122"/>
                <a:cs typeface="+mn-lt"/>
              </a:endParaRPr>
            </a:p>
          </p:txBody>
        </p:sp>
        <p:sp>
          <p:nvSpPr>
            <p:cNvPr id="49" name="圆角矩形 48"/>
            <p:cNvSpPr/>
            <p:nvPr/>
          </p:nvSpPr>
          <p:spPr>
            <a:xfrm>
              <a:off x="5735756" y="1819810"/>
              <a:ext cx="231082" cy="55756"/>
            </a:xfrm>
            <a:prstGeom prst="roundRect">
              <a:avLst/>
            </a:prstGeom>
            <a:solidFill>
              <a:srgbClr val="F84C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50" name="组合 49"/>
          <p:cNvGrpSpPr/>
          <p:nvPr/>
        </p:nvGrpSpPr>
        <p:grpSpPr>
          <a:xfrm>
            <a:off x="7697008" y="953759"/>
            <a:ext cx="1859283" cy="1102330"/>
            <a:chOff x="5505689" y="1240184"/>
            <a:chExt cx="1859283" cy="1102330"/>
          </a:xfrm>
        </p:grpSpPr>
        <p:sp>
          <p:nvSpPr>
            <p:cNvPr id="51"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9"/>
              </p:custDataLst>
            </p:nvPr>
          </p:nvSpPr>
          <p:spPr>
            <a:xfrm>
              <a:off x="6064492" y="1912619"/>
              <a:ext cx="1300480" cy="429895"/>
            </a:xfrm>
            <a:prstGeom prst="rect">
              <a:avLst/>
            </a:prstGeom>
            <a:noFill/>
          </p:spPr>
          <p:txBody>
            <a:bodyPr wrap="none" rtlCol="0">
              <a:spAutoFit/>
            </a:bodyPr>
            <a:lstStyle/>
            <a:p>
              <a:pPr algn="ctr"/>
              <a:r>
                <a:rPr lang="zh-CN" altLang="en-US" sz="2200" dirty="0">
                  <a:latin typeface="微软雅黑" panose="020B0503020204020204" pitchFamily="34" charset="-122"/>
                  <a:ea typeface="微软雅黑" panose="020B0503020204020204" pitchFamily="34" charset="-122"/>
                  <a:cs typeface="+mn-lt"/>
                </a:rPr>
                <a:t>查询转换</a:t>
              </a:r>
              <a:endParaRPr lang="zh-CN" altLang="en-US" sz="2200" dirty="0">
                <a:latin typeface="微软雅黑" panose="020B0503020204020204" pitchFamily="34" charset="-122"/>
                <a:ea typeface="微软雅黑" panose="020B0503020204020204" pitchFamily="34" charset="-122"/>
                <a:cs typeface="+mn-lt"/>
              </a:endParaRPr>
            </a:p>
          </p:txBody>
        </p:sp>
        <p:sp>
          <p:nvSpPr>
            <p:cNvPr id="52"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10"/>
              </p:custDataLst>
            </p:nvPr>
          </p:nvSpPr>
          <p:spPr>
            <a:xfrm>
              <a:off x="5505689" y="1240184"/>
              <a:ext cx="691215" cy="584775"/>
            </a:xfrm>
            <a:prstGeom prst="rect">
              <a:avLst/>
            </a:prstGeom>
            <a:noFill/>
          </p:spPr>
          <p:txBody>
            <a:bodyPr wrap="none" rtlCol="0">
              <a:spAutoFit/>
            </a:bodyPr>
            <a:lstStyle/>
            <a:p>
              <a:pPr algn="ctr"/>
              <a:r>
                <a:rPr lang="en-US" altLang="zh-CN" sz="3200" b="1" dirty="0">
                  <a:latin typeface="微软雅黑" panose="020B0503020204020204" pitchFamily="34" charset="-122"/>
                  <a:ea typeface="微软雅黑" panose="020B0503020204020204" pitchFamily="34" charset="-122"/>
                  <a:cs typeface="+mn-lt"/>
                </a:rPr>
                <a:t>02</a:t>
              </a:r>
              <a:endParaRPr lang="en-US" altLang="zh-CN" sz="3200" b="1" dirty="0">
                <a:latin typeface="微软雅黑" panose="020B0503020204020204" pitchFamily="34" charset="-122"/>
                <a:ea typeface="微软雅黑" panose="020B0503020204020204" pitchFamily="34" charset="-122"/>
                <a:cs typeface="+mn-lt"/>
              </a:endParaRPr>
            </a:p>
          </p:txBody>
        </p:sp>
        <p:sp>
          <p:nvSpPr>
            <p:cNvPr id="53" name="圆角矩形 52"/>
            <p:cNvSpPr/>
            <p:nvPr/>
          </p:nvSpPr>
          <p:spPr>
            <a:xfrm>
              <a:off x="5735756" y="1819810"/>
              <a:ext cx="231082" cy="55756"/>
            </a:xfrm>
            <a:prstGeom prst="roundRect">
              <a:avLst/>
            </a:prstGeom>
            <a:solidFill>
              <a:srgbClr val="F84C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54" name="组合 53"/>
          <p:cNvGrpSpPr/>
          <p:nvPr/>
        </p:nvGrpSpPr>
        <p:grpSpPr>
          <a:xfrm>
            <a:off x="7697008" y="2819470"/>
            <a:ext cx="1859282" cy="1102330"/>
            <a:chOff x="5505689" y="1240184"/>
            <a:chExt cx="1859282" cy="1102330"/>
          </a:xfrm>
        </p:grpSpPr>
        <p:sp>
          <p:nvSpPr>
            <p:cNvPr id="55"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11"/>
              </p:custDataLst>
            </p:nvPr>
          </p:nvSpPr>
          <p:spPr>
            <a:xfrm>
              <a:off x="6064491" y="1912619"/>
              <a:ext cx="1300480" cy="429895"/>
            </a:xfrm>
            <a:prstGeom prst="rect">
              <a:avLst/>
            </a:prstGeom>
            <a:noFill/>
          </p:spPr>
          <p:txBody>
            <a:bodyPr wrap="none" rtlCol="0">
              <a:spAutoFit/>
            </a:bodyPr>
            <a:lstStyle/>
            <a:p>
              <a:pPr algn="ctr"/>
              <a:r>
                <a:rPr lang="zh-CN" altLang="en-US" sz="2200" dirty="0">
                  <a:latin typeface="微软雅黑" panose="020B0503020204020204" pitchFamily="34" charset="-122"/>
                  <a:ea typeface="微软雅黑" panose="020B0503020204020204" pitchFamily="34" charset="-122"/>
                  <a:cs typeface="+mn-lt"/>
                </a:rPr>
                <a:t>查询执行</a:t>
              </a:r>
              <a:endParaRPr lang="zh-CN" altLang="en-US" sz="2200" dirty="0">
                <a:latin typeface="微软雅黑" panose="020B0503020204020204" pitchFamily="34" charset="-122"/>
                <a:ea typeface="微软雅黑" panose="020B0503020204020204" pitchFamily="34" charset="-122"/>
                <a:cs typeface="+mn-lt"/>
              </a:endParaRPr>
            </a:p>
          </p:txBody>
        </p:sp>
        <p:sp>
          <p:nvSpPr>
            <p:cNvPr id="56"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12"/>
              </p:custDataLst>
            </p:nvPr>
          </p:nvSpPr>
          <p:spPr>
            <a:xfrm>
              <a:off x="5505689" y="1240184"/>
              <a:ext cx="691215" cy="584775"/>
            </a:xfrm>
            <a:prstGeom prst="rect">
              <a:avLst/>
            </a:prstGeom>
            <a:noFill/>
          </p:spPr>
          <p:txBody>
            <a:bodyPr wrap="none" rtlCol="0">
              <a:spAutoFit/>
            </a:bodyPr>
            <a:lstStyle/>
            <a:p>
              <a:pPr algn="ctr"/>
              <a:r>
                <a:rPr lang="en-US" altLang="zh-CN" sz="3200" b="1" dirty="0">
                  <a:latin typeface="微软雅黑" panose="020B0503020204020204" pitchFamily="34" charset="-122"/>
                  <a:ea typeface="微软雅黑" panose="020B0503020204020204" pitchFamily="34" charset="-122"/>
                  <a:cs typeface="+mn-lt"/>
                </a:rPr>
                <a:t>04</a:t>
              </a:r>
              <a:endParaRPr lang="en-US" altLang="zh-CN" sz="3200" b="1" dirty="0">
                <a:latin typeface="微软雅黑" panose="020B0503020204020204" pitchFamily="34" charset="-122"/>
                <a:ea typeface="微软雅黑" panose="020B0503020204020204" pitchFamily="34" charset="-122"/>
                <a:cs typeface="+mn-lt"/>
              </a:endParaRPr>
            </a:p>
          </p:txBody>
        </p:sp>
        <p:sp>
          <p:nvSpPr>
            <p:cNvPr id="57" name="圆角矩形 56"/>
            <p:cNvSpPr/>
            <p:nvPr/>
          </p:nvSpPr>
          <p:spPr>
            <a:xfrm>
              <a:off x="5735756" y="1819810"/>
              <a:ext cx="231082" cy="55756"/>
            </a:xfrm>
            <a:prstGeom prst="roundRect">
              <a:avLst/>
            </a:prstGeom>
            <a:solidFill>
              <a:srgbClr val="F84C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3" name="组合 53"/>
          <p:cNvGrpSpPr/>
          <p:nvPr/>
        </p:nvGrpSpPr>
        <p:grpSpPr>
          <a:xfrm>
            <a:off x="4124666" y="4741615"/>
            <a:ext cx="1859118" cy="1102330"/>
            <a:chOff x="5505857" y="1240184"/>
            <a:chExt cx="1859118" cy="1102330"/>
          </a:xfrm>
        </p:grpSpPr>
        <p:sp>
          <p:nvSpPr>
            <p:cNvPr id="9"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13"/>
              </p:custDataLst>
            </p:nvPr>
          </p:nvSpPr>
          <p:spPr>
            <a:xfrm>
              <a:off x="6064494" y="1912619"/>
              <a:ext cx="1300481" cy="429895"/>
            </a:xfrm>
            <a:prstGeom prst="rect">
              <a:avLst/>
            </a:prstGeom>
            <a:noFill/>
          </p:spPr>
          <p:txBody>
            <a:bodyPr wrap="none" rtlCol="0">
              <a:spAutoFit/>
            </a:bodyPr>
            <a:p>
              <a:pPr algn="ctr"/>
              <a:r>
                <a:rPr lang="zh-CN" altLang="en-US" sz="2200" dirty="0">
                  <a:latin typeface="微软雅黑" panose="020B0503020204020204" pitchFamily="34" charset="-122"/>
                  <a:ea typeface="微软雅黑" panose="020B0503020204020204" pitchFamily="34" charset="-122"/>
                  <a:cs typeface="+mn-lt"/>
                </a:rPr>
                <a:t>工作总结</a:t>
              </a:r>
              <a:endParaRPr lang="zh-CN" altLang="en-US" sz="2200" dirty="0">
                <a:latin typeface="微软雅黑" panose="020B0503020204020204" pitchFamily="34" charset="-122"/>
                <a:ea typeface="微软雅黑" panose="020B0503020204020204" pitchFamily="34" charset="-122"/>
                <a:cs typeface="+mn-lt"/>
              </a:endParaRPr>
            </a:p>
          </p:txBody>
        </p:sp>
        <p:sp>
          <p:nvSpPr>
            <p:cNvPr id="10"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14"/>
              </p:custDataLst>
            </p:nvPr>
          </p:nvSpPr>
          <p:spPr>
            <a:xfrm>
              <a:off x="5505857" y="1240184"/>
              <a:ext cx="690880" cy="583565"/>
            </a:xfrm>
            <a:prstGeom prst="rect">
              <a:avLst/>
            </a:prstGeom>
            <a:noFill/>
          </p:spPr>
          <p:txBody>
            <a:bodyPr wrap="none" rtlCol="0">
              <a:spAutoFit/>
            </a:bodyPr>
            <a:p>
              <a:pPr algn="ctr"/>
              <a:r>
                <a:rPr lang="en-US" altLang="zh-CN" sz="3200" b="1" dirty="0">
                  <a:latin typeface="微软雅黑" panose="020B0503020204020204" pitchFamily="34" charset="-122"/>
                  <a:ea typeface="微软雅黑" panose="020B0503020204020204" pitchFamily="34" charset="-122"/>
                  <a:cs typeface="+mn-lt"/>
                </a:rPr>
                <a:t>05</a:t>
              </a:r>
              <a:endParaRPr lang="en-US" altLang="zh-CN" sz="3200" b="1" dirty="0">
                <a:latin typeface="微软雅黑" panose="020B0503020204020204" pitchFamily="34" charset="-122"/>
                <a:ea typeface="微软雅黑" panose="020B0503020204020204" pitchFamily="34" charset="-122"/>
                <a:cs typeface="+mn-lt"/>
              </a:endParaRPr>
            </a:p>
          </p:txBody>
        </p:sp>
        <p:sp>
          <p:nvSpPr>
            <p:cNvPr id="11" name="圆角矩形 56"/>
            <p:cNvSpPr/>
            <p:nvPr/>
          </p:nvSpPr>
          <p:spPr>
            <a:xfrm>
              <a:off x="5735756" y="1819810"/>
              <a:ext cx="231082" cy="55756"/>
            </a:xfrm>
            <a:prstGeom prst="roundRect">
              <a:avLst/>
            </a:prstGeom>
            <a:solidFill>
              <a:srgbClr val="F84C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gr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7d195523061f1c0"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hidden="1"/>
          <p:cNvSpPr txBox="1"/>
          <p:nvPr/>
        </p:nvSpPr>
        <p:spPr>
          <a:xfrm>
            <a:off x="-355600" y="-550922"/>
            <a:ext cx="204223" cy="5724644"/>
          </a:xfrm>
          <a:prstGeom prst="rect">
            <a:avLst/>
          </a:prstGeom>
          <a:noFill/>
        </p:spPr>
        <p:txBody>
          <a:bodyPr vert="wordArtVert" wrap="none" rtlCol="0">
            <a:spAutoFit/>
          </a:bodyPr>
          <a:lstStyle/>
          <a:p>
            <a:pPr algn="ctr"/>
            <a:r>
              <a:rPr lang="en-US" altLang="zh-CN" sz="100" dirty="0">
                <a:latin typeface="inpin heiti" charset="-122"/>
                <a:ea typeface="inpin heiti" charset="-122"/>
              </a:rPr>
              <a:t>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a:t>
            </a:r>
            <a:endParaRPr lang="zh-CN" altLang="en-US" sz="100" dirty="0">
              <a:latin typeface="inpin heiti" charset="-122"/>
              <a:ea typeface="inpin heiti" charset="-122"/>
            </a:endParaRPr>
          </a:p>
        </p:txBody>
      </p:sp>
      <p:sp>
        <p:nvSpPr>
          <p:cNvPr id="14"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1"/>
            </p:custDataLst>
          </p:nvPr>
        </p:nvSpPr>
        <p:spPr>
          <a:xfrm>
            <a:off x="1014611" y="408485"/>
            <a:ext cx="8457770" cy="460375"/>
          </a:xfrm>
          <a:prstGeom prst="rect">
            <a:avLst/>
          </a:prstGeom>
          <a:noFill/>
        </p:spPr>
        <p:txBody>
          <a:bodyPr wrap="square" rtlCol="0">
            <a:spAutoFit/>
          </a:bodyPr>
          <a:lstStyle/>
          <a:p>
            <a:r>
              <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rPr>
              <a:t>联邦查询的查询执行</a:t>
            </a:r>
            <a:endPar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5" name="Picture 4"/>
          <p:cNvPicPr>
            <a:picLocks noChangeAspect="1"/>
          </p:cNvPicPr>
          <p:nvPr/>
        </p:nvPicPr>
        <p:blipFill>
          <a:blip r:embed="rId2"/>
          <a:stretch>
            <a:fillRect/>
          </a:stretch>
        </p:blipFill>
        <p:spPr>
          <a:xfrm>
            <a:off x="1935480" y="1821180"/>
            <a:ext cx="8072755" cy="38004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7d195523061f1c0"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hidden="1"/>
          <p:cNvSpPr txBox="1"/>
          <p:nvPr/>
        </p:nvSpPr>
        <p:spPr>
          <a:xfrm>
            <a:off x="-355600" y="-550922"/>
            <a:ext cx="204223" cy="5724644"/>
          </a:xfrm>
          <a:prstGeom prst="rect">
            <a:avLst/>
          </a:prstGeom>
          <a:noFill/>
        </p:spPr>
        <p:txBody>
          <a:bodyPr vert="wordArtVert" wrap="none" rtlCol="0">
            <a:spAutoFit/>
          </a:bodyPr>
          <a:lstStyle/>
          <a:p>
            <a:pPr algn="ctr"/>
            <a:r>
              <a:rPr lang="en-US" altLang="zh-CN" sz="100" dirty="0">
                <a:latin typeface="inpin heiti" charset="-122"/>
                <a:ea typeface="inpin heiti" charset="-122"/>
              </a:rPr>
              <a:t>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a:t>
            </a:r>
            <a:endParaRPr lang="zh-CN" altLang="en-US" sz="100" dirty="0">
              <a:latin typeface="inpin heiti" charset="-122"/>
              <a:ea typeface="inpin heiti" charset="-122"/>
            </a:endParaRPr>
          </a:p>
        </p:txBody>
      </p:sp>
      <p:sp>
        <p:nvSpPr>
          <p:cNvPr id="14"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1"/>
            </p:custDataLst>
          </p:nvPr>
        </p:nvSpPr>
        <p:spPr>
          <a:xfrm>
            <a:off x="1014611" y="408485"/>
            <a:ext cx="8457770" cy="460375"/>
          </a:xfrm>
          <a:prstGeom prst="rect">
            <a:avLst/>
          </a:prstGeom>
          <a:noFill/>
        </p:spPr>
        <p:txBody>
          <a:bodyPr wrap="square" rtlCol="0">
            <a:spAutoFit/>
          </a:bodyPr>
          <a:lstStyle/>
          <a:p>
            <a:r>
              <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rPr>
              <a:t>联邦查询的查询执行</a:t>
            </a:r>
            <a:endPar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6" name="Picture 5"/>
          <p:cNvPicPr>
            <a:picLocks noChangeAspect="1"/>
          </p:cNvPicPr>
          <p:nvPr/>
        </p:nvPicPr>
        <p:blipFill>
          <a:blip r:embed="rId2"/>
          <a:stretch>
            <a:fillRect/>
          </a:stretch>
        </p:blipFill>
        <p:spPr>
          <a:xfrm>
            <a:off x="104775" y="1777365"/>
            <a:ext cx="6638925" cy="3524250"/>
          </a:xfrm>
          <a:prstGeom prst="rect">
            <a:avLst/>
          </a:prstGeom>
        </p:spPr>
      </p:pic>
      <p:pic>
        <p:nvPicPr>
          <p:cNvPr id="7" name="Picture 6"/>
          <p:cNvPicPr>
            <a:picLocks noChangeAspect="1"/>
          </p:cNvPicPr>
          <p:nvPr/>
        </p:nvPicPr>
        <p:blipFill>
          <a:blip r:embed="rId3"/>
          <a:stretch>
            <a:fillRect/>
          </a:stretch>
        </p:blipFill>
        <p:spPr>
          <a:xfrm>
            <a:off x="6334125" y="1777365"/>
            <a:ext cx="5857875" cy="2243455"/>
          </a:xfrm>
          <a:prstGeom prst="rect">
            <a:avLst/>
          </a:prstGeom>
        </p:spPr>
      </p:pic>
      <p:pic>
        <p:nvPicPr>
          <p:cNvPr id="8" name="Picture 7"/>
          <p:cNvPicPr>
            <a:picLocks noChangeAspect="1"/>
          </p:cNvPicPr>
          <p:nvPr/>
        </p:nvPicPr>
        <p:blipFill>
          <a:blip r:embed="rId4"/>
          <a:stretch>
            <a:fillRect/>
          </a:stretch>
        </p:blipFill>
        <p:spPr>
          <a:xfrm>
            <a:off x="6334125" y="4020820"/>
            <a:ext cx="2310130" cy="6242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7d195523061f1c0"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hidden="1"/>
          <p:cNvSpPr txBox="1"/>
          <p:nvPr/>
        </p:nvSpPr>
        <p:spPr>
          <a:xfrm>
            <a:off x="-355600" y="-550922"/>
            <a:ext cx="204223" cy="5724644"/>
          </a:xfrm>
          <a:prstGeom prst="rect">
            <a:avLst/>
          </a:prstGeom>
          <a:noFill/>
        </p:spPr>
        <p:txBody>
          <a:bodyPr vert="wordArtVert" wrap="none" rtlCol="0">
            <a:spAutoFit/>
          </a:bodyPr>
          <a:lstStyle/>
          <a:p>
            <a:pPr algn="ctr"/>
            <a:r>
              <a:rPr lang="en-US" altLang="zh-CN" sz="100" dirty="0">
                <a:latin typeface="inpin heiti" charset="-122"/>
                <a:ea typeface="inpin heiti" charset="-122"/>
              </a:rPr>
              <a:t>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a:t>
            </a:r>
            <a:endParaRPr lang="zh-CN" altLang="en-US" sz="100" dirty="0">
              <a:latin typeface="inpin heiti" charset="-122"/>
              <a:ea typeface="inpin heiti" charset="-122"/>
            </a:endParaRPr>
          </a:p>
        </p:txBody>
      </p:sp>
      <p:sp>
        <p:nvSpPr>
          <p:cNvPr id="14"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1"/>
            </p:custDataLst>
          </p:nvPr>
        </p:nvSpPr>
        <p:spPr>
          <a:xfrm>
            <a:off x="1014611" y="408485"/>
            <a:ext cx="8457770" cy="460375"/>
          </a:xfrm>
          <a:prstGeom prst="rect">
            <a:avLst/>
          </a:prstGeom>
          <a:noFill/>
        </p:spPr>
        <p:txBody>
          <a:bodyPr wrap="square" rtlCol="0">
            <a:spAutoFit/>
          </a:bodyPr>
          <a:lstStyle/>
          <a:p>
            <a:r>
              <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rPr>
              <a:t>联邦查询的查询执行</a:t>
            </a:r>
            <a:endPar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2"/>
            </p:custDataLst>
          </p:nvPr>
        </p:nvSpPr>
        <p:spPr>
          <a:xfrm>
            <a:off x="0" y="1872615"/>
            <a:ext cx="3862070" cy="4338320"/>
          </a:xfrm>
          <a:prstGeom prst="rect">
            <a:avLst/>
          </a:prstGeom>
          <a:noFill/>
        </p:spPr>
        <p:txBody>
          <a:bodyPr wrap="square" rtlCol="0">
            <a:spAutoFit/>
          </a:bodyPr>
          <a:p>
            <a:r>
              <a:rPr lang="zh-CN" altLang="en-US" sz="2400" b="1" spc="300" dirty="0">
                <a:solidFill>
                  <a:schemeClr val="tx1"/>
                </a:solidFill>
                <a:uFillTx/>
                <a:latin typeface="微软雅黑" charset="0"/>
                <a:ea typeface="微软雅黑" panose="020B0503020204020204" pitchFamily="34" charset="-122"/>
                <a:cs typeface="微软雅黑" panose="020B0503020204020204" pitchFamily="34" charset="-122"/>
              </a:rPr>
              <a:t>火山模型</a:t>
            </a:r>
            <a:br>
              <a:rPr lang="zh-CN" altLang="en-US" sz="1400" b="1" spc="300" dirty="0">
                <a:solidFill>
                  <a:schemeClr val="tx1"/>
                </a:solidFill>
                <a:uFillTx/>
                <a:latin typeface="微软雅黑" charset="0"/>
                <a:ea typeface="微软雅黑" panose="020B0503020204020204" pitchFamily="34" charset="-122"/>
                <a:cs typeface="微软雅黑" panose="020B0503020204020204" pitchFamily="34" charset="-122"/>
              </a:rPr>
            </a:br>
            <a:endParaRPr lang="zh-CN" altLang="en-US" sz="1400" b="1" spc="300" dirty="0">
              <a:solidFill>
                <a:schemeClr val="tx1"/>
              </a:solidFill>
              <a:uFillTx/>
              <a:latin typeface="微软雅黑" charset="0"/>
              <a:ea typeface="微软雅黑" panose="020B0503020204020204" pitchFamily="34" charset="-122"/>
              <a:cs typeface="微软雅黑" panose="020B0503020204020204" pitchFamily="34" charset="-122"/>
            </a:endParaRPr>
          </a:p>
          <a:p>
            <a:r>
              <a:rPr lang="zh-CN" altLang="en-US" sz="1400" b="1" spc="300" dirty="0">
                <a:solidFill>
                  <a:schemeClr val="tx1"/>
                </a:solidFill>
                <a:uFillTx/>
                <a:latin typeface="微软雅黑" charset="0"/>
                <a:ea typeface="微软雅黑" panose="020B0503020204020204" pitchFamily="34" charset="-122"/>
                <a:cs typeface="微软雅黑" panose="020B0503020204020204" pitchFamily="34" charset="-122"/>
              </a:rPr>
              <a:t>Projection: 投影算子，用于获取数据中的具体需要的字段，在该案例中是Name字段。Next()中的实现会首先调用 Children的Next()方法，获取数据，并取出Name这一列返回。</a:t>
            </a:r>
            <a:endParaRPr lang="zh-CN" altLang="en-US" sz="1400" b="1" spc="300" dirty="0">
              <a:solidFill>
                <a:schemeClr val="tx1"/>
              </a:solidFill>
              <a:uFillTx/>
              <a:latin typeface="微软雅黑" charset="0"/>
              <a:ea typeface="微软雅黑" panose="020B0503020204020204" pitchFamily="34" charset="-122"/>
              <a:cs typeface="微软雅黑" panose="020B0503020204020204" pitchFamily="34" charset="-122"/>
            </a:endParaRPr>
          </a:p>
          <a:p>
            <a:endParaRPr lang="zh-CN" altLang="en-US" sz="1400" b="1" spc="300" dirty="0">
              <a:solidFill>
                <a:schemeClr val="tx1"/>
              </a:solidFill>
              <a:uFillTx/>
              <a:latin typeface="微软雅黑" charset="0"/>
              <a:ea typeface="微软雅黑" panose="020B0503020204020204" pitchFamily="34" charset="-122"/>
              <a:cs typeface="微软雅黑" panose="020B0503020204020204" pitchFamily="34" charset="-122"/>
            </a:endParaRPr>
          </a:p>
          <a:p>
            <a:r>
              <a:rPr lang="zh-CN" altLang="en-US" sz="1400" b="1" spc="300" dirty="0">
                <a:solidFill>
                  <a:schemeClr val="tx1"/>
                </a:solidFill>
                <a:uFillTx/>
                <a:latin typeface="微软雅黑" charset="0"/>
                <a:ea typeface="微软雅黑" panose="020B0503020204020204" pitchFamily="34" charset="-122"/>
                <a:cs typeface="微软雅黑" panose="020B0503020204020204" pitchFamily="34" charset="-122"/>
              </a:rPr>
              <a:t>Selection：过滤算子，用于将数据中 Teacher = ‘Karim’ 的记录过滤出来，返回给上一层。Next()中的实现同样是先调用Children的Next()方法来获取数据。</a:t>
            </a:r>
            <a:endParaRPr lang="zh-CN" altLang="en-US" sz="1400" b="1" spc="300" dirty="0">
              <a:solidFill>
                <a:schemeClr val="tx1"/>
              </a:solidFill>
              <a:uFillTx/>
              <a:latin typeface="微软雅黑" charset="0"/>
              <a:ea typeface="微软雅黑" panose="020B0503020204020204" pitchFamily="34" charset="-122"/>
              <a:cs typeface="微软雅黑" panose="020B0503020204020204" pitchFamily="34" charset="-122"/>
            </a:endParaRPr>
          </a:p>
          <a:p>
            <a:endParaRPr lang="zh-CN" altLang="en-US" sz="1400" b="1" spc="300" dirty="0">
              <a:solidFill>
                <a:schemeClr val="tx1"/>
              </a:solidFill>
              <a:uFillTx/>
              <a:latin typeface="微软雅黑" charset="0"/>
              <a:ea typeface="微软雅黑" panose="020B0503020204020204" pitchFamily="34" charset="-122"/>
              <a:cs typeface="微软雅黑" panose="020B0503020204020204" pitchFamily="34" charset="-122"/>
            </a:endParaRPr>
          </a:p>
          <a:p>
            <a:r>
              <a:rPr lang="zh-CN" altLang="en-US" sz="1400" b="1" spc="300" dirty="0">
                <a:solidFill>
                  <a:schemeClr val="tx1"/>
                </a:solidFill>
                <a:uFillTx/>
                <a:latin typeface="微软雅黑" charset="0"/>
                <a:ea typeface="微软雅黑" panose="020B0503020204020204" pitchFamily="34" charset="-122"/>
                <a:cs typeface="微软雅黑" panose="020B0503020204020204" pitchFamily="34" charset="-122"/>
              </a:rPr>
              <a:t>Scan：扫描算子，用于从存储节点中获取所有的数据，并返回到父节点。因为Scan一般都是叶子节点，不需要再继续要调用Children的Next()方法。</a:t>
            </a:r>
            <a:endParaRPr lang="zh-CN" altLang="en-US" sz="1400" b="1" spc="300" dirty="0">
              <a:solidFill>
                <a:schemeClr val="tx1"/>
              </a:solidFill>
              <a:uFillTx/>
              <a:latin typeface="微软雅黑" charset="0"/>
              <a:ea typeface="微软雅黑" panose="020B0503020204020204" pitchFamily="34" charset="-122"/>
              <a:cs typeface="微软雅黑" panose="020B0503020204020204" pitchFamily="34" charset="-122"/>
            </a:endParaRPr>
          </a:p>
        </p:txBody>
      </p:sp>
      <p:pic>
        <p:nvPicPr>
          <p:cNvPr id="3" name="Picture 2"/>
          <p:cNvPicPr>
            <a:picLocks noChangeAspect="1"/>
          </p:cNvPicPr>
          <p:nvPr/>
        </p:nvPicPr>
        <p:blipFill>
          <a:blip r:embed="rId3"/>
          <a:stretch>
            <a:fillRect/>
          </a:stretch>
        </p:blipFill>
        <p:spPr>
          <a:xfrm>
            <a:off x="3862070" y="1290320"/>
            <a:ext cx="8329930" cy="55676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7d195523061f1c0"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hidden="1"/>
          <p:cNvSpPr txBox="1"/>
          <p:nvPr/>
        </p:nvSpPr>
        <p:spPr>
          <a:xfrm>
            <a:off x="-355600" y="-550922"/>
            <a:ext cx="204223" cy="5724644"/>
          </a:xfrm>
          <a:prstGeom prst="rect">
            <a:avLst/>
          </a:prstGeom>
          <a:noFill/>
        </p:spPr>
        <p:txBody>
          <a:bodyPr vert="wordArtVert" wrap="none" rtlCol="0">
            <a:spAutoFit/>
          </a:bodyPr>
          <a:lstStyle/>
          <a:p>
            <a:pPr algn="ctr"/>
            <a:r>
              <a:rPr lang="en-US" altLang="zh-CN" sz="100" dirty="0">
                <a:latin typeface="inpin heiti" charset="-122"/>
                <a:ea typeface="inpin heiti" charset="-122"/>
              </a:rPr>
              <a:t>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a:t>
            </a:r>
            <a:endParaRPr lang="zh-CN" altLang="en-US" sz="100" dirty="0">
              <a:latin typeface="inpin heiti" charset="-122"/>
              <a:ea typeface="inpin heiti" charset="-122"/>
            </a:endParaRPr>
          </a:p>
        </p:txBody>
      </p:sp>
      <p:sp>
        <p:nvSpPr>
          <p:cNvPr id="14"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1"/>
            </p:custDataLst>
          </p:nvPr>
        </p:nvSpPr>
        <p:spPr>
          <a:xfrm>
            <a:off x="1014611" y="408485"/>
            <a:ext cx="8457770" cy="460375"/>
          </a:xfrm>
          <a:prstGeom prst="rect">
            <a:avLst/>
          </a:prstGeom>
          <a:noFill/>
        </p:spPr>
        <p:txBody>
          <a:bodyPr wrap="square" rtlCol="0">
            <a:spAutoFit/>
          </a:bodyPr>
          <a:lstStyle/>
          <a:p>
            <a:r>
              <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rPr>
              <a:t>联邦查询的查询执行</a:t>
            </a:r>
            <a:endPar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2"/>
            </p:custDataLst>
          </p:nvPr>
        </p:nvSpPr>
        <p:spPr>
          <a:xfrm>
            <a:off x="125730" y="1781810"/>
            <a:ext cx="3862070" cy="2491740"/>
          </a:xfrm>
          <a:prstGeom prst="rect">
            <a:avLst/>
          </a:prstGeom>
          <a:noFill/>
        </p:spPr>
        <p:txBody>
          <a:bodyPr wrap="square" rtlCol="0">
            <a:spAutoFit/>
          </a:bodyPr>
          <a:p>
            <a:r>
              <a:rPr lang="zh-CN" altLang="en-US" sz="2400" b="1" spc="300" dirty="0">
                <a:solidFill>
                  <a:schemeClr val="tx1"/>
                </a:solidFill>
                <a:uFillTx/>
                <a:latin typeface="微软雅黑" charset="0"/>
                <a:ea typeface="微软雅黑" panose="020B0503020204020204" pitchFamily="34" charset="-122"/>
                <a:cs typeface="微软雅黑" panose="020B0503020204020204" pitchFamily="34" charset="-122"/>
              </a:rPr>
              <a:t>火山模型的缺点：</a:t>
            </a:r>
            <a:br>
              <a:rPr lang="zh-CN" altLang="en-US" sz="1400" b="1" spc="300" dirty="0">
                <a:solidFill>
                  <a:schemeClr val="tx1"/>
                </a:solidFill>
                <a:uFillTx/>
                <a:latin typeface="微软雅黑" charset="0"/>
                <a:ea typeface="微软雅黑" panose="020B0503020204020204" pitchFamily="34" charset="-122"/>
                <a:cs typeface="微软雅黑" panose="020B0503020204020204" pitchFamily="34" charset="-122"/>
              </a:rPr>
            </a:br>
            <a:endParaRPr lang="zh-CN" altLang="en-US" sz="1400" b="1" spc="300" dirty="0">
              <a:solidFill>
                <a:schemeClr val="tx1"/>
              </a:solidFill>
              <a:uFillTx/>
              <a:latin typeface="微软雅黑" charset="0"/>
              <a:ea typeface="微软雅黑" panose="020B0503020204020204" pitchFamily="34" charset="-122"/>
              <a:cs typeface="微软雅黑" panose="020B0503020204020204" pitchFamily="34" charset="-122"/>
            </a:endParaRPr>
          </a:p>
          <a:p>
            <a:pPr marL="285750" indent="-285750">
              <a:buFont typeface="Arial" panose="020B0604020202090204" pitchFamily="34" charset="0"/>
              <a:buChar char="•"/>
            </a:pPr>
            <a:r>
              <a:rPr lang="zh-CN" altLang="en-US" b="1" spc="300" dirty="0">
                <a:uFillTx/>
                <a:latin typeface="微软雅黑" charset="0"/>
                <a:ea typeface="微软雅黑" panose="020B0503020204020204" pitchFamily="34" charset="-122"/>
                <a:cs typeface="微软雅黑" panose="020B0503020204020204" pitchFamily="34" charset="-122"/>
                <a:sym typeface="+mn-ea"/>
              </a:rPr>
              <a:t>计算并发不足</a:t>
            </a:r>
            <a:endParaRPr lang="zh-CN" altLang="en-US" b="1" spc="300" dirty="0">
              <a:solidFill>
                <a:schemeClr val="tx1"/>
              </a:solidFill>
              <a:uFillTx/>
              <a:latin typeface="微软雅黑" charset="0"/>
              <a:ea typeface="微软雅黑" panose="020B0503020204020204" pitchFamily="34" charset="-122"/>
              <a:cs typeface="微软雅黑" panose="020B0503020204020204" pitchFamily="34" charset="-122"/>
            </a:endParaRPr>
          </a:p>
          <a:p>
            <a:pPr marL="285750" indent="-285750">
              <a:buFont typeface="Arial" panose="020B0604020202090204" pitchFamily="34" charset="0"/>
              <a:buChar char="•"/>
            </a:pPr>
            <a:endParaRPr lang="zh-CN" altLang="en-US" b="1" spc="300" dirty="0">
              <a:solidFill>
                <a:schemeClr val="tx1"/>
              </a:solidFill>
              <a:uFillTx/>
              <a:latin typeface="微软雅黑" charset="0"/>
              <a:ea typeface="微软雅黑" panose="020B0503020204020204" pitchFamily="34" charset="-122"/>
              <a:cs typeface="微软雅黑" panose="020B0503020204020204" pitchFamily="34" charset="-122"/>
            </a:endParaRPr>
          </a:p>
          <a:p>
            <a:pPr marL="285750" indent="-285750">
              <a:buFont typeface="Arial" panose="020B0604020202090204" pitchFamily="34" charset="0"/>
              <a:buChar char="•"/>
            </a:pPr>
            <a:r>
              <a:rPr lang="zh-CN" altLang="en-US" b="1" spc="300" dirty="0">
                <a:uFillTx/>
                <a:latin typeface="微软雅黑" charset="0"/>
                <a:ea typeface="微软雅黑" panose="020B0503020204020204" pitchFamily="34" charset="-122"/>
                <a:cs typeface="微软雅黑" panose="020B0503020204020204" pitchFamily="34" charset="-122"/>
                <a:sym typeface="+mn-ea"/>
              </a:rPr>
              <a:t>单行执行效率低</a:t>
            </a:r>
            <a:endParaRPr lang="zh-CN" altLang="en-US" b="1" spc="300" dirty="0">
              <a:solidFill>
                <a:schemeClr val="tx1"/>
              </a:solidFill>
              <a:uFillTx/>
              <a:latin typeface="微软雅黑" charset="0"/>
              <a:ea typeface="微软雅黑" panose="020B0503020204020204" pitchFamily="34" charset="-122"/>
              <a:cs typeface="微软雅黑" panose="020B0503020204020204" pitchFamily="34" charset="-122"/>
            </a:endParaRPr>
          </a:p>
          <a:p>
            <a:pPr marL="285750" indent="-285750">
              <a:buFont typeface="Arial" panose="020B0604020202090204" pitchFamily="34" charset="0"/>
              <a:buChar char="•"/>
            </a:pPr>
            <a:endParaRPr lang="zh-CN" altLang="en-US" b="1" spc="300" dirty="0">
              <a:solidFill>
                <a:schemeClr val="tx1"/>
              </a:solidFill>
              <a:uFillTx/>
              <a:latin typeface="微软雅黑" charset="0"/>
              <a:ea typeface="微软雅黑" panose="020B0503020204020204" pitchFamily="34" charset="-122"/>
              <a:cs typeface="微软雅黑" panose="020B0503020204020204" pitchFamily="34" charset="-122"/>
            </a:endParaRPr>
          </a:p>
          <a:p>
            <a:pPr marL="285750" indent="-285750">
              <a:buFont typeface="Arial" panose="020B0604020202090204" pitchFamily="34" charset="0"/>
              <a:buChar char="•"/>
            </a:pPr>
            <a:r>
              <a:rPr lang="zh-CN" altLang="en-US" b="1" spc="300" dirty="0">
                <a:solidFill>
                  <a:schemeClr val="tx1"/>
                </a:solidFill>
                <a:uFillTx/>
                <a:latin typeface="微软雅黑" charset="0"/>
                <a:ea typeface="微软雅黑" panose="020B0503020204020204" pitchFamily="34" charset="-122"/>
                <a:cs typeface="微软雅黑" panose="020B0503020204020204" pitchFamily="34" charset="-122"/>
              </a:rPr>
              <a:t>动态生成代码和编译速度慢</a:t>
            </a:r>
            <a:br>
              <a:rPr lang="zh-CN" altLang="en-US" sz="1400" b="1" spc="300" dirty="0">
                <a:solidFill>
                  <a:schemeClr val="tx1"/>
                </a:solidFill>
                <a:uFillTx/>
                <a:latin typeface="微软雅黑" charset="0"/>
                <a:ea typeface="微软雅黑" panose="020B0503020204020204" pitchFamily="34" charset="-122"/>
                <a:cs typeface="微软雅黑" panose="020B0503020204020204" pitchFamily="34" charset="-122"/>
              </a:rPr>
            </a:br>
            <a:br>
              <a:rPr lang="zh-CN" altLang="en-US" sz="1400" b="1" spc="300" dirty="0">
                <a:solidFill>
                  <a:schemeClr val="tx1"/>
                </a:solidFill>
                <a:uFillTx/>
                <a:latin typeface="微软雅黑" charset="0"/>
                <a:ea typeface="微软雅黑" panose="020B0503020204020204" pitchFamily="34" charset="-122"/>
                <a:cs typeface="微软雅黑" panose="020B0503020204020204" pitchFamily="34" charset="-122"/>
              </a:rPr>
            </a:br>
            <a:endParaRPr lang="zh-CN" altLang="en-US" sz="1400" b="1" spc="300" dirty="0">
              <a:solidFill>
                <a:schemeClr val="tx1"/>
              </a:solidFill>
              <a:uFillTx/>
              <a:latin typeface="微软雅黑" charset="0"/>
              <a:ea typeface="微软雅黑" panose="020B0503020204020204" pitchFamily="34" charset="-122"/>
              <a:cs typeface="微软雅黑" panose="020B0503020204020204" pitchFamily="34" charset="-122"/>
            </a:endParaRPr>
          </a:p>
        </p:txBody>
      </p:sp>
      <p:pic>
        <p:nvPicPr>
          <p:cNvPr id="5" name="Picture 4"/>
          <p:cNvPicPr>
            <a:picLocks noChangeAspect="1"/>
          </p:cNvPicPr>
          <p:nvPr/>
        </p:nvPicPr>
        <p:blipFill>
          <a:blip r:embed="rId3"/>
          <a:stretch>
            <a:fillRect/>
          </a:stretch>
        </p:blipFill>
        <p:spPr>
          <a:xfrm>
            <a:off x="3862070" y="1290320"/>
            <a:ext cx="8329930" cy="55676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7d195523061f1c0"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hidden="1"/>
          <p:cNvSpPr txBox="1"/>
          <p:nvPr/>
        </p:nvSpPr>
        <p:spPr>
          <a:xfrm>
            <a:off x="-355600" y="-550922"/>
            <a:ext cx="204223" cy="5724644"/>
          </a:xfrm>
          <a:prstGeom prst="rect">
            <a:avLst/>
          </a:prstGeom>
          <a:noFill/>
        </p:spPr>
        <p:txBody>
          <a:bodyPr vert="wordArtVert" wrap="none" rtlCol="0">
            <a:spAutoFit/>
          </a:bodyPr>
          <a:lstStyle/>
          <a:p>
            <a:pPr algn="ctr"/>
            <a:r>
              <a:rPr lang="en-US" altLang="zh-CN" sz="100" dirty="0">
                <a:latin typeface="inpin heiti" charset="-122"/>
                <a:ea typeface="inpin heiti" charset="-122"/>
              </a:rPr>
              <a:t>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a:t>
            </a:r>
            <a:endParaRPr lang="zh-CN" altLang="en-US" sz="100" dirty="0">
              <a:latin typeface="inpin heiti" charset="-122"/>
              <a:ea typeface="inpin heiti" charset="-122"/>
            </a:endParaRPr>
          </a:p>
        </p:txBody>
      </p:sp>
      <p:sp>
        <p:nvSpPr>
          <p:cNvPr id="14"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1"/>
            </p:custDataLst>
          </p:nvPr>
        </p:nvSpPr>
        <p:spPr>
          <a:xfrm>
            <a:off x="1014611" y="408485"/>
            <a:ext cx="8457770" cy="460375"/>
          </a:xfrm>
          <a:prstGeom prst="rect">
            <a:avLst/>
          </a:prstGeom>
          <a:noFill/>
        </p:spPr>
        <p:txBody>
          <a:bodyPr wrap="square" rtlCol="0">
            <a:spAutoFit/>
          </a:bodyPr>
          <a:lstStyle/>
          <a:p>
            <a:r>
              <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rPr>
              <a:t>联邦查询的查询执行</a:t>
            </a:r>
            <a:endPar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2"/>
            </p:custDataLst>
          </p:nvPr>
        </p:nvSpPr>
        <p:spPr>
          <a:xfrm>
            <a:off x="490736" y="1096190"/>
            <a:ext cx="8457770" cy="829945"/>
          </a:xfrm>
          <a:prstGeom prst="rect">
            <a:avLst/>
          </a:prstGeom>
          <a:noFill/>
        </p:spPr>
        <p:txBody>
          <a:bodyPr wrap="square" rtlCol="0">
            <a:spAutoFit/>
          </a:bodyPr>
          <a:p>
            <a:r>
              <a:rPr lang="zh-CN" altLang="en-US" sz="2400" b="1" spc="300" dirty="0">
                <a:uFillTx/>
                <a:latin typeface="微软雅黑" charset="0"/>
                <a:ea typeface="微软雅黑" panose="020B0503020204020204" pitchFamily="34" charset="-122"/>
                <a:cs typeface="微软雅黑" panose="020B0503020204020204" pitchFamily="34" charset="-122"/>
                <a:sym typeface="+mn-ea"/>
              </a:rPr>
              <a:t>计算并发不足怎么办？</a:t>
            </a:r>
            <a:endPar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rPr>
              <a:t>答：并行执行</a:t>
            </a:r>
            <a:endPar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5" name="Picture 4"/>
          <p:cNvPicPr>
            <a:picLocks noChangeAspect="1"/>
          </p:cNvPicPr>
          <p:nvPr/>
        </p:nvPicPr>
        <p:blipFill>
          <a:blip r:embed="rId3"/>
          <a:stretch>
            <a:fillRect/>
          </a:stretch>
        </p:blipFill>
        <p:spPr>
          <a:xfrm>
            <a:off x="2973705" y="1856740"/>
            <a:ext cx="8736965" cy="48253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7d195523061f1c0"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hidden="1"/>
          <p:cNvSpPr txBox="1"/>
          <p:nvPr/>
        </p:nvSpPr>
        <p:spPr>
          <a:xfrm>
            <a:off x="-355600" y="-550922"/>
            <a:ext cx="204223" cy="5724644"/>
          </a:xfrm>
          <a:prstGeom prst="rect">
            <a:avLst/>
          </a:prstGeom>
          <a:noFill/>
        </p:spPr>
        <p:txBody>
          <a:bodyPr vert="wordArtVert" wrap="none" rtlCol="0">
            <a:spAutoFit/>
          </a:bodyPr>
          <a:lstStyle/>
          <a:p>
            <a:pPr algn="ctr"/>
            <a:r>
              <a:rPr lang="en-US" altLang="zh-CN" sz="100" dirty="0">
                <a:latin typeface="inpin heiti" charset="-122"/>
                <a:ea typeface="inpin heiti" charset="-122"/>
              </a:rPr>
              <a:t>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a:t>
            </a:r>
            <a:endParaRPr lang="zh-CN" altLang="en-US" sz="100" dirty="0">
              <a:latin typeface="inpin heiti" charset="-122"/>
              <a:ea typeface="inpin heiti" charset="-122"/>
            </a:endParaRPr>
          </a:p>
        </p:txBody>
      </p:sp>
      <p:sp>
        <p:nvSpPr>
          <p:cNvPr id="14"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1"/>
            </p:custDataLst>
          </p:nvPr>
        </p:nvSpPr>
        <p:spPr>
          <a:xfrm>
            <a:off x="1014611" y="408485"/>
            <a:ext cx="8457770" cy="460375"/>
          </a:xfrm>
          <a:prstGeom prst="rect">
            <a:avLst/>
          </a:prstGeom>
          <a:noFill/>
        </p:spPr>
        <p:txBody>
          <a:bodyPr wrap="square" rtlCol="0">
            <a:spAutoFit/>
          </a:bodyPr>
          <a:lstStyle/>
          <a:p>
            <a:r>
              <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rPr>
              <a:t>联邦查询的查询执行</a:t>
            </a:r>
            <a:endPar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2"/>
            </p:custDataLst>
          </p:nvPr>
        </p:nvSpPr>
        <p:spPr>
          <a:xfrm>
            <a:off x="248285" y="868680"/>
            <a:ext cx="11696065" cy="6000750"/>
          </a:xfrm>
          <a:prstGeom prst="rect">
            <a:avLst/>
          </a:prstGeom>
          <a:noFill/>
        </p:spPr>
        <p:txBody>
          <a:bodyPr wrap="square" rtlCol="0">
            <a:spAutoFit/>
          </a:bodyPr>
          <a:p>
            <a:r>
              <a:rPr lang="zh-CN" altLang="en-US" sz="2400" b="1" spc="300" dirty="0">
                <a:uFillTx/>
                <a:latin typeface="微软雅黑" charset="0"/>
                <a:ea typeface="微软雅黑" panose="020B0503020204020204" pitchFamily="34" charset="-122"/>
                <a:cs typeface="微软雅黑" panose="020B0503020204020204" pitchFamily="34" charset="-122"/>
                <a:sym typeface="+mn-ea"/>
              </a:rPr>
              <a:t>单行执行效率低怎么办</a:t>
            </a:r>
            <a:br>
              <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rPr>
            </a:br>
            <a:r>
              <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rPr>
              <a:t>答：利用</a:t>
            </a:r>
            <a:r>
              <a:rPr lang="en-US" altLang="zh-CN" sz="2400" b="1" spc="300" dirty="0">
                <a:latin typeface="微软雅黑" panose="020B0503020204020204" pitchFamily="34" charset="-122"/>
                <a:ea typeface="微软雅黑" panose="020B0503020204020204" pitchFamily="34" charset="-122"/>
                <a:cs typeface="微软雅黑" panose="020B0503020204020204" pitchFamily="34" charset="-122"/>
              </a:rPr>
              <a:t>CPU</a:t>
            </a:r>
            <a:r>
              <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rPr>
              <a:t>的预测流水线和局部</a:t>
            </a:r>
            <a:r>
              <a:rPr lang="en-US" altLang="zh-CN" sz="2400" b="1" spc="300" dirty="0">
                <a:latin typeface="微软雅黑" panose="020B0503020204020204" pitchFamily="34" charset="-122"/>
                <a:ea typeface="微软雅黑" panose="020B0503020204020204" pitchFamily="34" charset="-122"/>
                <a:cs typeface="微软雅黑" panose="020B0503020204020204" pitchFamily="34" charset="-122"/>
              </a:rPr>
              <a:t>cache</a:t>
            </a:r>
            <a:r>
              <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rPr>
              <a:t>，提高计算的并行度</a:t>
            </a:r>
            <a:r>
              <a:rPr lang="en-US" altLang="zh-CN" sz="2400" b="1" spc="300"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rPr>
              <a:t>计算下推并结合引入批量运算算子。</a:t>
            </a:r>
            <a:endPar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1600" b="1" spc="300" dirty="0">
                <a:latin typeface="微软雅黑" panose="020B0503020204020204" pitchFamily="34" charset="-122"/>
                <a:ea typeface="微软雅黑" panose="020B0503020204020204" pitchFamily="34" charset="-122"/>
                <a:cs typeface="微软雅黑" panose="020B0503020204020204" pitchFamily="34" charset="-122"/>
              </a:rPr>
              <a:t>for (int i=0; i&lt;n; i++){</a:t>
            </a:r>
            <a:endParaRPr lang="en-US" altLang="zh-CN" sz="1600" b="1" spc="300" dirty="0">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1600" b="1" spc="300" dirty="0">
                <a:latin typeface="微软雅黑" panose="020B0503020204020204" pitchFamily="34" charset="-122"/>
                <a:ea typeface="微软雅黑" panose="020B0503020204020204" pitchFamily="34" charset="-122"/>
                <a:cs typeface="微软雅黑" panose="020B0503020204020204" pitchFamily="34" charset="-122"/>
                <a:sym typeface="+mn-ea"/>
              </a:rPr>
              <a:t>	a_row = a_table.next()</a:t>
            </a:r>
            <a:endParaRPr lang="en-US" altLang="zh-CN" sz="1600" b="1" spc="3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en-US" altLang="zh-CN" sz="1600" b="1" spc="300" dirty="0">
                <a:latin typeface="微软雅黑" panose="020B0503020204020204" pitchFamily="34" charset="-122"/>
                <a:ea typeface="微软雅黑" panose="020B0503020204020204" pitchFamily="34" charset="-122"/>
                <a:cs typeface="微软雅黑" panose="020B0503020204020204" pitchFamily="34" charset="-122"/>
                <a:sym typeface="+mn-ea"/>
              </a:rPr>
              <a:t>	b_row = b_table.next()</a:t>
            </a:r>
            <a:endParaRPr lang="en-US" altLang="zh-CN" sz="1600" b="1" spc="300" dirty="0">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1600" b="1" spc="300" dirty="0">
                <a:latin typeface="微软雅黑" panose="020B0503020204020204" pitchFamily="34" charset="-122"/>
                <a:ea typeface="微软雅黑" panose="020B0503020204020204" pitchFamily="34" charset="-122"/>
                <a:cs typeface="微软雅黑" panose="020B0503020204020204" pitchFamily="34" charset="-122"/>
              </a:rPr>
              <a:t>	if(</a:t>
            </a:r>
            <a:r>
              <a:rPr lang="en-US" altLang="zh-CN" sz="1600" b="1" spc="300" dirty="0">
                <a:latin typeface="微软雅黑" panose="020B0503020204020204" pitchFamily="34" charset="-122"/>
                <a:ea typeface="微软雅黑" panose="020B0503020204020204" pitchFamily="34" charset="-122"/>
                <a:cs typeface="微软雅黑" panose="020B0503020204020204" pitchFamily="34" charset="-122"/>
                <a:sym typeface="+mn-ea"/>
              </a:rPr>
              <a:t>a_row.id&gt;</a:t>
            </a:r>
            <a:r>
              <a:rPr lang="en-US" altLang="zh-CN" sz="1600" b="1" spc="300" dirty="0">
                <a:latin typeface="微软雅黑" panose="020B0503020204020204" pitchFamily="34" charset="-122"/>
                <a:ea typeface="微软雅黑" panose="020B0503020204020204" pitchFamily="34" charset="-122"/>
                <a:cs typeface="微软雅黑" panose="020B0503020204020204" pitchFamily="34" charset="-122"/>
              </a:rPr>
              <a:t>2&amp;&amp;</a:t>
            </a:r>
            <a:r>
              <a:rPr lang="en-US" altLang="zh-CN" sz="1600" b="1" spc="300" dirty="0">
                <a:latin typeface="微软雅黑" panose="020B0503020204020204" pitchFamily="34" charset="-122"/>
                <a:ea typeface="微软雅黑" panose="020B0503020204020204" pitchFamily="34" charset="-122"/>
                <a:cs typeface="微软雅黑" panose="020B0503020204020204" pitchFamily="34" charset="-122"/>
                <a:sym typeface="+mn-ea"/>
              </a:rPr>
              <a:t>b_row.id&lt;5</a:t>
            </a:r>
            <a:r>
              <a:rPr lang="en-US" altLang="zh-CN" sz="1600" b="1" spc="300" dirty="0">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600" b="1" spc="300" dirty="0">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1600" b="1" spc="300" dirty="0">
                <a:latin typeface="微软雅黑" panose="020B0503020204020204" pitchFamily="34" charset="-122"/>
                <a:ea typeface="微软雅黑" panose="020B0503020204020204" pitchFamily="34" charset="-122"/>
                <a:cs typeface="微软雅黑" panose="020B0503020204020204" pitchFamily="34" charset="-122"/>
              </a:rPr>
              <a:t>	result[i]=a_row.number+b_row.number</a:t>
            </a:r>
            <a:br>
              <a:rPr lang="en-US" altLang="zh-CN" sz="1600" b="1" spc="300" dirty="0">
                <a:latin typeface="微软雅黑" panose="020B0503020204020204" pitchFamily="34" charset="-122"/>
                <a:ea typeface="微软雅黑" panose="020B0503020204020204" pitchFamily="34" charset="-122"/>
                <a:cs typeface="微软雅黑" panose="020B0503020204020204" pitchFamily="34" charset="-122"/>
              </a:rPr>
            </a:br>
            <a:r>
              <a:rPr lang="en-US" altLang="zh-CN" sz="1600" b="1" spc="300" dirty="0">
                <a:latin typeface="微软雅黑" panose="020B0503020204020204" pitchFamily="34" charset="-122"/>
                <a:ea typeface="微软雅黑" panose="020B0503020204020204" pitchFamily="34" charset="-122"/>
                <a:cs typeface="微软雅黑" panose="020B0503020204020204" pitchFamily="34" charset="-122"/>
              </a:rPr>
              <a:t>	}</a:t>
            </a:r>
            <a:endParaRPr lang="en-US" altLang="zh-CN" sz="1600" b="1" spc="300" dirty="0">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1600" b="1" spc="300" dirty="0">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1600" b="1" spc="300" dirty="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600" b="1" spc="300" dirty="0">
                <a:latin typeface="微软雅黑" panose="020B0503020204020204" pitchFamily="34" charset="-122"/>
                <a:ea typeface="微软雅黑" panose="020B0503020204020204" pitchFamily="34" charset="-122"/>
                <a:cs typeface="微软雅黑" panose="020B0503020204020204" pitchFamily="34" charset="-122"/>
              </a:rPr>
              <a:t>计算量</a:t>
            </a:r>
            <a:r>
              <a:rPr lang="en-US" altLang="zh-CN" sz="1600" b="1" spc="300" dirty="0">
                <a:latin typeface="微软雅黑" panose="020B0503020204020204" pitchFamily="34" charset="-122"/>
                <a:ea typeface="微软雅黑" panose="020B0503020204020204" pitchFamily="34" charset="-122"/>
                <a:cs typeface="微软雅黑" panose="020B0503020204020204" pitchFamily="34" charset="-122"/>
              </a:rPr>
              <a:t>2*n</a:t>
            </a:r>
            <a:r>
              <a:rPr lang="zh-CN" altLang="en-US" sz="1600" b="1" spc="300" dirty="0">
                <a:latin typeface="微软雅黑" panose="020B0503020204020204" pitchFamily="34" charset="-122"/>
                <a:ea typeface="微软雅黑" panose="020B0503020204020204" pitchFamily="34" charset="-122"/>
                <a:cs typeface="微软雅黑" panose="020B0503020204020204" pitchFamily="34" charset="-122"/>
              </a:rPr>
              <a:t>次</a:t>
            </a:r>
            <a:r>
              <a:rPr lang="en-US" altLang="zh-CN" sz="1600" b="1" spc="300" dirty="0">
                <a:latin typeface="微软雅黑" panose="020B0503020204020204" pitchFamily="34" charset="-122"/>
                <a:ea typeface="微软雅黑" panose="020B0503020204020204" pitchFamily="34" charset="-122"/>
                <a:cs typeface="微软雅黑" panose="020B0503020204020204" pitchFamily="34" charset="-122"/>
              </a:rPr>
              <a:t>IO</a:t>
            </a:r>
            <a:endParaRPr lang="en-US" altLang="zh-CN" sz="1600" b="1" spc="300" dirty="0">
              <a:latin typeface="微软雅黑" panose="020B0503020204020204" pitchFamily="34" charset="-122"/>
              <a:ea typeface="微软雅黑" panose="020B0503020204020204" pitchFamily="34" charset="-122"/>
              <a:cs typeface="微软雅黑" panose="020B0503020204020204" pitchFamily="34" charset="-122"/>
            </a:endParaRPr>
          </a:p>
          <a:p>
            <a:endParaRPr lang="en-US" altLang="zh-CN" sz="1600" b="1" spc="300" dirty="0">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1600" b="1" spc="300" dirty="0">
                <a:latin typeface="微软雅黑" panose="020B0503020204020204" pitchFamily="34" charset="-122"/>
                <a:ea typeface="微软雅黑" panose="020B0503020204020204" pitchFamily="34" charset="-122"/>
                <a:cs typeface="微软雅黑" panose="020B0503020204020204" pitchFamily="34" charset="-122"/>
                <a:sym typeface="+mn-ea"/>
              </a:rPr>
              <a:t>a_batch=a_table.batch_next()//</a:t>
            </a:r>
            <a:r>
              <a:rPr lang="zh-CN" altLang="en-US" sz="1600" b="1" spc="300" dirty="0">
                <a:latin typeface="微软雅黑" panose="020B0503020204020204" pitchFamily="34" charset="-122"/>
                <a:ea typeface="微软雅黑" panose="020B0503020204020204" pitchFamily="34" charset="-122"/>
                <a:cs typeface="微软雅黑" panose="020B0503020204020204" pitchFamily="34" charset="-122"/>
                <a:sym typeface="+mn-ea"/>
              </a:rPr>
              <a:t>将过滤条件下推，要求</a:t>
            </a:r>
            <a:r>
              <a:rPr lang="en-US" altLang="zh-CN" sz="1600" b="1" spc="300" dirty="0">
                <a:latin typeface="微软雅黑" panose="020B0503020204020204" pitchFamily="34" charset="-122"/>
                <a:ea typeface="微软雅黑" panose="020B0503020204020204" pitchFamily="34" charset="-122"/>
                <a:cs typeface="微软雅黑" panose="020B0503020204020204" pitchFamily="34" charset="-122"/>
                <a:sym typeface="+mn-ea"/>
              </a:rPr>
              <a:t>id</a:t>
            </a:r>
            <a:r>
              <a:rPr lang="zh-CN" altLang="en-US" sz="1600" b="1" spc="300" dirty="0">
                <a:latin typeface="微软雅黑" panose="020B0503020204020204" pitchFamily="34" charset="-122"/>
                <a:ea typeface="微软雅黑" panose="020B0503020204020204" pitchFamily="34" charset="-122"/>
                <a:cs typeface="微软雅黑" panose="020B0503020204020204" pitchFamily="34" charset="-122"/>
                <a:sym typeface="+mn-ea"/>
              </a:rPr>
              <a:t>大于</a:t>
            </a:r>
            <a:r>
              <a:rPr lang="en-US" altLang="zh-CN" sz="1600" b="1" spc="300" dirty="0">
                <a:latin typeface="微软雅黑" panose="020B0503020204020204" pitchFamily="34" charset="-122"/>
                <a:ea typeface="微软雅黑" panose="020B0503020204020204" pitchFamily="34" charset="-122"/>
                <a:cs typeface="微软雅黑" panose="020B0503020204020204" pitchFamily="34" charset="-122"/>
                <a:sym typeface="+mn-ea"/>
              </a:rPr>
              <a:t>2</a:t>
            </a:r>
            <a:endParaRPr lang="en-US" altLang="zh-CN" sz="1600" b="1" spc="3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en-US" altLang="zh-CN" sz="1600" b="1" spc="300" dirty="0">
                <a:latin typeface="微软雅黑" panose="020B0503020204020204" pitchFamily="34" charset="-122"/>
                <a:ea typeface="微软雅黑" panose="020B0503020204020204" pitchFamily="34" charset="-122"/>
                <a:cs typeface="微软雅黑" panose="020B0503020204020204" pitchFamily="34" charset="-122"/>
                <a:sym typeface="+mn-ea"/>
              </a:rPr>
              <a:t>b_batch=b_table.batch_next()//</a:t>
            </a:r>
            <a:r>
              <a:rPr lang="zh-CN" altLang="en-US" sz="1600" b="1" spc="300" dirty="0">
                <a:latin typeface="微软雅黑" panose="020B0503020204020204" pitchFamily="34" charset="-122"/>
                <a:ea typeface="微软雅黑" panose="020B0503020204020204" pitchFamily="34" charset="-122"/>
                <a:cs typeface="微软雅黑" panose="020B0503020204020204" pitchFamily="34" charset="-122"/>
                <a:sym typeface="+mn-ea"/>
              </a:rPr>
              <a:t>将过滤条件下推，要求</a:t>
            </a:r>
            <a:r>
              <a:rPr lang="en-US" altLang="zh-CN" sz="1600" b="1" spc="300" dirty="0">
                <a:latin typeface="微软雅黑" panose="020B0503020204020204" pitchFamily="34" charset="-122"/>
                <a:ea typeface="微软雅黑" panose="020B0503020204020204" pitchFamily="34" charset="-122"/>
                <a:cs typeface="微软雅黑" panose="020B0503020204020204" pitchFamily="34" charset="-122"/>
                <a:sym typeface="+mn-ea"/>
              </a:rPr>
              <a:t>id</a:t>
            </a:r>
            <a:r>
              <a:rPr lang="zh-CN" altLang="en-US" sz="1600" b="1" spc="300" dirty="0">
                <a:latin typeface="微软雅黑" panose="020B0503020204020204" pitchFamily="34" charset="-122"/>
                <a:ea typeface="微软雅黑" panose="020B0503020204020204" pitchFamily="34" charset="-122"/>
                <a:cs typeface="微软雅黑" panose="020B0503020204020204" pitchFamily="34" charset="-122"/>
                <a:sym typeface="+mn-ea"/>
              </a:rPr>
              <a:t>小于</a:t>
            </a:r>
            <a:r>
              <a:rPr lang="en-US" altLang="zh-CN" sz="1600" b="1" spc="300" dirty="0">
                <a:latin typeface="微软雅黑" panose="020B0503020204020204" pitchFamily="34" charset="-122"/>
                <a:ea typeface="微软雅黑" panose="020B0503020204020204" pitchFamily="34" charset="-122"/>
                <a:cs typeface="微软雅黑" panose="020B0503020204020204" pitchFamily="34" charset="-122"/>
                <a:sym typeface="+mn-ea"/>
              </a:rPr>
              <a:t>5</a:t>
            </a:r>
            <a:endParaRPr lang="en-US" altLang="zh-CN" sz="1600" b="1" spc="3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en-US" altLang="zh-CN" sz="1600" b="1" spc="300" dirty="0">
                <a:latin typeface="微软雅黑" panose="020B0503020204020204" pitchFamily="34" charset="-122"/>
                <a:ea typeface="微软雅黑" panose="020B0503020204020204" pitchFamily="34" charset="-122"/>
                <a:cs typeface="微软雅黑" panose="020B0503020204020204" pitchFamily="34" charset="-122"/>
              </a:rPr>
              <a:t>result=batch_add(</a:t>
            </a:r>
            <a:r>
              <a:rPr lang="en-US" altLang="zh-CN" sz="1600" b="1" spc="300" dirty="0">
                <a:latin typeface="微软雅黑" panose="020B0503020204020204" pitchFamily="34" charset="-122"/>
                <a:ea typeface="微软雅黑" panose="020B0503020204020204" pitchFamily="34" charset="-122"/>
                <a:cs typeface="微软雅黑" panose="020B0503020204020204" pitchFamily="34" charset="-122"/>
                <a:sym typeface="+mn-ea"/>
              </a:rPr>
              <a:t>a_batch,b_batch</a:t>
            </a:r>
            <a:r>
              <a:rPr lang="en-US" altLang="zh-CN" sz="1600" b="1" spc="300" dirty="0">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1600" b="1" spc="3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en-US" altLang="zh-CN" sz="1600" b="1" spc="300" dirty="0">
                <a:latin typeface="微软雅黑" panose="020B0503020204020204" pitchFamily="34" charset="-122"/>
                <a:ea typeface="微软雅黑" panose="020B0503020204020204" pitchFamily="34" charset="-122"/>
                <a:cs typeface="微软雅黑" panose="020B0503020204020204" pitchFamily="34" charset="-122"/>
              </a:rPr>
              <a:t>batch_add(</a:t>
            </a:r>
            <a:r>
              <a:rPr lang="en-US" altLang="zh-CN" sz="1600" b="1" spc="300" dirty="0">
                <a:latin typeface="微软雅黑" panose="020B0503020204020204" pitchFamily="34" charset="-122"/>
                <a:ea typeface="微软雅黑" panose="020B0503020204020204" pitchFamily="34" charset="-122"/>
                <a:cs typeface="微软雅黑" panose="020B0503020204020204" pitchFamily="34" charset="-122"/>
                <a:sym typeface="+mn-ea"/>
              </a:rPr>
              <a:t>a_batch,b_batch</a:t>
            </a:r>
            <a:r>
              <a:rPr lang="en-US" altLang="zh-CN" sz="1600" b="1" spc="300" dirty="0">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1600" b="1" spc="300" dirty="0">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1600" b="1" spc="300" dirty="0">
                <a:latin typeface="微软雅黑" panose="020B0503020204020204" pitchFamily="34" charset="-122"/>
                <a:ea typeface="微软雅黑" panose="020B0503020204020204" pitchFamily="34" charset="-122"/>
                <a:cs typeface="微软雅黑" panose="020B0503020204020204" pitchFamily="34" charset="-122"/>
                <a:sym typeface="+mn-ea"/>
              </a:rPr>
              <a:t>    for (int i=0; i&lt;n; i++){</a:t>
            </a:r>
            <a:endParaRPr lang="en-US" altLang="zh-CN" sz="1600" b="1" spc="3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en-US" altLang="zh-CN" sz="1600" b="1" spc="300" dirty="0">
                <a:latin typeface="微软雅黑" panose="020B0503020204020204" pitchFamily="34" charset="-122"/>
                <a:ea typeface="微软雅黑" panose="020B0503020204020204" pitchFamily="34" charset="-122"/>
                <a:cs typeface="微软雅黑" panose="020B0503020204020204" pitchFamily="34" charset="-122"/>
                <a:sym typeface="+mn-ea"/>
              </a:rPr>
              <a:t>	result[i]=a_batch[i].number+b_batch[i].number</a:t>
            </a:r>
            <a:br>
              <a:rPr lang="en-US" altLang="zh-CN" sz="1600" b="1" spc="300" dirty="0">
                <a:latin typeface="微软雅黑" panose="020B0503020204020204" pitchFamily="34" charset="-122"/>
                <a:ea typeface="微软雅黑" panose="020B0503020204020204" pitchFamily="34" charset="-122"/>
                <a:cs typeface="微软雅黑" panose="020B0503020204020204" pitchFamily="34" charset="-122"/>
                <a:sym typeface="+mn-ea"/>
              </a:rPr>
            </a:br>
            <a:r>
              <a:rPr lang="en-US" altLang="zh-CN" sz="1600" b="1" spc="300" dirty="0">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en-US" altLang="zh-CN" sz="1600" b="1" spc="3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en-US" altLang="zh-CN" sz="1600" b="1" spc="300" dirty="0">
                <a:latin typeface="微软雅黑" panose="020B0503020204020204" pitchFamily="34" charset="-122"/>
                <a:ea typeface="微软雅黑" panose="020B0503020204020204" pitchFamily="34" charset="-122"/>
                <a:cs typeface="微软雅黑" panose="020B0503020204020204" pitchFamily="34" charset="-122"/>
              </a:rPr>
              <a:t>}</a:t>
            </a:r>
            <a:br>
              <a:rPr lang="en-US" altLang="zh-CN" sz="1600" b="1" spc="300" dirty="0">
                <a:latin typeface="微软雅黑" panose="020B0503020204020204" pitchFamily="34" charset="-122"/>
                <a:ea typeface="微软雅黑" panose="020B0503020204020204" pitchFamily="34" charset="-122"/>
                <a:cs typeface="微软雅黑" panose="020B0503020204020204" pitchFamily="34" charset="-122"/>
              </a:rPr>
            </a:br>
            <a:r>
              <a:rPr lang="zh-CN" altLang="en-US" sz="1600" b="1" spc="300" dirty="0">
                <a:latin typeface="微软雅黑" panose="020B0503020204020204" pitchFamily="34" charset="-122"/>
                <a:ea typeface="微软雅黑" panose="020B0503020204020204" pitchFamily="34" charset="-122"/>
                <a:cs typeface="微软雅黑" panose="020B0503020204020204" pitchFamily="34" charset="-122"/>
                <a:sym typeface="+mn-ea"/>
              </a:rPr>
              <a:t>计算量</a:t>
            </a:r>
            <a:r>
              <a:rPr lang="en-US" altLang="zh-CN" sz="1600" b="1" spc="300" dirty="0">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1600" b="1" spc="300" dirty="0">
                <a:latin typeface="微软雅黑" panose="020B0503020204020204" pitchFamily="34" charset="-122"/>
                <a:ea typeface="微软雅黑" panose="020B0503020204020204" pitchFamily="34" charset="-122"/>
                <a:cs typeface="微软雅黑" panose="020B0503020204020204" pitchFamily="34" charset="-122"/>
                <a:sym typeface="+mn-ea"/>
              </a:rPr>
              <a:t>次</a:t>
            </a:r>
            <a:r>
              <a:rPr lang="en-US" altLang="zh-CN" sz="1600" b="1" spc="300" dirty="0">
                <a:latin typeface="微软雅黑" panose="020B0503020204020204" pitchFamily="34" charset="-122"/>
                <a:ea typeface="微软雅黑" panose="020B0503020204020204" pitchFamily="34" charset="-122"/>
                <a:cs typeface="微软雅黑" panose="020B0503020204020204" pitchFamily="34" charset="-122"/>
                <a:sym typeface="+mn-ea"/>
              </a:rPr>
              <a:t>IO</a:t>
            </a:r>
            <a:endParaRPr lang="zh-CN" altLang="en-US" sz="1600" b="1" spc="300" dirty="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7d195523061f1c0"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hidden="1"/>
          <p:cNvSpPr txBox="1"/>
          <p:nvPr/>
        </p:nvSpPr>
        <p:spPr>
          <a:xfrm>
            <a:off x="-355600" y="-550922"/>
            <a:ext cx="204223" cy="5724644"/>
          </a:xfrm>
          <a:prstGeom prst="rect">
            <a:avLst/>
          </a:prstGeom>
          <a:noFill/>
        </p:spPr>
        <p:txBody>
          <a:bodyPr vert="wordArtVert" wrap="none" rtlCol="0">
            <a:spAutoFit/>
          </a:bodyPr>
          <a:lstStyle/>
          <a:p>
            <a:pPr algn="ctr"/>
            <a:r>
              <a:rPr lang="en-US" altLang="zh-CN" sz="100" dirty="0">
                <a:latin typeface="inpin heiti" charset="-122"/>
                <a:ea typeface="inpin heiti" charset="-122"/>
              </a:rPr>
              <a:t>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a:t>
            </a:r>
            <a:endParaRPr lang="zh-CN" altLang="en-US" sz="100" dirty="0">
              <a:latin typeface="inpin heiti" charset="-122"/>
              <a:ea typeface="inpin heiti" charset="-122"/>
            </a:endParaRPr>
          </a:p>
        </p:txBody>
      </p:sp>
      <p:sp>
        <p:nvSpPr>
          <p:cNvPr id="14"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1"/>
            </p:custDataLst>
          </p:nvPr>
        </p:nvSpPr>
        <p:spPr>
          <a:xfrm>
            <a:off x="1014611" y="408485"/>
            <a:ext cx="8457770" cy="460375"/>
          </a:xfrm>
          <a:prstGeom prst="rect">
            <a:avLst/>
          </a:prstGeom>
          <a:noFill/>
        </p:spPr>
        <p:txBody>
          <a:bodyPr wrap="square" rtlCol="0">
            <a:spAutoFit/>
          </a:bodyPr>
          <a:lstStyle/>
          <a:p>
            <a:r>
              <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rPr>
              <a:t>联邦查询的查询执行</a:t>
            </a:r>
            <a:endPar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2"/>
            </p:custDataLst>
          </p:nvPr>
        </p:nvSpPr>
        <p:spPr>
          <a:xfrm>
            <a:off x="1254006" y="1061900"/>
            <a:ext cx="8457770" cy="829945"/>
          </a:xfrm>
          <a:prstGeom prst="rect">
            <a:avLst/>
          </a:prstGeom>
          <a:noFill/>
        </p:spPr>
        <p:txBody>
          <a:bodyPr wrap="square" rtlCol="0">
            <a:spAutoFit/>
          </a:bodyPr>
          <a:p>
            <a:r>
              <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rPr>
              <a:t>动态生成代码速度慢怎么办？</a:t>
            </a:r>
            <a:endPar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rPr>
              <a:t>答：</a:t>
            </a:r>
            <a:r>
              <a:rPr lang="en-US" altLang="zh-CN" sz="2400" b="1" spc="300" dirty="0">
                <a:latin typeface="微软雅黑" panose="020B0503020204020204" pitchFamily="34" charset="-122"/>
                <a:ea typeface="微软雅黑" panose="020B0503020204020204" pitchFamily="34" charset="-122"/>
                <a:cs typeface="微软雅黑" panose="020B0503020204020204" pitchFamily="34" charset="-122"/>
              </a:rPr>
              <a:t>PlanCache</a:t>
            </a:r>
            <a:endPar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Text Box 5"/>
          <p:cNvSpPr txBox="1"/>
          <p:nvPr/>
        </p:nvSpPr>
        <p:spPr>
          <a:xfrm>
            <a:off x="709295" y="2438400"/>
            <a:ext cx="10340340" cy="398780"/>
          </a:xfrm>
          <a:prstGeom prst="rect">
            <a:avLst/>
          </a:prstGeom>
          <a:noFill/>
        </p:spPr>
        <p:txBody>
          <a:bodyPr wrap="square" rtlCol="0" anchor="t">
            <a:spAutoFit/>
          </a:bodyPr>
          <a:p>
            <a:pPr algn="ctr"/>
            <a:r>
              <a:rPr lang="en-US" altLang="zh-CN" sz="2000" b="1" dirty="0" smtClean="0">
                <a:solidFill>
                  <a:schemeClr val="tx1"/>
                </a:solidFill>
                <a:uFillTx/>
                <a:latin typeface="AgencyFB" panose="02000806040000020003" pitchFamily="2" charset="0"/>
              </a:rPr>
              <a:t>PlanCache</a:t>
            </a:r>
            <a:endParaRPr lang="en-US" altLang="zh-CN" sz="2000" b="1" dirty="0" smtClean="0">
              <a:solidFill>
                <a:schemeClr val="tx1"/>
              </a:solidFill>
              <a:uFillTx/>
              <a:latin typeface="AgencyFB" panose="02000806040000020003" pitchFamily="2" charset="0"/>
            </a:endParaRPr>
          </a:p>
        </p:txBody>
      </p:sp>
      <p:pic>
        <p:nvPicPr>
          <p:cNvPr id="7" name="Picture 6"/>
          <p:cNvPicPr>
            <a:picLocks noChangeAspect="1"/>
          </p:cNvPicPr>
          <p:nvPr/>
        </p:nvPicPr>
        <p:blipFill>
          <a:blip r:embed="rId3"/>
          <a:stretch>
            <a:fillRect/>
          </a:stretch>
        </p:blipFill>
        <p:spPr>
          <a:xfrm>
            <a:off x="2432685" y="2980055"/>
            <a:ext cx="6892925" cy="29692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7d195523061f1c0"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hidden="1"/>
          <p:cNvSpPr txBox="1"/>
          <p:nvPr/>
        </p:nvSpPr>
        <p:spPr>
          <a:xfrm>
            <a:off x="-355600" y="-550922"/>
            <a:ext cx="204223" cy="5724644"/>
          </a:xfrm>
          <a:prstGeom prst="rect">
            <a:avLst/>
          </a:prstGeom>
          <a:noFill/>
        </p:spPr>
        <p:txBody>
          <a:bodyPr vert="wordArtVert" wrap="none" rtlCol="0">
            <a:spAutoFit/>
          </a:bodyPr>
          <a:lstStyle/>
          <a:p>
            <a:pPr algn="ctr"/>
            <a:r>
              <a:rPr lang="en-US" altLang="zh-CN" sz="100" dirty="0">
                <a:latin typeface="inpin heiti" charset="-122"/>
                <a:ea typeface="inpin heiti" charset="-122"/>
              </a:rPr>
              <a:t>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a:t>
            </a:r>
            <a:endParaRPr lang="zh-CN" altLang="en-US" sz="100" dirty="0">
              <a:latin typeface="inpin heiti" charset="-122"/>
              <a:ea typeface="inpin heiti" charset="-122"/>
            </a:endParaRPr>
          </a:p>
        </p:txBody>
      </p:sp>
      <p:sp>
        <p:nvSpPr>
          <p:cNvPr id="14"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1"/>
            </p:custDataLst>
          </p:nvPr>
        </p:nvSpPr>
        <p:spPr>
          <a:xfrm>
            <a:off x="1014611" y="408485"/>
            <a:ext cx="8457770" cy="460375"/>
          </a:xfrm>
          <a:prstGeom prst="rect">
            <a:avLst/>
          </a:prstGeom>
          <a:noFill/>
        </p:spPr>
        <p:txBody>
          <a:bodyPr wrap="square" rtlCol="0">
            <a:spAutoFit/>
          </a:bodyPr>
          <a:lstStyle/>
          <a:p>
            <a:r>
              <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rPr>
              <a:t>联邦查询的查询执行</a:t>
            </a:r>
            <a:endPar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2"/>
            </p:custDataLst>
          </p:nvPr>
        </p:nvSpPr>
        <p:spPr>
          <a:xfrm>
            <a:off x="1254006" y="1061900"/>
            <a:ext cx="8457770" cy="460375"/>
          </a:xfrm>
          <a:prstGeom prst="rect">
            <a:avLst/>
          </a:prstGeom>
          <a:noFill/>
        </p:spPr>
        <p:txBody>
          <a:bodyPr wrap="square" rtlCol="0">
            <a:spAutoFit/>
          </a:bodyPr>
          <a:p>
            <a:r>
              <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rPr>
              <a:t>结果归并</a:t>
            </a:r>
            <a:endPar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Text Box 5"/>
          <p:cNvSpPr txBox="1"/>
          <p:nvPr/>
        </p:nvSpPr>
        <p:spPr>
          <a:xfrm>
            <a:off x="777875" y="1694815"/>
            <a:ext cx="6644640" cy="1630045"/>
          </a:xfrm>
          <a:prstGeom prst="rect">
            <a:avLst/>
          </a:prstGeom>
          <a:noFill/>
        </p:spPr>
        <p:txBody>
          <a:bodyPr wrap="square" rtlCol="0" anchor="t">
            <a:spAutoFit/>
          </a:bodyPr>
          <a:p>
            <a:pPr marL="342900" indent="-342900" algn="l">
              <a:buFont typeface="Arial" panose="020B0604020202090204" pitchFamily="34" charset="0"/>
              <a:buChar char="•"/>
            </a:pPr>
            <a:r>
              <a:rPr lang="en-US" altLang="zh-CN" sz="2000" b="1" dirty="0" smtClean="0">
                <a:solidFill>
                  <a:schemeClr val="tx1"/>
                </a:solidFill>
                <a:uFillTx/>
                <a:latin typeface="AgencyFB" panose="02000806040000020003" pitchFamily="2" charset="0"/>
              </a:rPr>
              <a:t>Shardsphere executor</a:t>
            </a:r>
            <a:r>
              <a:rPr lang="zh-CN" altLang="en-US" sz="2000" b="1" dirty="0" smtClean="0">
                <a:solidFill>
                  <a:schemeClr val="tx1"/>
                </a:solidFill>
                <a:uFillTx/>
                <a:latin typeface="AgencyFB" panose="02000806040000020003" pitchFamily="2" charset="0"/>
              </a:rPr>
              <a:t>的部分只执行</a:t>
            </a:r>
            <a:r>
              <a:rPr lang="en-US" altLang="zh-CN" sz="2000" b="1" dirty="0" smtClean="0">
                <a:solidFill>
                  <a:schemeClr val="tx1"/>
                </a:solidFill>
                <a:uFillTx/>
                <a:latin typeface="AgencyFB" panose="02000806040000020003" pitchFamily="2" charset="0"/>
              </a:rPr>
              <a:t>TableScan</a:t>
            </a:r>
            <a:r>
              <a:rPr lang="zh-CN" altLang="en-US" sz="2000" b="1" dirty="0" smtClean="0">
                <a:solidFill>
                  <a:schemeClr val="tx1"/>
                </a:solidFill>
                <a:uFillTx/>
                <a:latin typeface="AgencyFB" panose="02000806040000020003" pitchFamily="2" charset="0"/>
              </a:rPr>
              <a:t>。</a:t>
            </a:r>
            <a:br>
              <a:rPr lang="en-US" altLang="zh-CN" sz="2000" b="1" dirty="0" smtClean="0">
                <a:solidFill>
                  <a:schemeClr val="tx1"/>
                </a:solidFill>
                <a:uFillTx/>
                <a:latin typeface="AgencyFB" panose="02000806040000020003" pitchFamily="2" charset="0"/>
              </a:rPr>
            </a:br>
            <a:r>
              <a:rPr lang="en-US" altLang="zh-CN" sz="2000" b="1" dirty="0" smtClean="0">
                <a:solidFill>
                  <a:schemeClr val="tx1"/>
                </a:solidFill>
                <a:uFillTx/>
                <a:latin typeface="AgencyFB" panose="02000806040000020003" pitchFamily="2" charset="0"/>
              </a:rPr>
              <a:t>Project, Filter, Where</a:t>
            </a:r>
            <a:r>
              <a:rPr lang="zh-CN" altLang="en-US" sz="2000" b="1" dirty="0" smtClean="0">
                <a:solidFill>
                  <a:schemeClr val="tx1"/>
                </a:solidFill>
                <a:uFillTx/>
                <a:latin typeface="AgencyFB" panose="02000806040000020003" pitchFamily="2" charset="0"/>
              </a:rPr>
              <a:t>的计算都是在联邦查询中完成。</a:t>
            </a:r>
            <a:endParaRPr lang="zh-CN" altLang="en-US" sz="2000" b="1" dirty="0" smtClean="0">
              <a:solidFill>
                <a:schemeClr val="tx1"/>
              </a:solidFill>
              <a:uFillTx/>
              <a:latin typeface="AgencyFB" panose="02000806040000020003" pitchFamily="2" charset="0"/>
            </a:endParaRPr>
          </a:p>
          <a:p>
            <a:pPr marL="342900" indent="-342900" algn="l">
              <a:buFont typeface="Arial" panose="020B0604020202090204" pitchFamily="34" charset="0"/>
              <a:buChar char="•"/>
            </a:pPr>
            <a:endParaRPr lang="zh-CN" altLang="en-US" sz="2000" b="1" dirty="0" smtClean="0">
              <a:solidFill>
                <a:schemeClr val="tx1"/>
              </a:solidFill>
              <a:uFillTx/>
              <a:latin typeface="AgencyFB" panose="02000806040000020003" pitchFamily="2" charset="0"/>
            </a:endParaRPr>
          </a:p>
          <a:p>
            <a:pPr marL="342900" indent="-342900" algn="l">
              <a:buFont typeface="Arial" panose="020B0604020202090204" pitchFamily="34" charset="0"/>
              <a:buChar char="•"/>
            </a:pPr>
            <a:r>
              <a:rPr lang="zh-CN" altLang="en-US" sz="2000" b="1" dirty="0" smtClean="0">
                <a:solidFill>
                  <a:schemeClr val="tx1"/>
                </a:solidFill>
                <a:uFillTx/>
                <a:latin typeface="AgencyFB" panose="02000806040000020003" pitchFamily="2" charset="0"/>
              </a:rPr>
              <a:t>输出的结果是封装在</a:t>
            </a:r>
            <a:r>
              <a:rPr lang="en-US" altLang="zh-CN" sz="2000" b="1" dirty="0" smtClean="0">
                <a:solidFill>
                  <a:schemeClr val="tx1"/>
                </a:solidFill>
                <a:uFillTx/>
                <a:latin typeface="AgencyFB" panose="02000806040000020003" pitchFamily="2" charset="0"/>
              </a:rPr>
              <a:t>CalciteResulte</a:t>
            </a:r>
            <a:r>
              <a:rPr lang="zh-CN" altLang="en-US" sz="2000" b="1" dirty="0" smtClean="0">
                <a:solidFill>
                  <a:schemeClr val="tx1"/>
                </a:solidFill>
                <a:uFillTx/>
                <a:latin typeface="AgencyFB" panose="02000806040000020003" pitchFamily="2" charset="0"/>
              </a:rPr>
              <a:t>中。</a:t>
            </a:r>
            <a:br>
              <a:rPr lang="zh-CN" altLang="en-US" sz="2000" b="1" dirty="0" smtClean="0">
                <a:solidFill>
                  <a:schemeClr val="tx1"/>
                </a:solidFill>
                <a:uFillTx/>
                <a:latin typeface="AgencyFB" panose="02000806040000020003" pitchFamily="2" charset="0"/>
              </a:rPr>
            </a:br>
            <a:r>
              <a:rPr lang="zh-CN" altLang="en-US" sz="2000" b="1" dirty="0" smtClean="0">
                <a:solidFill>
                  <a:schemeClr val="tx1"/>
                </a:solidFill>
                <a:uFillTx/>
                <a:latin typeface="AgencyFB" panose="02000806040000020003" pitchFamily="2" charset="0"/>
              </a:rPr>
              <a:t>需要做一次转换才能转换成</a:t>
            </a:r>
            <a:r>
              <a:rPr lang="en-US" altLang="zh-CN" sz="2000" b="1" dirty="0" smtClean="0">
                <a:solidFill>
                  <a:schemeClr val="tx1"/>
                </a:solidFill>
                <a:uFillTx/>
                <a:latin typeface="AgencyFB" panose="02000806040000020003" pitchFamily="2" charset="0"/>
              </a:rPr>
              <a:t>ShardingSphereResult</a:t>
            </a:r>
            <a:r>
              <a:rPr lang="zh-CN" altLang="en-US" sz="2000" b="1" dirty="0" smtClean="0">
                <a:solidFill>
                  <a:schemeClr val="tx1"/>
                </a:solidFill>
                <a:uFillTx/>
                <a:latin typeface="AgencyFB" panose="02000806040000020003" pitchFamily="2" charset="0"/>
              </a:rPr>
              <a:t>。</a:t>
            </a:r>
            <a:endParaRPr lang="zh-CN" altLang="en-US" sz="2000" b="1" dirty="0" smtClean="0">
              <a:solidFill>
                <a:schemeClr val="tx1"/>
              </a:solidFill>
              <a:uFillTx/>
              <a:latin typeface="AgencyFB" panose="02000806040000020003" pitchFamily="2" charset="0"/>
            </a:endParaRPr>
          </a:p>
        </p:txBody>
      </p:sp>
      <p:pic>
        <p:nvPicPr>
          <p:cNvPr id="5" name="Picture 4"/>
          <p:cNvPicPr>
            <a:picLocks noChangeAspect="1"/>
          </p:cNvPicPr>
          <p:nvPr/>
        </p:nvPicPr>
        <p:blipFill>
          <a:blip r:embed="rId3"/>
          <a:stretch>
            <a:fillRect/>
          </a:stretch>
        </p:blipFill>
        <p:spPr>
          <a:xfrm>
            <a:off x="7928610" y="361950"/>
            <a:ext cx="3189605" cy="63080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矩形 22"/>
          <p:cNvSpPr/>
          <p:nvPr/>
        </p:nvSpPr>
        <p:spPr>
          <a:xfrm>
            <a:off x="0" y="-1"/>
            <a:ext cx="12192000"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e7d195523061f1c0"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hidden="1"/>
          <p:cNvSpPr txBox="1"/>
          <p:nvPr/>
        </p:nvSpPr>
        <p:spPr>
          <a:xfrm>
            <a:off x="-355600" y="-550922"/>
            <a:ext cx="204223" cy="5724644"/>
          </a:xfrm>
          <a:prstGeom prst="rect">
            <a:avLst/>
          </a:prstGeom>
          <a:noFill/>
        </p:spPr>
        <p:txBody>
          <a:bodyPr vert="wordArtVert" wrap="none" rtlCol="0">
            <a:spAutoFit/>
          </a:bodyPr>
          <a:lstStyle/>
          <a:p>
            <a:pPr algn="ctr"/>
            <a:r>
              <a:rPr lang="en-US" altLang="zh-CN" sz="100" dirty="0">
                <a:latin typeface="inpin heiti" charset="-122"/>
                <a:ea typeface="inpin heiti" charset="-122"/>
              </a:rPr>
              <a:t>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a:t>
            </a:r>
            <a:endParaRPr lang="zh-CN" altLang="en-US" sz="100" dirty="0">
              <a:latin typeface="inpin heiti" charset="-122"/>
              <a:ea typeface="inpin heiti" charset="-122"/>
            </a:endParaRPr>
          </a:p>
        </p:txBody>
      </p:sp>
      <p:grpSp>
        <p:nvGrpSpPr>
          <p:cNvPr id="7" name="组合 6"/>
          <p:cNvGrpSpPr/>
          <p:nvPr/>
        </p:nvGrpSpPr>
        <p:grpSpPr>
          <a:xfrm>
            <a:off x="5332002" y="2036696"/>
            <a:ext cx="2216380" cy="1974955"/>
            <a:chOff x="5504189" y="804147"/>
            <a:chExt cx="2216380" cy="1974955"/>
          </a:xfrm>
        </p:grpSpPr>
        <p:sp>
          <p:nvSpPr>
            <p:cNvPr id="8"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1"/>
              </p:custDataLst>
            </p:nvPr>
          </p:nvSpPr>
          <p:spPr>
            <a:xfrm>
              <a:off x="5505689" y="2072347"/>
              <a:ext cx="2214880" cy="706755"/>
            </a:xfrm>
            <a:prstGeom prst="rect">
              <a:avLst/>
            </a:prstGeom>
            <a:noFill/>
          </p:spPr>
          <p:txBody>
            <a:bodyPr wrap="none" rtlCol="0">
              <a:spAutoFit/>
            </a:bodyPr>
            <a:lstStyle/>
            <a:p>
              <a:pPr algn="l"/>
              <a:r>
                <a:rPr lang="zh-CN" altLang="en-US" sz="4000" dirty="0">
                  <a:latin typeface="微软雅黑" panose="020B0503020204020204" pitchFamily="34" charset="-122"/>
                  <a:ea typeface="微软雅黑" panose="020B0503020204020204" pitchFamily="34" charset="-122"/>
                  <a:cs typeface="+mn-lt"/>
                  <a:sym typeface="+mn-ea"/>
                </a:rPr>
                <a:t>总结工作</a:t>
              </a:r>
              <a:endParaRPr lang="zh-CN" altLang="en-US" sz="4000" dirty="0">
                <a:latin typeface="微软雅黑" panose="020B0503020204020204" pitchFamily="34" charset="-122"/>
                <a:ea typeface="微软雅黑" panose="020B0503020204020204" pitchFamily="34" charset="-122"/>
                <a:cs typeface="+mn-lt"/>
                <a:sym typeface="+mn-ea"/>
              </a:endParaRPr>
            </a:p>
          </p:txBody>
        </p:sp>
        <p:sp>
          <p:nvSpPr>
            <p:cNvPr id="10"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2"/>
              </p:custDataLst>
            </p:nvPr>
          </p:nvSpPr>
          <p:spPr>
            <a:xfrm>
              <a:off x="5504189" y="804147"/>
              <a:ext cx="1136650" cy="1014730"/>
            </a:xfrm>
            <a:prstGeom prst="rect">
              <a:avLst/>
            </a:prstGeom>
            <a:noFill/>
          </p:spPr>
          <p:txBody>
            <a:bodyPr wrap="none" rtlCol="0">
              <a:spAutoFit/>
            </a:bodyPr>
            <a:lstStyle/>
            <a:p>
              <a:pPr algn="ctr"/>
              <a:r>
                <a:rPr lang="en-US" altLang="zh-CN" sz="6000" b="1" dirty="0">
                  <a:latin typeface="微软雅黑" panose="020B0503020204020204" pitchFamily="34" charset="-122"/>
                  <a:ea typeface="微软雅黑" panose="020B0503020204020204" pitchFamily="34" charset="-122"/>
                  <a:cs typeface="+mn-lt"/>
                </a:rPr>
                <a:t>05</a:t>
              </a:r>
              <a:endParaRPr lang="en-US" altLang="zh-CN" sz="6000" b="1" dirty="0">
                <a:latin typeface="微软雅黑" panose="020B0503020204020204" pitchFamily="34" charset="-122"/>
                <a:ea typeface="微软雅黑" panose="020B0503020204020204" pitchFamily="34" charset="-122"/>
                <a:cs typeface="+mn-lt"/>
              </a:endParaRPr>
            </a:p>
          </p:txBody>
        </p:sp>
        <p:sp>
          <p:nvSpPr>
            <p:cNvPr id="11" name="圆角矩形 10"/>
            <p:cNvSpPr/>
            <p:nvPr/>
          </p:nvSpPr>
          <p:spPr>
            <a:xfrm>
              <a:off x="5837573" y="1819810"/>
              <a:ext cx="469875" cy="62280"/>
            </a:xfrm>
            <a:prstGeom prst="roundRect">
              <a:avLst/>
            </a:prstGeom>
            <a:solidFill>
              <a:srgbClr val="F84C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pic>
        <p:nvPicPr>
          <p:cNvPr id="13" name="图片 12" descr="卡通人物&#10;&#10;中度可信度描述已自动生成"/>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953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7d195523061f1c0"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hidden="1"/>
          <p:cNvSpPr txBox="1"/>
          <p:nvPr/>
        </p:nvSpPr>
        <p:spPr>
          <a:xfrm>
            <a:off x="-355600" y="-550922"/>
            <a:ext cx="204223" cy="5724644"/>
          </a:xfrm>
          <a:prstGeom prst="rect">
            <a:avLst/>
          </a:prstGeom>
          <a:noFill/>
        </p:spPr>
        <p:txBody>
          <a:bodyPr vert="wordArtVert" wrap="none" rtlCol="0">
            <a:spAutoFit/>
          </a:bodyPr>
          <a:lstStyle/>
          <a:p>
            <a:pPr algn="ctr"/>
            <a:r>
              <a:rPr lang="en-US" altLang="zh-CN" sz="100" dirty="0">
                <a:latin typeface="inpin heiti" charset="-122"/>
                <a:ea typeface="inpin heiti" charset="-122"/>
              </a:rPr>
              <a:t>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a:t>
            </a:r>
            <a:endParaRPr lang="zh-CN" altLang="en-US" sz="100" dirty="0">
              <a:latin typeface="inpin heiti" charset="-122"/>
              <a:ea typeface="inpin heiti" charset="-122"/>
            </a:endParaRPr>
          </a:p>
        </p:txBody>
      </p:sp>
      <p:sp>
        <p:nvSpPr>
          <p:cNvPr id="14"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1"/>
            </p:custDataLst>
          </p:nvPr>
        </p:nvSpPr>
        <p:spPr>
          <a:xfrm>
            <a:off x="1014611" y="408485"/>
            <a:ext cx="8457770" cy="460375"/>
          </a:xfrm>
          <a:prstGeom prst="rect">
            <a:avLst/>
          </a:prstGeom>
          <a:noFill/>
        </p:spPr>
        <p:txBody>
          <a:bodyPr wrap="square" rtlCol="0">
            <a:spAutoFit/>
          </a:bodyPr>
          <a:lstStyle/>
          <a:p>
            <a:r>
              <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rPr>
              <a:t>总结工作</a:t>
            </a:r>
            <a:endPar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2"/>
            </p:custDataLst>
          </p:nvPr>
        </p:nvSpPr>
        <p:spPr>
          <a:xfrm>
            <a:off x="1254006" y="1061900"/>
            <a:ext cx="8457770" cy="460375"/>
          </a:xfrm>
          <a:prstGeom prst="rect">
            <a:avLst/>
          </a:prstGeom>
          <a:noFill/>
        </p:spPr>
        <p:txBody>
          <a:bodyPr wrap="square" rtlCol="0">
            <a:spAutoFit/>
          </a:bodyPr>
          <a:p>
            <a:r>
              <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rPr>
              <a:t>联邦查询规划</a:t>
            </a:r>
            <a:endPar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Text Box 5"/>
          <p:cNvSpPr txBox="1"/>
          <p:nvPr/>
        </p:nvSpPr>
        <p:spPr>
          <a:xfrm>
            <a:off x="777875" y="1694815"/>
            <a:ext cx="7256145" cy="3599815"/>
          </a:xfrm>
          <a:prstGeom prst="rect">
            <a:avLst/>
          </a:prstGeom>
          <a:noFill/>
        </p:spPr>
        <p:txBody>
          <a:bodyPr wrap="square" rtlCol="0" anchor="t">
            <a:spAutoFit/>
          </a:bodyPr>
          <a:p>
            <a:pPr marL="342900" indent="-342900" algn="l">
              <a:buFont typeface="Arial" panose="020B0604020202090204" pitchFamily="34" charset="0"/>
              <a:buChar char="•"/>
            </a:pPr>
            <a:r>
              <a:rPr lang="zh-CN" altLang="en-US" sz="2000" b="1" dirty="0" smtClean="0">
                <a:uFillTx/>
                <a:latin typeface="AgencyFB" panose="02000806040000020003" pitchFamily="2" charset="0"/>
                <a:sym typeface="+mn-ea"/>
              </a:rPr>
              <a:t>联邦</a:t>
            </a:r>
            <a:r>
              <a:rPr lang="en-US" altLang="zh-CN" sz="2000" b="1" dirty="0" smtClean="0">
                <a:uFillTx/>
                <a:latin typeface="AgencyFB" panose="02000806040000020003" pitchFamily="2" charset="0"/>
                <a:sym typeface="+mn-ea"/>
              </a:rPr>
              <a:t>Executor</a:t>
            </a:r>
            <a:r>
              <a:rPr lang="zh-CN" altLang="en-US" sz="2000" b="1" dirty="0" smtClean="0">
                <a:uFillTx/>
                <a:latin typeface="AgencyFB" panose="02000806040000020003" pitchFamily="2" charset="0"/>
                <a:sym typeface="+mn-ea"/>
              </a:rPr>
              <a:t>执行过程的加速优化</a:t>
            </a:r>
            <a:endParaRPr lang="zh-CN" altLang="en-US" sz="2000" b="1" dirty="0" smtClean="0">
              <a:solidFill>
                <a:schemeClr val="tx1"/>
              </a:solidFill>
              <a:uFillTx/>
              <a:latin typeface="AgencyFB" panose="02000806040000020003" pitchFamily="2" charset="0"/>
              <a:sym typeface="+mn-ea"/>
            </a:endParaRPr>
          </a:p>
          <a:p>
            <a:pPr marL="342900" indent="-342900" algn="l">
              <a:buFont typeface="Arial" panose="020B0604020202090204" pitchFamily="34" charset="0"/>
              <a:buChar char="•"/>
            </a:pPr>
            <a:endParaRPr lang="zh-CN" altLang="en-US" sz="2000" b="1" dirty="0" smtClean="0">
              <a:solidFill>
                <a:schemeClr val="tx1"/>
              </a:solidFill>
              <a:uFillTx/>
              <a:latin typeface="AgencyFB" panose="02000806040000020003" pitchFamily="2" charset="0"/>
              <a:sym typeface="+mn-ea"/>
            </a:endParaRPr>
          </a:p>
          <a:p>
            <a:pPr marL="342900" indent="-342900" algn="l">
              <a:buFont typeface="Arial" panose="020B0604020202090204" pitchFamily="34" charset="0"/>
              <a:buChar char="•"/>
            </a:pPr>
            <a:r>
              <a:rPr lang="zh-CN" altLang="en-US" sz="2000" b="1" dirty="0" smtClean="0">
                <a:uFillTx/>
                <a:latin typeface="AgencyFB" panose="02000806040000020003" pitchFamily="2" charset="0"/>
                <a:sym typeface="+mn-ea"/>
              </a:rPr>
              <a:t>联邦</a:t>
            </a:r>
            <a:r>
              <a:rPr lang="en-US" altLang="zh-CN" sz="2000" b="1" dirty="0" smtClean="0">
                <a:uFillTx/>
                <a:latin typeface="AgencyFB" panose="02000806040000020003" pitchFamily="2" charset="0"/>
                <a:sym typeface="+mn-ea"/>
              </a:rPr>
              <a:t>Optimizer</a:t>
            </a:r>
            <a:r>
              <a:rPr lang="zh-CN" altLang="en-US" sz="2000" b="1" dirty="0" smtClean="0">
                <a:uFillTx/>
                <a:latin typeface="AgencyFB" panose="02000806040000020003" pitchFamily="2" charset="0"/>
                <a:sym typeface="+mn-ea"/>
              </a:rPr>
              <a:t>内部优化，引入更多合理的优化规则，完善</a:t>
            </a:r>
            <a:r>
              <a:rPr lang="en-US" altLang="zh-CN" sz="2000" b="1" dirty="0" smtClean="0">
                <a:uFillTx/>
                <a:latin typeface="AgencyFB" panose="02000806040000020003" pitchFamily="2" charset="0"/>
                <a:sym typeface="+mn-ea"/>
              </a:rPr>
              <a:t>CBO</a:t>
            </a:r>
            <a:endParaRPr lang="zh-CN" altLang="en-US" sz="2000" b="1" dirty="0" smtClean="0">
              <a:uFillTx/>
              <a:latin typeface="AgencyFB" panose="02000806040000020003" pitchFamily="2" charset="0"/>
              <a:sym typeface="+mn-ea"/>
            </a:endParaRPr>
          </a:p>
          <a:p>
            <a:pPr indent="0" algn="l">
              <a:buFont typeface="Arial" panose="020B0604020202090204" pitchFamily="34" charset="0"/>
              <a:buNone/>
            </a:pPr>
            <a:endParaRPr lang="zh-CN" altLang="en-US" sz="2000" b="1" dirty="0" smtClean="0">
              <a:solidFill>
                <a:schemeClr val="tx1"/>
              </a:solidFill>
              <a:uFillTx/>
              <a:latin typeface="AgencyFB" panose="02000806040000020003" pitchFamily="2" charset="0"/>
            </a:endParaRPr>
          </a:p>
          <a:p>
            <a:pPr marL="342900" indent="-342900" algn="l">
              <a:buFont typeface="Arial" panose="020B0604020202090204" pitchFamily="34" charset="0"/>
              <a:buChar char="•"/>
            </a:pPr>
            <a:r>
              <a:rPr lang="zh-CN" altLang="en-US" sz="2000" b="1" dirty="0" smtClean="0">
                <a:solidFill>
                  <a:schemeClr val="tx1"/>
                </a:solidFill>
                <a:uFillTx/>
                <a:latin typeface="AgencyFB" panose="02000806040000020003" pitchFamily="2" charset="0"/>
              </a:rPr>
              <a:t>减少转换环节</a:t>
            </a:r>
            <a:endParaRPr lang="zh-CN" altLang="en-US" sz="2000" b="1" dirty="0" smtClean="0">
              <a:solidFill>
                <a:schemeClr val="tx1"/>
              </a:solidFill>
              <a:uFillTx/>
              <a:latin typeface="AgencyFB" panose="02000806040000020003" pitchFamily="2" charset="0"/>
            </a:endParaRPr>
          </a:p>
          <a:p>
            <a:pPr marL="800100" lvl="1" indent="-342900" algn="l">
              <a:buFont typeface="Arial" panose="020B0604020202090204" pitchFamily="34" charset="0"/>
              <a:buChar char="•"/>
            </a:pPr>
            <a:r>
              <a:rPr lang="zh-CN" altLang="en-US" sz="1600" b="1" dirty="0" smtClean="0">
                <a:solidFill>
                  <a:schemeClr val="tx1"/>
                </a:solidFill>
                <a:uFillTx/>
                <a:latin typeface="AgencyFB" panose="02000806040000020003" pitchFamily="2" charset="0"/>
              </a:rPr>
              <a:t>将</a:t>
            </a:r>
            <a:r>
              <a:rPr lang="en-US" altLang="zh-CN" sz="1600" b="1" dirty="0" smtClean="0">
                <a:solidFill>
                  <a:schemeClr val="tx1"/>
                </a:solidFill>
                <a:uFillTx/>
                <a:latin typeface="AgencyFB" panose="02000806040000020003" pitchFamily="2" charset="0"/>
              </a:rPr>
              <a:t>SQL</a:t>
            </a:r>
            <a:r>
              <a:rPr lang="zh-CN" altLang="en-US" sz="1600" b="1" dirty="0" smtClean="0">
                <a:solidFill>
                  <a:schemeClr val="tx1"/>
                </a:solidFill>
                <a:uFillTx/>
                <a:latin typeface="AgencyFB" panose="02000806040000020003" pitchFamily="2" charset="0"/>
              </a:rPr>
              <a:t>直接解析成</a:t>
            </a:r>
            <a:r>
              <a:rPr lang="en-US" altLang="zh-CN" sz="1600" b="1" dirty="0" smtClean="0">
                <a:solidFill>
                  <a:schemeClr val="tx1"/>
                </a:solidFill>
                <a:uFillTx/>
                <a:latin typeface="AgencyFB" panose="02000806040000020003" pitchFamily="2" charset="0"/>
              </a:rPr>
              <a:t>SQLNode</a:t>
            </a:r>
            <a:endParaRPr lang="en-US" altLang="zh-CN" sz="1600" b="1" dirty="0" smtClean="0">
              <a:solidFill>
                <a:schemeClr val="tx1"/>
              </a:solidFill>
              <a:uFillTx/>
              <a:latin typeface="AgencyFB" panose="02000806040000020003" pitchFamily="2" charset="0"/>
            </a:endParaRPr>
          </a:p>
          <a:p>
            <a:pPr marL="800100" lvl="1" indent="-342900" algn="l">
              <a:buFont typeface="Arial" panose="020B0604020202090204" pitchFamily="34" charset="0"/>
              <a:buChar char="•"/>
            </a:pPr>
            <a:r>
              <a:rPr lang="zh-CN" altLang="en-US" sz="1600" b="1" dirty="0" smtClean="0">
                <a:solidFill>
                  <a:schemeClr val="tx1"/>
                </a:solidFill>
                <a:uFillTx/>
                <a:latin typeface="AgencyFB" panose="02000806040000020003" pitchFamily="2" charset="0"/>
              </a:rPr>
              <a:t>优化后的</a:t>
            </a:r>
            <a:r>
              <a:rPr lang="en-US" altLang="zh-CN" sz="1600" b="1" dirty="0" smtClean="0">
                <a:solidFill>
                  <a:schemeClr val="tx1"/>
                </a:solidFill>
                <a:uFillTx/>
                <a:latin typeface="AgencyFB" panose="02000806040000020003" pitchFamily="2" charset="0"/>
              </a:rPr>
              <a:t>SQLNode</a:t>
            </a:r>
            <a:r>
              <a:rPr lang="zh-CN" altLang="en-US" sz="1600" b="1" dirty="0" smtClean="0">
                <a:solidFill>
                  <a:schemeClr val="tx1"/>
                </a:solidFill>
                <a:uFillTx/>
                <a:latin typeface="AgencyFB" panose="02000806040000020003" pitchFamily="2" charset="0"/>
              </a:rPr>
              <a:t>直接被</a:t>
            </a:r>
            <a:r>
              <a:rPr lang="en-US" altLang="zh-CN" sz="1600" b="1" dirty="0" smtClean="0">
                <a:solidFill>
                  <a:schemeClr val="tx1"/>
                </a:solidFill>
                <a:uFillTx/>
                <a:latin typeface="AgencyFB" panose="02000806040000020003" pitchFamily="2" charset="0"/>
              </a:rPr>
              <a:t>shardingsphere executor</a:t>
            </a:r>
            <a:r>
              <a:rPr lang="zh-CN" altLang="en-US" sz="1600" b="1" dirty="0" smtClean="0">
                <a:solidFill>
                  <a:schemeClr val="tx1"/>
                </a:solidFill>
                <a:uFillTx/>
                <a:latin typeface="AgencyFB" panose="02000806040000020003" pitchFamily="2" charset="0"/>
              </a:rPr>
              <a:t>执行</a:t>
            </a:r>
            <a:endParaRPr lang="zh-CN" altLang="en-US" sz="1600" b="1" dirty="0" smtClean="0">
              <a:solidFill>
                <a:schemeClr val="tx1"/>
              </a:solidFill>
              <a:uFillTx/>
              <a:latin typeface="AgencyFB" panose="02000806040000020003" pitchFamily="2" charset="0"/>
            </a:endParaRPr>
          </a:p>
          <a:p>
            <a:pPr marL="800100" lvl="1" indent="-342900" algn="l">
              <a:buFont typeface="Arial" panose="020B0604020202090204" pitchFamily="34" charset="0"/>
              <a:buChar char="•"/>
            </a:pPr>
            <a:r>
              <a:rPr lang="zh-CN" altLang="en-US" sz="1600" b="1" dirty="0" smtClean="0">
                <a:solidFill>
                  <a:schemeClr val="tx1"/>
                </a:solidFill>
                <a:uFillTx/>
                <a:latin typeface="AgencyFB" panose="02000806040000020003" pitchFamily="2" charset="0"/>
              </a:rPr>
              <a:t>将</a:t>
            </a:r>
            <a:r>
              <a:rPr lang="zh-CN" altLang="en-US" sz="1600" b="1" dirty="0" smtClean="0">
                <a:uFillTx/>
                <a:latin typeface="AgencyFB" panose="02000806040000020003" pitchFamily="2" charset="0"/>
                <a:sym typeface="+mn-ea"/>
              </a:rPr>
              <a:t>联邦</a:t>
            </a:r>
            <a:r>
              <a:rPr lang="en-US" altLang="zh-CN" sz="1600" b="1" dirty="0" smtClean="0">
                <a:solidFill>
                  <a:schemeClr val="tx1"/>
                </a:solidFill>
                <a:uFillTx/>
                <a:latin typeface="AgencyFB" panose="02000806040000020003" pitchFamily="2" charset="0"/>
              </a:rPr>
              <a:t>CalciteResult</a:t>
            </a:r>
            <a:r>
              <a:rPr lang="zh-CN" altLang="en-US" sz="1600" b="1" dirty="0" smtClean="0">
                <a:solidFill>
                  <a:schemeClr val="tx1"/>
                </a:solidFill>
                <a:uFillTx/>
                <a:latin typeface="AgencyFB" panose="02000806040000020003" pitchFamily="2" charset="0"/>
              </a:rPr>
              <a:t>改造成</a:t>
            </a:r>
            <a:r>
              <a:rPr lang="en-US" altLang="zh-CN" sz="1600" b="1" dirty="0" smtClean="0">
                <a:solidFill>
                  <a:schemeClr val="tx1"/>
                </a:solidFill>
                <a:uFillTx/>
                <a:latin typeface="AgencyFB" panose="02000806040000020003" pitchFamily="2" charset="0"/>
              </a:rPr>
              <a:t>ShardingSphereResult</a:t>
            </a:r>
            <a:endParaRPr lang="en-US" altLang="zh-CN" sz="2000" b="1" dirty="0" smtClean="0">
              <a:solidFill>
                <a:schemeClr val="tx1"/>
              </a:solidFill>
              <a:uFillTx/>
              <a:latin typeface="AgencyFB" panose="02000806040000020003" pitchFamily="2" charset="0"/>
            </a:endParaRPr>
          </a:p>
          <a:p>
            <a:pPr marL="342900" indent="-342900" algn="l">
              <a:buFont typeface="Arial" panose="020B0604020202090204" pitchFamily="34" charset="0"/>
              <a:buChar char="•"/>
            </a:pPr>
            <a:endParaRPr lang="en-US" altLang="zh-CN" sz="2000" b="1" dirty="0" smtClean="0">
              <a:solidFill>
                <a:schemeClr val="tx1"/>
              </a:solidFill>
              <a:uFillTx/>
              <a:latin typeface="AgencyFB" panose="02000806040000020003" pitchFamily="2" charset="0"/>
            </a:endParaRPr>
          </a:p>
          <a:p>
            <a:pPr marL="342900" indent="-342900" algn="l">
              <a:buFont typeface="Arial" panose="020B0604020202090204" pitchFamily="34" charset="0"/>
              <a:buChar char="•"/>
            </a:pPr>
            <a:endParaRPr lang="en-US" altLang="zh-CN" sz="2000" b="1" dirty="0" smtClean="0">
              <a:solidFill>
                <a:schemeClr val="tx1"/>
              </a:solidFill>
              <a:uFillTx/>
              <a:latin typeface="AgencyFB" panose="02000806040000020003" pitchFamily="2" charset="0"/>
            </a:endParaRPr>
          </a:p>
          <a:p>
            <a:pPr marL="342900" indent="-342900" algn="l">
              <a:buFont typeface="Arial" panose="020B0604020202090204" pitchFamily="34" charset="0"/>
              <a:buChar char="•"/>
            </a:pPr>
            <a:endParaRPr lang="en-US" altLang="zh-CN" sz="2000" b="1" dirty="0" smtClean="0">
              <a:solidFill>
                <a:schemeClr val="tx1"/>
              </a:solidFill>
              <a:uFillTx/>
              <a:latin typeface="AgencyFB" panose="02000806040000020003" pitchFamily="2" charset="0"/>
            </a:endParaRPr>
          </a:p>
        </p:txBody>
      </p:sp>
      <p:pic>
        <p:nvPicPr>
          <p:cNvPr id="5" name="Picture 4"/>
          <p:cNvPicPr>
            <a:picLocks noChangeAspect="1"/>
          </p:cNvPicPr>
          <p:nvPr/>
        </p:nvPicPr>
        <p:blipFill>
          <a:blip r:embed="rId3"/>
          <a:stretch>
            <a:fillRect/>
          </a:stretch>
        </p:blipFill>
        <p:spPr>
          <a:xfrm>
            <a:off x="7928610" y="361950"/>
            <a:ext cx="3189605" cy="63080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矩形 22"/>
          <p:cNvSpPr/>
          <p:nvPr/>
        </p:nvSpPr>
        <p:spPr>
          <a:xfrm>
            <a:off x="0" y="-1"/>
            <a:ext cx="12192000"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e7d195523061f1c0"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hidden="1"/>
          <p:cNvSpPr txBox="1"/>
          <p:nvPr/>
        </p:nvSpPr>
        <p:spPr>
          <a:xfrm>
            <a:off x="-355600" y="-550922"/>
            <a:ext cx="204223" cy="5724644"/>
          </a:xfrm>
          <a:prstGeom prst="rect">
            <a:avLst/>
          </a:prstGeom>
          <a:noFill/>
        </p:spPr>
        <p:txBody>
          <a:bodyPr vert="wordArtVert" wrap="none" rtlCol="0">
            <a:spAutoFit/>
          </a:bodyPr>
          <a:lstStyle/>
          <a:p>
            <a:pPr algn="ctr"/>
            <a:r>
              <a:rPr lang="en-US" altLang="zh-CN" sz="100" dirty="0">
                <a:latin typeface="inpin heiti" charset="-122"/>
                <a:ea typeface="inpin heiti" charset="-122"/>
              </a:rPr>
              <a:t>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a:t>
            </a:r>
            <a:endParaRPr lang="zh-CN" altLang="en-US" sz="100" dirty="0">
              <a:latin typeface="inpin heiti" charset="-122"/>
              <a:ea typeface="inpin heiti" charset="-122"/>
            </a:endParaRPr>
          </a:p>
        </p:txBody>
      </p:sp>
      <p:grpSp>
        <p:nvGrpSpPr>
          <p:cNvPr id="7" name="组合 6"/>
          <p:cNvGrpSpPr/>
          <p:nvPr/>
        </p:nvGrpSpPr>
        <p:grpSpPr>
          <a:xfrm>
            <a:off x="5333502" y="2036696"/>
            <a:ext cx="3230880" cy="1974955"/>
            <a:chOff x="5505689" y="804147"/>
            <a:chExt cx="3230880" cy="1974955"/>
          </a:xfrm>
        </p:grpSpPr>
        <p:sp>
          <p:nvSpPr>
            <p:cNvPr id="8"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1"/>
              </p:custDataLst>
            </p:nvPr>
          </p:nvSpPr>
          <p:spPr>
            <a:xfrm>
              <a:off x="5505689" y="2072347"/>
              <a:ext cx="3230880" cy="706755"/>
            </a:xfrm>
            <a:prstGeom prst="rect">
              <a:avLst/>
            </a:prstGeom>
            <a:noFill/>
          </p:spPr>
          <p:txBody>
            <a:bodyPr wrap="none" rtlCol="0">
              <a:spAutoFit/>
            </a:bodyPr>
            <a:lstStyle/>
            <a:p>
              <a:pPr algn="l"/>
              <a:r>
                <a:rPr lang="zh-CN" altLang="en-US" sz="4000" dirty="0">
                  <a:latin typeface="微软雅黑" panose="020B0503020204020204" pitchFamily="34" charset="-122"/>
                  <a:ea typeface="微软雅黑" panose="020B0503020204020204" pitchFamily="34" charset="-122"/>
                  <a:cs typeface="+mn-lt"/>
                  <a:sym typeface="+mn-ea"/>
                </a:rPr>
                <a:t>联邦查询架构</a:t>
              </a:r>
              <a:endParaRPr lang="zh-CN" altLang="en-US" sz="4000" b="1" dirty="0">
                <a:latin typeface="微软雅黑" panose="020B0503020204020204" pitchFamily="34" charset="-122"/>
                <a:ea typeface="微软雅黑" panose="020B0503020204020204" pitchFamily="34" charset="-122"/>
                <a:cs typeface="+mn-lt"/>
              </a:endParaRPr>
            </a:p>
          </p:txBody>
        </p:sp>
        <p:sp>
          <p:nvSpPr>
            <p:cNvPr id="10"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2"/>
              </p:custDataLst>
            </p:nvPr>
          </p:nvSpPr>
          <p:spPr>
            <a:xfrm>
              <a:off x="5505689" y="804147"/>
              <a:ext cx="1133644" cy="1015663"/>
            </a:xfrm>
            <a:prstGeom prst="rect">
              <a:avLst/>
            </a:prstGeom>
            <a:noFill/>
          </p:spPr>
          <p:txBody>
            <a:bodyPr wrap="none" rtlCol="0">
              <a:spAutoFit/>
            </a:bodyPr>
            <a:lstStyle/>
            <a:p>
              <a:pPr algn="ctr"/>
              <a:r>
                <a:rPr lang="en-US" altLang="zh-CN" sz="6000" b="1" dirty="0">
                  <a:latin typeface="微软雅黑" panose="020B0503020204020204" pitchFamily="34" charset="-122"/>
                  <a:ea typeface="微软雅黑" panose="020B0503020204020204" pitchFamily="34" charset="-122"/>
                  <a:cs typeface="+mn-lt"/>
                </a:rPr>
                <a:t>01</a:t>
              </a:r>
              <a:endParaRPr lang="en-US" altLang="zh-CN" sz="6000" b="1" dirty="0">
                <a:latin typeface="微软雅黑" panose="020B0503020204020204" pitchFamily="34" charset="-122"/>
                <a:ea typeface="微软雅黑" panose="020B0503020204020204" pitchFamily="34" charset="-122"/>
                <a:cs typeface="+mn-lt"/>
              </a:endParaRPr>
            </a:p>
          </p:txBody>
        </p:sp>
        <p:sp>
          <p:nvSpPr>
            <p:cNvPr id="11" name="圆角矩形 10"/>
            <p:cNvSpPr/>
            <p:nvPr/>
          </p:nvSpPr>
          <p:spPr>
            <a:xfrm>
              <a:off x="5837573" y="1819810"/>
              <a:ext cx="469875" cy="62280"/>
            </a:xfrm>
            <a:prstGeom prst="roundRect">
              <a:avLst/>
            </a:prstGeom>
            <a:solidFill>
              <a:srgbClr val="F84C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pic>
        <p:nvPicPr>
          <p:cNvPr id="13" name="图片 12" descr="卡通人物&#10;&#10;中度可信度描述已自动生成"/>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953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背景图案&#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031" y="0"/>
            <a:ext cx="12187938" cy="6858000"/>
          </a:xfrm>
          <a:prstGeom prst="rect">
            <a:avLst/>
          </a:prstGeom>
        </p:spPr>
      </p:pic>
      <p:sp>
        <p:nvSpPr>
          <p:cNvPr id="4" name="e7d195523061f1c0"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hidden="1"/>
          <p:cNvSpPr txBox="1"/>
          <p:nvPr/>
        </p:nvSpPr>
        <p:spPr>
          <a:xfrm>
            <a:off x="-355600" y="-550922"/>
            <a:ext cx="204223" cy="5724644"/>
          </a:xfrm>
          <a:prstGeom prst="rect">
            <a:avLst/>
          </a:prstGeom>
          <a:noFill/>
        </p:spPr>
        <p:txBody>
          <a:bodyPr vert="wordArtVert" wrap="none" rtlCol="0">
            <a:spAutoFit/>
          </a:bodyPr>
          <a:lstStyle/>
          <a:p>
            <a:pPr algn="ctr"/>
            <a:r>
              <a:rPr lang="en-US" altLang="zh-CN" sz="100" dirty="0">
                <a:latin typeface="inpin heiti" charset="-122"/>
                <a:ea typeface="inpin heiti" charset="-122"/>
              </a:rPr>
              <a:t>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a:t>
            </a:r>
            <a:endParaRPr lang="zh-CN" altLang="en-US" sz="100" dirty="0">
              <a:latin typeface="inpin heiti" charset="-122"/>
              <a:ea typeface="inpin heiti" charset="-122"/>
            </a:endParaRPr>
          </a:p>
        </p:txBody>
      </p:sp>
      <p:grpSp>
        <p:nvGrpSpPr>
          <p:cNvPr id="17" name="组合 16"/>
          <p:cNvGrpSpPr/>
          <p:nvPr/>
        </p:nvGrpSpPr>
        <p:grpSpPr>
          <a:xfrm>
            <a:off x="4083624" y="1655879"/>
            <a:ext cx="4024752" cy="1494279"/>
            <a:chOff x="3773917" y="1541574"/>
            <a:chExt cx="4024752" cy="1494279"/>
          </a:xfrm>
        </p:grpSpPr>
        <p:pic>
          <p:nvPicPr>
            <p:cNvPr id="2" name="图片 1" descr="upload_410954273"/>
            <p:cNvPicPr>
              <a:picLocks noChangeAspect="1"/>
            </p:cNvPicPr>
            <p:nvPr/>
          </p:nvPicPr>
          <p:blipFill>
            <a:blip r:embed="rId2"/>
            <a:stretch>
              <a:fillRect/>
            </a:stretch>
          </p:blipFill>
          <p:spPr>
            <a:xfrm>
              <a:off x="3773917" y="1541574"/>
              <a:ext cx="1494279" cy="1494279"/>
            </a:xfrm>
            <a:prstGeom prst="rect">
              <a:avLst/>
            </a:prstGeom>
          </p:spPr>
        </p:pic>
        <p:pic>
          <p:nvPicPr>
            <p:cNvPr id="3" name="图片 2" descr="QR 代码&#10;&#10;描述已自动生成"/>
            <p:cNvPicPr>
              <a:picLocks noChangeAspect="1"/>
            </p:cNvPicPr>
            <p:nvPr/>
          </p:nvPicPr>
          <p:blipFill>
            <a:blip r:embed="rId3"/>
            <a:stretch>
              <a:fillRect/>
            </a:stretch>
          </p:blipFill>
          <p:spPr>
            <a:xfrm>
              <a:off x="6343452" y="1541574"/>
              <a:ext cx="1455217" cy="1455217"/>
            </a:xfrm>
            <a:prstGeom prst="rect">
              <a:avLst/>
            </a:prstGeom>
          </p:spPr>
        </p:pic>
      </p:grpSp>
      <p:sp>
        <p:nvSpPr>
          <p:cNvPr id="5" name="文本框 4"/>
          <p:cNvSpPr txBox="1"/>
          <p:nvPr/>
        </p:nvSpPr>
        <p:spPr>
          <a:xfrm>
            <a:off x="6396416" y="3087538"/>
            <a:ext cx="1981299" cy="526811"/>
          </a:xfrm>
          <a:prstGeom prst="rect">
            <a:avLst/>
          </a:prstGeom>
          <a:noFill/>
        </p:spPr>
        <p:txBody>
          <a:bodyPr wrap="square" rtlCol="0">
            <a:spAutoFit/>
          </a:bodyPr>
          <a:lstStyle/>
          <a:p>
            <a:pPr algn="ctr">
              <a:lnSpc>
                <a:spcPct val="150000"/>
              </a:lnSpc>
            </a:pPr>
            <a:r>
              <a:rPr kumimoji="1" lang="en-US" altLang="zh-CN" sz="1000" dirty="0">
                <a:latin typeface="微软雅黑" panose="020B0503020204020204" pitchFamily="34" charset="-122"/>
                <a:ea typeface="微软雅黑" panose="020B0503020204020204" pitchFamily="34" charset="-122"/>
              </a:rPr>
              <a:t>Apache</a:t>
            </a:r>
            <a:r>
              <a:rPr kumimoji="1" lang="zh-CN" altLang="en-US" sz="1000" dirty="0">
                <a:latin typeface="微软雅黑" panose="020B0503020204020204" pitchFamily="34" charset="-122"/>
                <a:ea typeface="微软雅黑" panose="020B0503020204020204" pitchFamily="34" charset="-122"/>
              </a:rPr>
              <a:t> </a:t>
            </a:r>
            <a:r>
              <a:rPr kumimoji="1" lang="en-US" altLang="zh-CN" sz="1000" dirty="0">
                <a:latin typeface="微软雅黑" panose="020B0503020204020204" pitchFamily="34" charset="-122"/>
                <a:ea typeface="微软雅黑" panose="020B0503020204020204" pitchFamily="34" charset="-122"/>
              </a:rPr>
              <a:t>ShardingSphere</a:t>
            </a:r>
            <a:endParaRPr kumimoji="1" lang="en-US" altLang="zh-CN" sz="1000" dirty="0">
              <a:latin typeface="微软雅黑" panose="020B0503020204020204" pitchFamily="34" charset="-122"/>
              <a:ea typeface="微软雅黑" panose="020B0503020204020204" pitchFamily="34" charset="-122"/>
            </a:endParaRPr>
          </a:p>
          <a:p>
            <a:pPr algn="ctr">
              <a:lnSpc>
                <a:spcPct val="150000"/>
              </a:lnSpc>
            </a:pPr>
            <a:r>
              <a:rPr kumimoji="1" lang="zh-CN" altLang="en-US" sz="1000" dirty="0">
                <a:latin typeface="微软雅黑" panose="020B0503020204020204" pitchFamily="34" charset="-122"/>
                <a:ea typeface="微软雅黑" panose="020B0503020204020204" pitchFamily="34" charset="-122"/>
              </a:rPr>
              <a:t>微信公众号</a:t>
            </a:r>
            <a:endParaRPr kumimoji="1" lang="zh-CN" altLang="en-US" sz="1000" dirty="0">
              <a:latin typeface="微软雅黑" panose="020B0503020204020204" pitchFamily="34" charset="-122"/>
              <a:ea typeface="微软雅黑" panose="020B0503020204020204" pitchFamily="34" charset="-122"/>
            </a:endParaRPr>
          </a:p>
        </p:txBody>
      </p:sp>
      <p:sp>
        <p:nvSpPr>
          <p:cNvPr id="9" name="文本框 8"/>
          <p:cNvSpPr txBox="1"/>
          <p:nvPr/>
        </p:nvSpPr>
        <p:spPr>
          <a:xfrm>
            <a:off x="4131283" y="3087538"/>
            <a:ext cx="1411572" cy="526811"/>
          </a:xfrm>
          <a:prstGeom prst="rect">
            <a:avLst/>
          </a:prstGeom>
          <a:noFill/>
        </p:spPr>
        <p:txBody>
          <a:bodyPr wrap="square" rtlCol="0">
            <a:spAutoFit/>
          </a:bodyPr>
          <a:lstStyle/>
          <a:p>
            <a:pPr algn="ctr">
              <a:lnSpc>
                <a:spcPct val="150000"/>
              </a:lnSpc>
            </a:pPr>
            <a:r>
              <a:rPr kumimoji="1" lang="en-US" altLang="zh-CN" sz="1000" dirty="0">
                <a:latin typeface="微软雅黑" panose="020B0503020204020204" pitchFamily="34" charset="-122"/>
                <a:ea typeface="微软雅黑" panose="020B0503020204020204" pitchFamily="34" charset="-122"/>
              </a:rPr>
              <a:t>SphereEx</a:t>
            </a:r>
            <a:endParaRPr kumimoji="1" lang="en-US" altLang="zh-CN" sz="1000" dirty="0">
              <a:latin typeface="微软雅黑" panose="020B0503020204020204" pitchFamily="34" charset="-122"/>
              <a:ea typeface="微软雅黑" panose="020B0503020204020204" pitchFamily="34" charset="-122"/>
            </a:endParaRPr>
          </a:p>
          <a:p>
            <a:pPr algn="ctr">
              <a:lnSpc>
                <a:spcPct val="150000"/>
              </a:lnSpc>
            </a:pPr>
            <a:r>
              <a:rPr kumimoji="1" lang="zh-CN" altLang="en-US" sz="1000" dirty="0">
                <a:latin typeface="微软雅黑" panose="020B0503020204020204" pitchFamily="34" charset="-122"/>
                <a:ea typeface="微软雅黑" panose="020B0503020204020204" pitchFamily="34" charset="-122"/>
              </a:rPr>
              <a:t>微信公众号</a:t>
            </a:r>
            <a:endParaRPr kumimoji="1" lang="zh-CN" altLang="en-US" sz="1000" dirty="0">
              <a:latin typeface="微软雅黑" panose="020B0503020204020204" pitchFamily="34" charset="-122"/>
              <a:ea typeface="微软雅黑" panose="020B0503020204020204" pitchFamily="34" charset="-122"/>
            </a:endParaRPr>
          </a:p>
        </p:txBody>
      </p:sp>
      <p:sp>
        <p:nvSpPr>
          <p:cNvPr id="13" name="圆角矩形 12"/>
          <p:cNvSpPr/>
          <p:nvPr/>
        </p:nvSpPr>
        <p:spPr>
          <a:xfrm>
            <a:off x="3278138" y="3900545"/>
            <a:ext cx="5635724" cy="2135611"/>
          </a:xfrm>
          <a:prstGeom prst="roundRect">
            <a:avLst>
              <a:gd name="adj" fmla="val 6628"/>
            </a:avLst>
          </a:prstGeom>
          <a:solidFill>
            <a:srgbClr val="DCE0FF">
              <a:alpha val="30000"/>
            </a:srgbClr>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dirty="0">
              <a:solidFill>
                <a:srgbClr val="25319F"/>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3625622" y="3995772"/>
            <a:ext cx="5075232" cy="1893339"/>
          </a:xfrm>
          <a:prstGeom prst="rect">
            <a:avLst/>
          </a:prstGeom>
          <a:noFill/>
        </p:spPr>
        <p:txBody>
          <a:bodyPr wrap="square">
            <a:spAutoFit/>
          </a:bodyPr>
          <a:lstStyle/>
          <a:p>
            <a:pPr>
              <a:lnSpc>
                <a:spcPct val="200000"/>
              </a:lnSpc>
            </a:pPr>
            <a:r>
              <a:rPr lang="zh-CN" altLang="en-US" sz="1000" dirty="0">
                <a:latin typeface="微软雅黑" panose="020B0503020204020204" pitchFamily="34" charset="-122"/>
                <a:ea typeface="微软雅黑" panose="020B0503020204020204" pitchFamily="34" charset="-122"/>
              </a:rPr>
              <a:t>SphereEx 官网：</a:t>
            </a:r>
            <a:r>
              <a:rPr lang="zh-CN" altLang="en-US" sz="1000" dirty="0">
                <a:latin typeface="Microsoft YaHei Light" panose="020B0503020204020204" pitchFamily="34" charset="-122"/>
                <a:ea typeface="Microsoft YaHei Light" panose="020B0503020204020204" pitchFamily="34" charset="-122"/>
              </a:rPr>
              <a:t>https://sphere-ex.com</a:t>
            </a:r>
            <a:endParaRPr lang="zh-CN" altLang="en-US" sz="1000" dirty="0">
              <a:latin typeface="Microsoft YaHei Light" panose="020B0503020204020204" pitchFamily="34" charset="-122"/>
              <a:ea typeface="Microsoft YaHei Light" panose="020B0503020204020204" pitchFamily="34" charset="-122"/>
            </a:endParaRPr>
          </a:p>
          <a:p>
            <a:pPr>
              <a:lnSpc>
                <a:spcPct val="200000"/>
              </a:lnSpc>
            </a:pPr>
            <a:r>
              <a:rPr lang="zh-CN" altLang="en-US" sz="1000" dirty="0">
                <a:latin typeface="微软雅黑" panose="020B0503020204020204" pitchFamily="34" charset="-122"/>
                <a:ea typeface="微软雅黑" panose="020B0503020204020204" pitchFamily="34" charset="-122"/>
              </a:rPr>
              <a:t>Open SphereEx Community：</a:t>
            </a:r>
            <a:r>
              <a:rPr lang="zh-CN" altLang="en-US" sz="1000" dirty="0">
                <a:latin typeface="Microsoft YaHei Light" panose="020B0503020204020204" pitchFamily="34" charset="-122"/>
                <a:ea typeface="Microsoft YaHei Light" panose="020B0503020204020204" pitchFamily="34" charset="-122"/>
              </a:rPr>
              <a:t>https://community.sphere-ex.com </a:t>
            </a:r>
            <a:endParaRPr lang="en-US" altLang="zh-CN" sz="1000" dirty="0">
              <a:latin typeface="Microsoft YaHei Light" panose="020B0503020204020204" pitchFamily="34" charset="-122"/>
              <a:ea typeface="Microsoft YaHei Light" panose="020B0503020204020204" pitchFamily="34" charset="-122"/>
            </a:endParaRPr>
          </a:p>
          <a:p>
            <a:pPr>
              <a:lnSpc>
                <a:spcPct val="200000"/>
              </a:lnSpc>
            </a:pPr>
            <a:r>
              <a:rPr lang="en-US" altLang="zh-CN" sz="1000" dirty="0">
                <a:latin typeface="微软雅黑" panose="020B0503020204020204" pitchFamily="34" charset="-122"/>
                <a:ea typeface="微软雅黑" panose="020B0503020204020204" pitchFamily="34" charset="-122"/>
              </a:rPr>
              <a:t>Apache</a:t>
            </a:r>
            <a:r>
              <a:rPr lang="zh-CN" altLang="en-US" sz="1000" dirty="0">
                <a:latin typeface="微软雅黑" panose="020B0503020204020204" pitchFamily="34" charset="-122"/>
                <a:ea typeface="微软雅黑" panose="020B0503020204020204" pitchFamily="34" charset="-122"/>
              </a:rPr>
              <a:t> </a:t>
            </a:r>
            <a:r>
              <a:rPr lang="en-US" altLang="zh-CN" sz="1000" dirty="0">
                <a:latin typeface="微软雅黑" panose="020B0503020204020204" pitchFamily="34" charset="-122"/>
                <a:ea typeface="微软雅黑" panose="020B0503020204020204" pitchFamily="34" charset="-122"/>
              </a:rPr>
              <a:t>ShardingSphere</a:t>
            </a:r>
            <a:r>
              <a:rPr lang="zh-CN" altLang="en-US" sz="1000" dirty="0">
                <a:latin typeface="微软雅黑" panose="020B0503020204020204" pitchFamily="34" charset="-122"/>
                <a:ea typeface="微软雅黑" panose="020B0503020204020204" pitchFamily="34" charset="-122"/>
              </a:rPr>
              <a:t> Website：</a:t>
            </a:r>
            <a:r>
              <a:rPr lang="zh-CN" altLang="en-US" sz="1000" dirty="0">
                <a:latin typeface="Microsoft YaHei Light" panose="020B0503020204020204" pitchFamily="34" charset="-122"/>
                <a:ea typeface="Microsoft YaHei Light" panose="020B0503020204020204" pitchFamily="34" charset="-122"/>
              </a:rPr>
              <a:t>https://shardingsphere.apache.org</a:t>
            </a:r>
            <a:endParaRPr lang="zh-CN" altLang="en-US" sz="1000" dirty="0">
              <a:latin typeface="Microsoft YaHei Light" panose="020B0503020204020204" pitchFamily="34" charset="-122"/>
              <a:ea typeface="Microsoft YaHei Light" panose="020B0503020204020204" pitchFamily="34" charset="-122"/>
            </a:endParaRPr>
          </a:p>
          <a:p>
            <a:pPr>
              <a:lnSpc>
                <a:spcPct val="200000"/>
              </a:lnSpc>
            </a:pPr>
            <a:r>
              <a:rPr lang="en-US" altLang="zh-CN" sz="1000" dirty="0">
                <a:latin typeface="微软雅黑" panose="020B0503020204020204" pitchFamily="34" charset="-122"/>
                <a:ea typeface="微软雅黑" panose="020B0503020204020204" pitchFamily="34" charset="-122"/>
              </a:rPr>
              <a:t>Apache</a:t>
            </a:r>
            <a:r>
              <a:rPr lang="zh-CN" altLang="en-US" sz="1000" dirty="0">
                <a:latin typeface="微软雅黑" panose="020B0503020204020204" pitchFamily="34" charset="-122"/>
                <a:ea typeface="微软雅黑" panose="020B0503020204020204" pitchFamily="34" charset="-122"/>
              </a:rPr>
              <a:t> </a:t>
            </a:r>
            <a:r>
              <a:rPr lang="en-US" altLang="zh-CN" sz="1000" dirty="0">
                <a:latin typeface="微软雅黑" panose="020B0503020204020204" pitchFamily="34" charset="-122"/>
                <a:ea typeface="微软雅黑" panose="020B0503020204020204" pitchFamily="34" charset="-122"/>
              </a:rPr>
              <a:t>ShardingSphere</a:t>
            </a:r>
            <a:r>
              <a:rPr lang="zh-CN" altLang="en-US" sz="1000" dirty="0">
                <a:latin typeface="微软雅黑" panose="020B0503020204020204" pitchFamily="34" charset="-122"/>
                <a:ea typeface="微软雅黑" panose="020B0503020204020204" pitchFamily="34" charset="-122"/>
              </a:rPr>
              <a:t> GitHub： </a:t>
            </a:r>
            <a:r>
              <a:rPr lang="zh-CN" altLang="en-US" sz="1000" dirty="0">
                <a:latin typeface="Microsoft YaHei Light" panose="020B0503020204020204" pitchFamily="34" charset="-122"/>
                <a:ea typeface="Microsoft YaHei Light" panose="020B0503020204020204" pitchFamily="34" charset="-122"/>
              </a:rPr>
              <a:t>https://github.com/apache/shardingsphere</a:t>
            </a:r>
            <a:endParaRPr lang="zh-CN" altLang="en-US" sz="1000" dirty="0">
              <a:latin typeface="Microsoft YaHei Light" panose="020B0503020204020204" pitchFamily="34" charset="-122"/>
              <a:ea typeface="Microsoft YaHei Light" panose="020B0503020204020204" pitchFamily="34" charset="-122"/>
            </a:endParaRPr>
          </a:p>
          <a:p>
            <a:pPr>
              <a:lnSpc>
                <a:spcPct val="200000"/>
              </a:lnSpc>
            </a:pPr>
            <a:r>
              <a:rPr lang="en-US" altLang="zh-CN" sz="1000" dirty="0">
                <a:latin typeface="微软雅黑" panose="020B0503020204020204" pitchFamily="34" charset="-122"/>
                <a:ea typeface="微软雅黑" panose="020B0503020204020204" pitchFamily="34" charset="-122"/>
              </a:rPr>
              <a:t>Apache</a:t>
            </a:r>
            <a:r>
              <a:rPr lang="zh-CN" altLang="en-US" sz="1000" dirty="0">
                <a:latin typeface="微软雅黑" panose="020B0503020204020204" pitchFamily="34" charset="-122"/>
                <a:ea typeface="微软雅黑" panose="020B0503020204020204" pitchFamily="34" charset="-122"/>
              </a:rPr>
              <a:t> ShardingSphere Slack Channel：</a:t>
            </a:r>
            <a:r>
              <a:rPr lang="zh-CN" altLang="en-US" sz="1000" dirty="0">
                <a:latin typeface="Microsoft YaHei Light" panose="020B0503020204020204" pitchFamily="34" charset="-122"/>
                <a:ea typeface="Microsoft YaHei Light" panose="020B0503020204020204" pitchFamily="34" charset="-122"/>
              </a:rPr>
              <a:t>https://apacheshardingsphere.slack.com</a:t>
            </a:r>
            <a:endParaRPr lang="zh-CN" altLang="en-US" sz="1000" dirty="0">
              <a:latin typeface="Microsoft YaHei Light" panose="020B0503020204020204" pitchFamily="34" charset="-122"/>
              <a:ea typeface="Microsoft YaHei Light" panose="020B0503020204020204" pitchFamily="34" charset="-122"/>
            </a:endParaRPr>
          </a:p>
          <a:p>
            <a:pPr>
              <a:lnSpc>
                <a:spcPct val="200000"/>
              </a:lnSpc>
            </a:pPr>
            <a:r>
              <a:rPr lang="zh-CN" altLang="en-US" sz="1000" dirty="0">
                <a:latin typeface="微软雅黑" panose="020B0503020204020204" pitchFamily="34" charset="-122"/>
                <a:ea typeface="微软雅黑" panose="020B0503020204020204" pitchFamily="34" charset="-122"/>
              </a:rPr>
              <a:t>邮箱：</a:t>
            </a:r>
            <a:r>
              <a:rPr lang="zh-CN" altLang="en-US" sz="1000" dirty="0">
                <a:latin typeface="Microsoft YaHei Light" panose="020B0503020204020204" pitchFamily="34" charset="-122"/>
                <a:ea typeface="Microsoft YaHei Light" panose="020B0503020204020204" pitchFamily="34" charset="-122"/>
              </a:rPr>
              <a:t>it@sphere-ex.com / biz@sphere-ex.com </a:t>
            </a:r>
            <a:endParaRPr lang="zh-CN" altLang="en-US" sz="1000" dirty="0">
              <a:latin typeface="Microsoft YaHei Light" panose="020B0503020204020204" pitchFamily="34" charset="-122"/>
              <a:ea typeface="Microsoft YaHei Light"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图片包含 背景图案&#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030" y="0"/>
            <a:ext cx="12187939" cy="6858000"/>
          </a:xfrm>
          <a:prstGeom prst="rect">
            <a:avLst/>
          </a:prstGeom>
        </p:spPr>
      </p:pic>
      <p:sp>
        <p:nvSpPr>
          <p:cNvPr id="2" name="e7d195523061f1c0"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hidden="1"/>
          <p:cNvSpPr txBox="1"/>
          <p:nvPr/>
        </p:nvSpPr>
        <p:spPr>
          <a:xfrm>
            <a:off x="-355600" y="-550922"/>
            <a:ext cx="204223" cy="5724644"/>
          </a:xfrm>
          <a:prstGeom prst="rect">
            <a:avLst/>
          </a:prstGeom>
          <a:noFill/>
        </p:spPr>
        <p:txBody>
          <a:bodyPr vert="wordArtVert" wrap="none" rtlCol="0">
            <a:spAutoFit/>
          </a:bodyPr>
          <a:lstStyle/>
          <a:p>
            <a:pPr algn="ctr"/>
            <a:r>
              <a:rPr lang="en-US" altLang="zh-CN" sz="100" dirty="0">
                <a:latin typeface="inpin heiti" charset="-122"/>
                <a:ea typeface="inpin heiti" charset="-122"/>
              </a:rPr>
              <a:t>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a:t>
            </a:r>
            <a:endParaRPr lang="zh-CN" altLang="en-US" sz="100" dirty="0">
              <a:latin typeface="inpin heiti" charset="-122"/>
              <a:ea typeface="inpin heiti" charset="-122"/>
            </a:endParaRPr>
          </a:p>
        </p:txBody>
      </p:sp>
      <p:sp>
        <p:nvSpPr>
          <p:cNvPr id="6" name="文本框 5"/>
          <p:cNvSpPr txBox="1"/>
          <p:nvPr/>
        </p:nvSpPr>
        <p:spPr>
          <a:xfrm>
            <a:off x="1253144" y="2828621"/>
            <a:ext cx="3230373" cy="1200329"/>
          </a:xfrm>
          <a:prstGeom prst="rect">
            <a:avLst/>
          </a:prstGeom>
          <a:noFill/>
        </p:spPr>
        <p:txBody>
          <a:bodyPr wrap="none" rtlCol="0">
            <a:spAutoFit/>
          </a:bodyPr>
          <a:lstStyle/>
          <a:p>
            <a:pPr algn="ctr"/>
            <a:r>
              <a:rPr kumimoji="1" lang="zh-CN" altLang="en-US" sz="7200" b="1" dirty="0">
                <a:latin typeface="微软雅黑" panose="020B0503020204020204" pitchFamily="34" charset="-122"/>
                <a:ea typeface="微软雅黑" panose="020B0503020204020204" pitchFamily="34" charset="-122"/>
              </a:rPr>
              <a:t>谢 谢！</a:t>
            </a:r>
            <a:endParaRPr kumimoji="1" lang="zh-CN" altLang="en-US" sz="7200" b="1"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9FDFF"/>
        </a:solidFill>
        <a:effectLst/>
      </p:bgPr>
    </p:bg>
    <p:spTree>
      <p:nvGrpSpPr>
        <p:cNvPr id="1" name=""/>
        <p:cNvGrpSpPr/>
        <p:nvPr/>
      </p:nvGrpSpPr>
      <p:grpSpPr>
        <a:xfrm>
          <a:off x="0" y="0"/>
          <a:ext cx="0" cy="0"/>
          <a:chOff x="0" y="0"/>
          <a:chExt cx="0" cy="0"/>
        </a:xfrm>
      </p:grpSpPr>
      <p:sp>
        <p:nvSpPr>
          <p:cNvPr id="23" name="矩形 22"/>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e7d195523061f1c0"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hidden="1"/>
          <p:cNvSpPr txBox="1"/>
          <p:nvPr/>
        </p:nvSpPr>
        <p:spPr>
          <a:xfrm>
            <a:off x="-355600" y="-550922"/>
            <a:ext cx="204223" cy="5724644"/>
          </a:xfrm>
          <a:prstGeom prst="rect">
            <a:avLst/>
          </a:prstGeom>
          <a:noFill/>
        </p:spPr>
        <p:txBody>
          <a:bodyPr vert="wordArtVert" wrap="none" rtlCol="0">
            <a:spAutoFit/>
          </a:bodyPr>
          <a:lstStyle/>
          <a:p>
            <a:pPr algn="ctr"/>
            <a:r>
              <a:rPr lang="en-US" altLang="zh-CN" sz="100" dirty="0">
                <a:latin typeface="inpin heiti" charset="-122"/>
                <a:ea typeface="inpin heiti" charset="-122"/>
              </a:rPr>
              <a:t>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a:t>
            </a:r>
            <a:endParaRPr lang="zh-CN" altLang="en-US" sz="100" dirty="0">
              <a:latin typeface="inpin heiti" charset="-122"/>
              <a:ea typeface="inpin heiti" charset="-122"/>
            </a:endParaRPr>
          </a:p>
        </p:txBody>
      </p:sp>
      <p:sp>
        <p:nvSpPr>
          <p:cNvPr id="6" name="Line"/>
          <p:cNvSpPr/>
          <p:nvPr/>
        </p:nvSpPr>
        <p:spPr>
          <a:xfrm>
            <a:off x="606766" y="929911"/>
            <a:ext cx="11082130" cy="0"/>
          </a:xfrm>
          <a:prstGeom prst="line">
            <a:avLst/>
          </a:prstGeom>
          <a:ln w="12700">
            <a:solidFill>
              <a:srgbClr val="D5D5D5"/>
            </a:solidFill>
            <a:miter lim="400000"/>
          </a:ln>
        </p:spPr>
        <p:txBody>
          <a:bodyPr lIns="19050" tIns="19050" rIns="19050" bIns="19050" anchor="ctr"/>
          <a:lstStyle/>
          <a:p>
            <a:endParaRPr sz="675"/>
          </a:p>
        </p:txBody>
      </p:sp>
      <p:sp>
        <p:nvSpPr>
          <p:cNvPr id="7" name="文本框 6"/>
          <p:cNvSpPr txBox="1"/>
          <p:nvPr/>
        </p:nvSpPr>
        <p:spPr>
          <a:xfrm>
            <a:off x="727953" y="2875518"/>
            <a:ext cx="1415772" cy="584775"/>
          </a:xfrm>
          <a:prstGeom prst="rect">
            <a:avLst/>
          </a:prstGeom>
          <a:noFill/>
        </p:spPr>
        <p:txBody>
          <a:bodyPr wrap="none" rtlCol="0">
            <a:spAutoFit/>
          </a:bodyPr>
          <a:lstStyle/>
          <a:p>
            <a:r>
              <a:rPr kumimoji="1" lang="zh-CN" altLang="en-US" sz="3200" b="1" dirty="0">
                <a:latin typeface="微软雅黑" panose="020B0503020204020204" pitchFamily="34" charset="-122"/>
                <a:ea typeface="微软雅黑" panose="020B0503020204020204" pitchFamily="34" charset="-122"/>
              </a:rPr>
              <a:t>大标题</a:t>
            </a:r>
            <a:endParaRPr kumimoji="1" lang="zh-CN" altLang="en-US" sz="3200" b="1" dirty="0">
              <a:latin typeface="微软雅黑" panose="020B0503020204020204" pitchFamily="34" charset="-122"/>
              <a:ea typeface="微软雅黑" panose="020B0503020204020204" pitchFamily="34" charset="-122"/>
            </a:endParaRPr>
          </a:p>
        </p:txBody>
      </p:sp>
      <p:sp>
        <p:nvSpPr>
          <p:cNvPr id="8" name="文本框 7"/>
          <p:cNvSpPr txBox="1"/>
          <p:nvPr/>
        </p:nvSpPr>
        <p:spPr>
          <a:xfrm>
            <a:off x="727953" y="3607146"/>
            <a:ext cx="697627" cy="400110"/>
          </a:xfrm>
          <a:prstGeom prst="rect">
            <a:avLst/>
          </a:prstGeom>
          <a:noFill/>
        </p:spPr>
        <p:txBody>
          <a:bodyPr wrap="none" rtlCol="0">
            <a:spAutoFit/>
          </a:bodyPr>
          <a:lstStyle/>
          <a:p>
            <a:r>
              <a:rPr kumimoji="1" lang="zh-CN" altLang="en-US" sz="2000" b="1" dirty="0">
                <a:latin typeface="微软雅黑" panose="020B0503020204020204" pitchFamily="34" charset="-122"/>
                <a:ea typeface="微软雅黑" panose="020B0503020204020204" pitchFamily="34" charset="-122"/>
              </a:rPr>
              <a:t>标题</a:t>
            </a:r>
            <a:endParaRPr kumimoji="1" lang="zh-CN" altLang="en-US" sz="2000" b="1" dirty="0">
              <a:latin typeface="微软雅黑" panose="020B0503020204020204" pitchFamily="34" charset="-122"/>
              <a:ea typeface="微软雅黑" panose="020B0503020204020204" pitchFamily="34" charset="-122"/>
            </a:endParaRPr>
          </a:p>
        </p:txBody>
      </p:sp>
      <p:sp>
        <p:nvSpPr>
          <p:cNvPr id="9" name="文本框 8"/>
          <p:cNvSpPr txBox="1"/>
          <p:nvPr/>
        </p:nvSpPr>
        <p:spPr>
          <a:xfrm>
            <a:off x="727953" y="4608739"/>
            <a:ext cx="646331" cy="276999"/>
          </a:xfrm>
          <a:prstGeom prst="rect">
            <a:avLst/>
          </a:prstGeom>
          <a:noFill/>
        </p:spPr>
        <p:txBody>
          <a:bodyPr wrap="none" rtlCol="0">
            <a:spAutoFit/>
          </a:bodyPr>
          <a:lstStyle/>
          <a:p>
            <a:r>
              <a:rPr kumimoji="1" lang="zh-CN" altLang="en-US" sz="1200" b="1" dirty="0">
                <a:latin typeface="微软雅黑" panose="020B0503020204020204" pitchFamily="34" charset="-122"/>
                <a:ea typeface="微软雅黑" panose="020B0503020204020204" pitchFamily="34" charset="-122"/>
              </a:rPr>
              <a:t>小标题</a:t>
            </a:r>
            <a:endParaRPr kumimoji="1" lang="zh-CN" altLang="en-US" sz="1200" b="1" dirty="0">
              <a:latin typeface="微软雅黑" panose="020B0503020204020204" pitchFamily="34" charset="-122"/>
              <a:ea typeface="微软雅黑" panose="020B0503020204020204" pitchFamily="34" charset="-122"/>
            </a:endParaRPr>
          </a:p>
        </p:txBody>
      </p:sp>
      <p:sp>
        <p:nvSpPr>
          <p:cNvPr id="10" name="文本框 9"/>
          <p:cNvSpPr txBox="1"/>
          <p:nvPr/>
        </p:nvSpPr>
        <p:spPr>
          <a:xfrm>
            <a:off x="2835147" y="2877034"/>
            <a:ext cx="6776792" cy="584775"/>
          </a:xfrm>
          <a:prstGeom prst="rect">
            <a:avLst/>
          </a:prstGeom>
          <a:noFill/>
        </p:spPr>
        <p:txBody>
          <a:bodyPr wrap="none" rtlCol="0">
            <a:spAutoFit/>
          </a:bodyPr>
          <a:lstStyle/>
          <a:p>
            <a:r>
              <a:rPr kumimoji="1" lang="zh-CN" altLang="en-US" sz="3200" dirty="0">
                <a:latin typeface="微软雅黑" panose="020B0503020204020204" pitchFamily="34" charset="-122"/>
                <a:ea typeface="微软雅黑" panose="020B0503020204020204" pitchFamily="34" charset="-122"/>
              </a:rPr>
              <a:t>大标题   </a:t>
            </a:r>
            <a:r>
              <a:rPr kumimoji="1" lang="en-US" altLang="zh-CN" sz="3200" dirty="0">
                <a:latin typeface="微软雅黑" panose="020B0503020204020204" pitchFamily="34" charset="-122"/>
                <a:ea typeface="微软雅黑" panose="020B0503020204020204" pitchFamily="34" charset="-122"/>
              </a:rPr>
              <a:t>SphereEx</a:t>
            </a:r>
            <a:r>
              <a:rPr kumimoji="1" lang="zh-CN" altLang="en-US" sz="3200" dirty="0">
                <a:latin typeface="微软雅黑" panose="020B0503020204020204" pitchFamily="34" charset="-122"/>
                <a:ea typeface="微软雅黑" panose="020B0503020204020204" pitchFamily="34" charset="-122"/>
              </a:rPr>
              <a:t>   </a:t>
            </a:r>
            <a:r>
              <a:rPr kumimoji="1" lang="en-US" altLang="zh-CN" sz="3200" dirty="0">
                <a:latin typeface="微软雅黑" panose="020B0503020204020204" pitchFamily="34" charset="-122"/>
                <a:ea typeface="微软雅黑" panose="020B0503020204020204" pitchFamily="34" charset="-122"/>
              </a:rPr>
              <a:t>123456</a:t>
            </a:r>
            <a:r>
              <a:rPr kumimoji="1" lang="zh-CN" altLang="en-US" sz="3200" dirty="0">
                <a:latin typeface="微软雅黑" panose="020B0503020204020204" pitchFamily="34" charset="-122"/>
                <a:ea typeface="微软雅黑" panose="020B0503020204020204" pitchFamily="34" charset="-122"/>
              </a:rPr>
              <a:t>    </a:t>
            </a:r>
            <a:r>
              <a:rPr kumimoji="1" lang="en-US" altLang="zh-CN" sz="3200" dirty="0">
                <a:latin typeface="微软雅黑" panose="020B0503020204020204" pitchFamily="34" charset="-122"/>
                <a:ea typeface="微软雅黑" panose="020B0503020204020204" pitchFamily="34" charset="-122"/>
              </a:rPr>
              <a:t>32pt</a:t>
            </a:r>
            <a:endParaRPr kumimoji="1" lang="zh-CN" altLang="en-US" sz="3200" dirty="0">
              <a:latin typeface="微软雅黑" panose="020B0503020204020204" pitchFamily="34" charset="-122"/>
              <a:ea typeface="微软雅黑" panose="020B0503020204020204" pitchFamily="34" charset="-122"/>
            </a:endParaRPr>
          </a:p>
        </p:txBody>
      </p:sp>
      <p:sp>
        <p:nvSpPr>
          <p:cNvPr id="11" name="文本框 10"/>
          <p:cNvSpPr txBox="1"/>
          <p:nvPr/>
        </p:nvSpPr>
        <p:spPr>
          <a:xfrm>
            <a:off x="2835147" y="3603217"/>
            <a:ext cx="4042645" cy="400110"/>
          </a:xfrm>
          <a:prstGeom prst="rect">
            <a:avLst/>
          </a:prstGeom>
          <a:noFill/>
        </p:spPr>
        <p:txBody>
          <a:bodyPr wrap="none" rtlCol="0">
            <a:spAutoFit/>
          </a:bodyPr>
          <a:lstStyle/>
          <a:p>
            <a:r>
              <a:rPr kumimoji="1" lang="zh-CN" altLang="en-US" sz="2000" dirty="0">
                <a:latin typeface="微软雅黑" panose="020B0503020204020204" pitchFamily="34" charset="-122"/>
                <a:ea typeface="微软雅黑" panose="020B0503020204020204" pitchFamily="34" charset="-122"/>
              </a:rPr>
              <a:t>标题   </a:t>
            </a:r>
            <a:r>
              <a:rPr kumimoji="1" lang="en-US" altLang="zh-CN" sz="2000" dirty="0">
                <a:latin typeface="微软雅黑" panose="020B0503020204020204" pitchFamily="34" charset="-122"/>
                <a:ea typeface="微软雅黑" panose="020B0503020204020204" pitchFamily="34" charset="-122"/>
              </a:rPr>
              <a:t>SphereEx</a:t>
            </a:r>
            <a:r>
              <a:rPr kumimoji="1" lang="zh-CN" altLang="en-US" sz="2000" dirty="0">
                <a:latin typeface="微软雅黑" panose="020B0503020204020204" pitchFamily="34" charset="-122"/>
                <a:ea typeface="微软雅黑" panose="020B0503020204020204" pitchFamily="34" charset="-122"/>
              </a:rPr>
              <a:t>   </a:t>
            </a:r>
            <a:r>
              <a:rPr kumimoji="1" lang="en-US" altLang="zh-CN" sz="2000" dirty="0">
                <a:latin typeface="微软雅黑" panose="020B0503020204020204" pitchFamily="34" charset="-122"/>
                <a:ea typeface="微软雅黑" panose="020B0503020204020204" pitchFamily="34" charset="-122"/>
              </a:rPr>
              <a:t>123456</a:t>
            </a:r>
            <a:r>
              <a:rPr kumimoji="1" lang="zh-CN" altLang="en-US" sz="2000" dirty="0">
                <a:latin typeface="微软雅黑" panose="020B0503020204020204" pitchFamily="34" charset="-122"/>
                <a:ea typeface="微软雅黑" panose="020B0503020204020204" pitchFamily="34" charset="-122"/>
              </a:rPr>
              <a:t>    </a:t>
            </a:r>
            <a:r>
              <a:rPr kumimoji="1" lang="en-US" altLang="zh-CN" sz="2000" dirty="0">
                <a:latin typeface="微软雅黑" panose="020B0503020204020204" pitchFamily="34" charset="-122"/>
                <a:ea typeface="微软雅黑" panose="020B0503020204020204" pitchFamily="34" charset="-122"/>
              </a:rPr>
              <a:t>20pt</a:t>
            </a:r>
            <a:endParaRPr kumimoji="1" lang="zh-CN" altLang="en-US" sz="2000" dirty="0">
              <a:latin typeface="微软雅黑" panose="020B0503020204020204" pitchFamily="34" charset="-122"/>
              <a:ea typeface="微软雅黑" panose="020B0503020204020204" pitchFamily="34" charset="-122"/>
            </a:endParaRPr>
          </a:p>
        </p:txBody>
      </p:sp>
      <p:sp>
        <p:nvSpPr>
          <p:cNvPr id="12" name="文本框 11"/>
          <p:cNvSpPr txBox="1"/>
          <p:nvPr/>
        </p:nvSpPr>
        <p:spPr>
          <a:xfrm>
            <a:off x="2835147" y="4608739"/>
            <a:ext cx="2489208" cy="276999"/>
          </a:xfrm>
          <a:prstGeom prst="rect">
            <a:avLst/>
          </a:prstGeom>
          <a:noFill/>
        </p:spPr>
        <p:txBody>
          <a:bodyPr wrap="none" rtlCol="0">
            <a:spAutoFit/>
          </a:bodyPr>
          <a:lstStyle/>
          <a:p>
            <a:r>
              <a:rPr kumimoji="1" lang="zh-CN" altLang="en-US" sz="1200" dirty="0">
                <a:latin typeface="微软雅黑" panose="020B0503020204020204" pitchFamily="34" charset="-122"/>
                <a:ea typeface="微软雅黑" panose="020B0503020204020204" pitchFamily="34" charset="-122"/>
              </a:rPr>
              <a:t>内文   </a:t>
            </a:r>
            <a:r>
              <a:rPr kumimoji="1" lang="en-US" altLang="zh-CN" sz="1200" dirty="0">
                <a:latin typeface="微软雅黑" panose="020B0503020204020204" pitchFamily="34" charset="-122"/>
                <a:ea typeface="微软雅黑" panose="020B0503020204020204" pitchFamily="34" charset="-122"/>
              </a:rPr>
              <a:t>SphereEx</a:t>
            </a:r>
            <a:r>
              <a:rPr kumimoji="1" lang="zh-CN" altLang="en-US" sz="1200" dirty="0">
                <a:latin typeface="微软雅黑" panose="020B0503020204020204" pitchFamily="34" charset="-122"/>
                <a:ea typeface="微软雅黑" panose="020B0503020204020204" pitchFamily="34" charset="-122"/>
              </a:rPr>
              <a:t>   </a:t>
            </a:r>
            <a:r>
              <a:rPr kumimoji="1" lang="en-US" altLang="zh-CN" sz="1200" dirty="0">
                <a:latin typeface="微软雅黑" panose="020B0503020204020204" pitchFamily="34" charset="-122"/>
                <a:ea typeface="微软雅黑" panose="020B0503020204020204" pitchFamily="34" charset="-122"/>
              </a:rPr>
              <a:t>123456</a:t>
            </a:r>
            <a:r>
              <a:rPr kumimoji="1" lang="zh-CN" altLang="en-US" sz="1200" dirty="0">
                <a:latin typeface="微软雅黑" panose="020B0503020204020204" pitchFamily="34" charset="-122"/>
                <a:ea typeface="微软雅黑" panose="020B0503020204020204" pitchFamily="34" charset="-122"/>
              </a:rPr>
              <a:t>    </a:t>
            </a:r>
            <a:r>
              <a:rPr kumimoji="1" lang="en-US" altLang="zh-CN" sz="1200" dirty="0">
                <a:latin typeface="微软雅黑" panose="020B0503020204020204" pitchFamily="34" charset="-122"/>
                <a:ea typeface="微软雅黑" panose="020B0503020204020204" pitchFamily="34" charset="-122"/>
              </a:rPr>
              <a:t>12pt</a:t>
            </a:r>
            <a:endParaRPr kumimoji="1" lang="zh-CN" altLang="en-US" sz="1200" dirty="0">
              <a:latin typeface="微软雅黑" panose="020B0503020204020204" pitchFamily="34" charset="-122"/>
              <a:ea typeface="微软雅黑" panose="020B0503020204020204" pitchFamily="34" charset="-122"/>
            </a:endParaRPr>
          </a:p>
        </p:txBody>
      </p:sp>
      <p:sp>
        <p:nvSpPr>
          <p:cNvPr id="13" name="文本框 12"/>
          <p:cNvSpPr txBox="1"/>
          <p:nvPr/>
        </p:nvSpPr>
        <p:spPr>
          <a:xfrm>
            <a:off x="2835147" y="5038354"/>
            <a:ext cx="2122697" cy="246221"/>
          </a:xfrm>
          <a:prstGeom prst="rect">
            <a:avLst/>
          </a:prstGeom>
          <a:noFill/>
        </p:spPr>
        <p:txBody>
          <a:bodyPr wrap="none" rtlCol="0">
            <a:spAutoFit/>
          </a:bodyPr>
          <a:lstStyle/>
          <a:p>
            <a:r>
              <a:rPr kumimoji="1" lang="zh-CN" altLang="en-US" sz="1000" dirty="0">
                <a:latin typeface="微软雅黑" panose="020B0503020204020204" pitchFamily="34" charset="-122"/>
                <a:ea typeface="微软雅黑" panose="020B0503020204020204" pitchFamily="34" charset="-122"/>
              </a:rPr>
              <a:t>内文   </a:t>
            </a:r>
            <a:r>
              <a:rPr kumimoji="1" lang="en-US" altLang="zh-CN" sz="1000" dirty="0">
                <a:latin typeface="微软雅黑" panose="020B0503020204020204" pitchFamily="34" charset="-122"/>
                <a:ea typeface="微软雅黑" panose="020B0503020204020204" pitchFamily="34" charset="-122"/>
              </a:rPr>
              <a:t>SphereEx</a:t>
            </a:r>
            <a:r>
              <a:rPr kumimoji="1" lang="zh-CN" altLang="en-US" sz="1000" dirty="0">
                <a:latin typeface="微软雅黑" panose="020B0503020204020204" pitchFamily="34" charset="-122"/>
                <a:ea typeface="微软雅黑" panose="020B0503020204020204" pitchFamily="34" charset="-122"/>
              </a:rPr>
              <a:t>   </a:t>
            </a:r>
            <a:r>
              <a:rPr kumimoji="1" lang="en-US" altLang="zh-CN" sz="1000" dirty="0">
                <a:latin typeface="微软雅黑" panose="020B0503020204020204" pitchFamily="34" charset="-122"/>
                <a:ea typeface="微软雅黑" panose="020B0503020204020204" pitchFamily="34" charset="-122"/>
              </a:rPr>
              <a:t>123456</a:t>
            </a:r>
            <a:r>
              <a:rPr kumimoji="1" lang="zh-CN" altLang="en-US" sz="1000" dirty="0">
                <a:latin typeface="微软雅黑" panose="020B0503020204020204" pitchFamily="34" charset="-122"/>
                <a:ea typeface="微软雅黑" panose="020B0503020204020204" pitchFamily="34" charset="-122"/>
              </a:rPr>
              <a:t>    </a:t>
            </a:r>
            <a:r>
              <a:rPr kumimoji="1" lang="en-US" altLang="zh-CN" sz="1000" dirty="0">
                <a:latin typeface="微软雅黑" panose="020B0503020204020204" pitchFamily="34" charset="-122"/>
                <a:ea typeface="微软雅黑" panose="020B0503020204020204" pitchFamily="34" charset="-122"/>
              </a:rPr>
              <a:t>10pt</a:t>
            </a:r>
            <a:endParaRPr kumimoji="1" lang="zh-CN" altLang="en-US" sz="1000" dirty="0">
              <a:latin typeface="微软雅黑" panose="020B0503020204020204" pitchFamily="34" charset="-122"/>
              <a:ea typeface="微软雅黑" panose="020B0503020204020204" pitchFamily="34" charset="-122"/>
            </a:endParaRPr>
          </a:p>
        </p:txBody>
      </p:sp>
      <p:sp>
        <p:nvSpPr>
          <p:cNvPr id="15" name="文本框 14"/>
          <p:cNvSpPr txBox="1"/>
          <p:nvPr/>
        </p:nvSpPr>
        <p:spPr>
          <a:xfrm>
            <a:off x="2835147" y="4154109"/>
            <a:ext cx="3073918" cy="307777"/>
          </a:xfrm>
          <a:prstGeom prst="rect">
            <a:avLst/>
          </a:prstGeom>
          <a:noFill/>
        </p:spPr>
        <p:txBody>
          <a:bodyPr wrap="none" rtlCol="0">
            <a:spAutoFit/>
          </a:bodyPr>
          <a:lstStyle/>
          <a:p>
            <a:r>
              <a:rPr kumimoji="1" lang="zh-CN" altLang="en-US" sz="1400" dirty="0">
                <a:latin typeface="微软雅黑" panose="020B0503020204020204" pitchFamily="34" charset="-122"/>
                <a:ea typeface="微软雅黑" panose="020B0503020204020204" pitchFamily="34" charset="-122"/>
              </a:rPr>
              <a:t>小标题   </a:t>
            </a:r>
            <a:r>
              <a:rPr kumimoji="1" lang="en-US" altLang="zh-CN" sz="1400" dirty="0">
                <a:latin typeface="微软雅黑" panose="020B0503020204020204" pitchFamily="34" charset="-122"/>
                <a:ea typeface="微软雅黑" panose="020B0503020204020204" pitchFamily="34" charset="-122"/>
              </a:rPr>
              <a:t>SphereEx</a:t>
            </a:r>
            <a:r>
              <a:rPr kumimoji="1" lang="zh-CN" altLang="en-US" sz="1400" dirty="0">
                <a:latin typeface="微软雅黑" panose="020B0503020204020204" pitchFamily="34" charset="-122"/>
                <a:ea typeface="微软雅黑" panose="020B0503020204020204" pitchFamily="34" charset="-122"/>
              </a:rPr>
              <a:t>   </a:t>
            </a:r>
            <a:r>
              <a:rPr kumimoji="1" lang="en-US" altLang="zh-CN" sz="1400" dirty="0">
                <a:latin typeface="微软雅黑" panose="020B0503020204020204" pitchFamily="34" charset="-122"/>
                <a:ea typeface="微软雅黑" panose="020B0503020204020204" pitchFamily="34" charset="-122"/>
              </a:rPr>
              <a:t>123456</a:t>
            </a:r>
            <a:r>
              <a:rPr kumimoji="1" lang="zh-CN" altLang="en-US" sz="1400" dirty="0">
                <a:latin typeface="微软雅黑" panose="020B0503020204020204" pitchFamily="34" charset="-122"/>
                <a:ea typeface="微软雅黑" panose="020B0503020204020204" pitchFamily="34" charset="-122"/>
              </a:rPr>
              <a:t>    </a:t>
            </a:r>
            <a:r>
              <a:rPr kumimoji="1" lang="en-US" altLang="zh-CN" sz="1400" dirty="0">
                <a:latin typeface="微软雅黑" panose="020B0503020204020204" pitchFamily="34" charset="-122"/>
                <a:ea typeface="微软雅黑" panose="020B0503020204020204" pitchFamily="34" charset="-122"/>
              </a:rPr>
              <a:t>14pt</a:t>
            </a:r>
            <a:endParaRPr kumimoji="1" lang="zh-CN" altLang="en-US" sz="1400" dirty="0">
              <a:latin typeface="微软雅黑" panose="020B0503020204020204" pitchFamily="34" charset="-122"/>
              <a:ea typeface="微软雅黑" panose="020B0503020204020204" pitchFamily="34" charset="-122"/>
            </a:endParaRPr>
          </a:p>
        </p:txBody>
      </p:sp>
      <p:sp>
        <p:nvSpPr>
          <p:cNvPr id="16" name="文本框 15"/>
          <p:cNvSpPr txBox="1"/>
          <p:nvPr/>
        </p:nvSpPr>
        <p:spPr>
          <a:xfrm>
            <a:off x="727953" y="4154109"/>
            <a:ext cx="723275" cy="307777"/>
          </a:xfrm>
          <a:prstGeom prst="rect">
            <a:avLst/>
          </a:prstGeom>
          <a:noFill/>
        </p:spPr>
        <p:txBody>
          <a:bodyPr wrap="none" rtlCol="0">
            <a:spAutoFit/>
          </a:bodyPr>
          <a:lstStyle/>
          <a:p>
            <a:r>
              <a:rPr kumimoji="1" lang="zh-CN" altLang="en-US" sz="1400" b="1" dirty="0">
                <a:latin typeface="微软雅黑" panose="020B0503020204020204" pitchFamily="34" charset="-122"/>
                <a:ea typeface="微软雅黑" panose="020B0503020204020204" pitchFamily="34" charset="-122"/>
              </a:rPr>
              <a:t>中标题</a:t>
            </a:r>
            <a:endParaRPr kumimoji="1" lang="zh-CN" altLang="en-US" sz="1400" b="1" dirty="0">
              <a:latin typeface="微软雅黑" panose="020B0503020204020204" pitchFamily="34" charset="-122"/>
              <a:ea typeface="微软雅黑" panose="020B0503020204020204" pitchFamily="34" charset="-122"/>
            </a:endParaRPr>
          </a:p>
        </p:txBody>
      </p:sp>
      <p:sp>
        <p:nvSpPr>
          <p:cNvPr id="17" name="文本框 16"/>
          <p:cNvSpPr txBox="1"/>
          <p:nvPr/>
        </p:nvSpPr>
        <p:spPr>
          <a:xfrm>
            <a:off x="727953" y="5032591"/>
            <a:ext cx="441146" cy="246221"/>
          </a:xfrm>
          <a:prstGeom prst="rect">
            <a:avLst/>
          </a:prstGeom>
          <a:noFill/>
        </p:spPr>
        <p:txBody>
          <a:bodyPr wrap="none" rtlCol="0">
            <a:spAutoFit/>
          </a:bodyPr>
          <a:lstStyle/>
          <a:p>
            <a:r>
              <a:rPr kumimoji="1" lang="zh-CN" altLang="en-US" sz="1000" b="1" dirty="0">
                <a:latin typeface="微软雅黑" panose="020B0503020204020204" pitchFamily="34" charset="-122"/>
                <a:ea typeface="微软雅黑" panose="020B0503020204020204" pitchFamily="34" charset="-122"/>
              </a:rPr>
              <a:t>内容</a:t>
            </a:r>
            <a:endParaRPr kumimoji="1" lang="zh-CN" altLang="en-US" sz="1000" b="1" dirty="0">
              <a:latin typeface="微软雅黑" panose="020B0503020204020204" pitchFamily="34" charset="-122"/>
              <a:ea typeface="微软雅黑" panose="020B0503020204020204" pitchFamily="34" charset="-122"/>
            </a:endParaRPr>
          </a:p>
        </p:txBody>
      </p:sp>
      <p:sp>
        <p:nvSpPr>
          <p:cNvPr id="18" name="文本框 17"/>
          <p:cNvSpPr txBox="1"/>
          <p:nvPr/>
        </p:nvSpPr>
        <p:spPr>
          <a:xfrm>
            <a:off x="1562517" y="1239976"/>
            <a:ext cx="1922321" cy="253916"/>
          </a:xfrm>
          <a:prstGeom prst="rect">
            <a:avLst/>
          </a:prstGeom>
          <a:noFill/>
        </p:spPr>
        <p:txBody>
          <a:bodyPr wrap="none" rtlCol="0">
            <a:spAutoFit/>
          </a:bodyPr>
          <a:lstStyle/>
          <a:p>
            <a:r>
              <a:rPr kumimoji="1" lang="zh-CN" altLang="en-US" sz="1050" dirty="0"/>
              <a:t>中文、英文和数字    微软雅黑</a:t>
            </a:r>
            <a:endParaRPr kumimoji="1" lang="zh-CN" altLang="en-US" sz="1050" dirty="0"/>
          </a:p>
        </p:txBody>
      </p:sp>
      <p:sp>
        <p:nvSpPr>
          <p:cNvPr id="19" name="文本框 18"/>
          <p:cNvSpPr txBox="1"/>
          <p:nvPr/>
        </p:nvSpPr>
        <p:spPr>
          <a:xfrm>
            <a:off x="606767" y="1216893"/>
            <a:ext cx="1050288" cy="300082"/>
          </a:xfrm>
          <a:prstGeom prst="rect">
            <a:avLst/>
          </a:prstGeom>
          <a:noFill/>
        </p:spPr>
        <p:txBody>
          <a:bodyPr wrap="none" rtlCol="0">
            <a:spAutoFit/>
          </a:bodyPr>
          <a:lstStyle/>
          <a:p>
            <a:r>
              <a:rPr kumimoji="1" lang="zh-CN" altLang="en-US" sz="1350" b="1" dirty="0">
                <a:latin typeface="微软雅黑" panose="020B0503020204020204" pitchFamily="34" charset="-122"/>
                <a:ea typeface="微软雅黑" panose="020B0503020204020204" pitchFamily="34" charset="-122"/>
              </a:rPr>
              <a:t>字体和字号</a:t>
            </a:r>
            <a:endParaRPr kumimoji="1" lang="zh-CN" altLang="en-US" sz="1350" b="1" dirty="0">
              <a:latin typeface="微软雅黑" panose="020B0503020204020204" pitchFamily="34" charset="-122"/>
              <a:ea typeface="微软雅黑" panose="020B0503020204020204" pitchFamily="34" charset="-122"/>
            </a:endParaRPr>
          </a:p>
        </p:txBody>
      </p:sp>
      <p:sp>
        <p:nvSpPr>
          <p:cNvPr id="20" name="文本框 19"/>
          <p:cNvSpPr txBox="1"/>
          <p:nvPr/>
        </p:nvSpPr>
        <p:spPr>
          <a:xfrm>
            <a:off x="727953" y="5425663"/>
            <a:ext cx="595035" cy="215444"/>
          </a:xfrm>
          <a:prstGeom prst="rect">
            <a:avLst/>
          </a:prstGeom>
          <a:noFill/>
        </p:spPr>
        <p:txBody>
          <a:bodyPr wrap="none" rtlCol="0">
            <a:spAutoFit/>
          </a:bodyPr>
          <a:lstStyle/>
          <a:p>
            <a:r>
              <a:rPr kumimoji="1" lang="zh-CN" altLang="en-US" sz="800" b="1" dirty="0">
                <a:latin typeface="微软雅黑" panose="020B0503020204020204" pitchFamily="34" charset="-122"/>
                <a:ea typeface="微软雅黑" panose="020B0503020204020204" pitchFamily="34" charset="-122"/>
              </a:rPr>
              <a:t>次要内容</a:t>
            </a:r>
            <a:endParaRPr kumimoji="1" lang="zh-CN" altLang="en-US" sz="800" b="1" dirty="0">
              <a:latin typeface="微软雅黑" panose="020B0503020204020204" pitchFamily="34" charset="-122"/>
              <a:ea typeface="微软雅黑" panose="020B0503020204020204" pitchFamily="34" charset="-122"/>
            </a:endParaRPr>
          </a:p>
        </p:txBody>
      </p:sp>
      <p:sp>
        <p:nvSpPr>
          <p:cNvPr id="21" name="文本框 20"/>
          <p:cNvSpPr txBox="1"/>
          <p:nvPr/>
        </p:nvSpPr>
        <p:spPr>
          <a:xfrm>
            <a:off x="2835147" y="5425663"/>
            <a:ext cx="1673856" cy="215444"/>
          </a:xfrm>
          <a:prstGeom prst="rect">
            <a:avLst/>
          </a:prstGeom>
          <a:noFill/>
        </p:spPr>
        <p:txBody>
          <a:bodyPr wrap="none" rtlCol="0">
            <a:spAutoFit/>
          </a:bodyPr>
          <a:lstStyle/>
          <a:p>
            <a:r>
              <a:rPr kumimoji="1" lang="zh-CN" altLang="en-US" sz="800" dirty="0">
                <a:latin typeface="微软雅黑" panose="020B0503020204020204" pitchFamily="34" charset="-122"/>
                <a:ea typeface="微软雅黑" panose="020B0503020204020204" pitchFamily="34" charset="-122"/>
              </a:rPr>
              <a:t>内文   </a:t>
            </a:r>
            <a:r>
              <a:rPr kumimoji="1" lang="en-US" altLang="zh-CN" sz="800" dirty="0">
                <a:latin typeface="微软雅黑" panose="020B0503020204020204" pitchFamily="34" charset="-122"/>
                <a:ea typeface="微软雅黑" panose="020B0503020204020204" pitchFamily="34" charset="-122"/>
              </a:rPr>
              <a:t>SphereEx</a:t>
            </a:r>
            <a:r>
              <a:rPr kumimoji="1" lang="zh-CN" altLang="en-US" sz="800" dirty="0">
                <a:latin typeface="微软雅黑" panose="020B0503020204020204" pitchFamily="34" charset="-122"/>
                <a:ea typeface="微软雅黑" panose="020B0503020204020204" pitchFamily="34" charset="-122"/>
              </a:rPr>
              <a:t>   </a:t>
            </a:r>
            <a:r>
              <a:rPr kumimoji="1" lang="en-US" altLang="zh-CN" sz="800" dirty="0">
                <a:latin typeface="微软雅黑" panose="020B0503020204020204" pitchFamily="34" charset="-122"/>
                <a:ea typeface="微软雅黑" panose="020B0503020204020204" pitchFamily="34" charset="-122"/>
              </a:rPr>
              <a:t>123456</a:t>
            </a:r>
            <a:r>
              <a:rPr kumimoji="1" lang="zh-CN" altLang="en-US" sz="800" dirty="0">
                <a:latin typeface="微软雅黑" panose="020B0503020204020204" pitchFamily="34" charset="-122"/>
                <a:ea typeface="微软雅黑" panose="020B0503020204020204" pitchFamily="34" charset="-122"/>
              </a:rPr>
              <a:t>    </a:t>
            </a:r>
            <a:r>
              <a:rPr kumimoji="1" lang="en-US" altLang="zh-CN" sz="800" dirty="0">
                <a:latin typeface="微软雅黑" panose="020B0503020204020204" pitchFamily="34" charset="-122"/>
                <a:ea typeface="微软雅黑" panose="020B0503020204020204" pitchFamily="34" charset="-122"/>
              </a:rPr>
              <a:t>8pt</a:t>
            </a:r>
            <a:endParaRPr kumimoji="1" lang="zh-CN" altLang="en-US" sz="800" dirty="0">
              <a:latin typeface="微软雅黑" panose="020B0503020204020204" pitchFamily="34" charset="-122"/>
              <a:ea typeface="微软雅黑" panose="020B0503020204020204" pitchFamily="34" charset="-122"/>
            </a:endParaRPr>
          </a:p>
        </p:txBody>
      </p:sp>
      <p:sp>
        <p:nvSpPr>
          <p:cNvPr id="22" name="文本框 21"/>
          <p:cNvSpPr txBox="1"/>
          <p:nvPr/>
        </p:nvSpPr>
        <p:spPr>
          <a:xfrm>
            <a:off x="606766" y="442323"/>
            <a:ext cx="6477169" cy="400110"/>
          </a:xfrm>
          <a:prstGeom prst="rect">
            <a:avLst/>
          </a:prstGeom>
          <a:noFill/>
        </p:spPr>
        <p:txBody>
          <a:bodyPr wrap="square" rtlCol="0">
            <a:spAutoFit/>
          </a:bodyPr>
          <a:lstStyle/>
          <a:p>
            <a:r>
              <a:rPr kumimoji="1" lang="zh-CN" altLang="en-US" sz="2000" b="1" dirty="0">
                <a:solidFill>
                  <a:srgbClr val="25309F"/>
                </a:solidFill>
                <a:latin typeface="微软雅黑" panose="020B0503020204020204" pitchFamily="34" charset="-122"/>
                <a:ea typeface="微软雅黑" panose="020B0503020204020204" pitchFamily="34" charset="-122"/>
              </a:rPr>
              <a:t>设计规范</a:t>
            </a:r>
            <a:endParaRPr kumimoji="1" lang="zh-CN" altLang="en-US" sz="2000" b="1" dirty="0">
              <a:solidFill>
                <a:srgbClr val="25309F"/>
              </a:solidFill>
              <a:latin typeface="微软雅黑" panose="020B0503020204020204" pitchFamily="34" charset="-122"/>
              <a:ea typeface="微软雅黑" panose="020B0503020204020204" pitchFamily="34" charset="-122"/>
            </a:endParaRPr>
          </a:p>
        </p:txBody>
      </p:sp>
      <p:sp>
        <p:nvSpPr>
          <p:cNvPr id="25" name="文本框 24"/>
          <p:cNvSpPr txBox="1"/>
          <p:nvPr/>
        </p:nvSpPr>
        <p:spPr>
          <a:xfrm>
            <a:off x="727953" y="2075326"/>
            <a:ext cx="1723549" cy="707886"/>
          </a:xfrm>
          <a:prstGeom prst="rect">
            <a:avLst/>
          </a:prstGeom>
          <a:noFill/>
        </p:spPr>
        <p:txBody>
          <a:bodyPr wrap="none" rtlCol="0">
            <a:spAutoFit/>
          </a:bodyPr>
          <a:lstStyle/>
          <a:p>
            <a:r>
              <a:rPr kumimoji="1" lang="zh-CN" altLang="en-US" sz="4000" b="1" dirty="0">
                <a:latin typeface="微软雅黑" panose="020B0503020204020204" pitchFamily="34" charset="-122"/>
                <a:ea typeface="微软雅黑" panose="020B0503020204020204" pitchFamily="34" charset="-122"/>
              </a:rPr>
              <a:t>大标题</a:t>
            </a:r>
            <a:endParaRPr kumimoji="1" lang="zh-CN" altLang="en-US" sz="4000" b="1" dirty="0">
              <a:latin typeface="微软雅黑" panose="020B0503020204020204" pitchFamily="34" charset="-122"/>
              <a:ea typeface="微软雅黑" panose="020B0503020204020204" pitchFamily="34" charset="-122"/>
            </a:endParaRPr>
          </a:p>
        </p:txBody>
      </p:sp>
      <p:sp>
        <p:nvSpPr>
          <p:cNvPr id="26" name="文本框 25"/>
          <p:cNvSpPr txBox="1"/>
          <p:nvPr/>
        </p:nvSpPr>
        <p:spPr>
          <a:xfrm>
            <a:off x="2835147" y="2076842"/>
            <a:ext cx="8428076" cy="707886"/>
          </a:xfrm>
          <a:prstGeom prst="rect">
            <a:avLst/>
          </a:prstGeom>
          <a:noFill/>
        </p:spPr>
        <p:txBody>
          <a:bodyPr wrap="none" rtlCol="0">
            <a:spAutoFit/>
          </a:bodyPr>
          <a:lstStyle/>
          <a:p>
            <a:r>
              <a:rPr kumimoji="1" lang="zh-CN" altLang="en-US" sz="4000" dirty="0">
                <a:latin typeface="微软雅黑" panose="020B0503020204020204" pitchFamily="34" charset="-122"/>
                <a:ea typeface="微软雅黑" panose="020B0503020204020204" pitchFamily="34" charset="-122"/>
              </a:rPr>
              <a:t>大标题   </a:t>
            </a:r>
            <a:r>
              <a:rPr kumimoji="1" lang="en-US" altLang="zh-CN" sz="4000" dirty="0">
                <a:latin typeface="微软雅黑" panose="020B0503020204020204" pitchFamily="34" charset="-122"/>
                <a:ea typeface="微软雅黑" panose="020B0503020204020204" pitchFamily="34" charset="-122"/>
              </a:rPr>
              <a:t>SphereEx</a:t>
            </a:r>
            <a:r>
              <a:rPr kumimoji="1" lang="zh-CN" altLang="en-US" sz="4000" dirty="0">
                <a:latin typeface="微软雅黑" panose="020B0503020204020204" pitchFamily="34" charset="-122"/>
                <a:ea typeface="微软雅黑" panose="020B0503020204020204" pitchFamily="34" charset="-122"/>
              </a:rPr>
              <a:t>   </a:t>
            </a:r>
            <a:r>
              <a:rPr kumimoji="1" lang="en-US" altLang="zh-CN" sz="4000" dirty="0">
                <a:latin typeface="微软雅黑" panose="020B0503020204020204" pitchFamily="34" charset="-122"/>
                <a:ea typeface="微软雅黑" panose="020B0503020204020204" pitchFamily="34" charset="-122"/>
              </a:rPr>
              <a:t>123456</a:t>
            </a:r>
            <a:r>
              <a:rPr kumimoji="1" lang="zh-CN" altLang="en-US" sz="4000" dirty="0">
                <a:latin typeface="微软雅黑" panose="020B0503020204020204" pitchFamily="34" charset="-122"/>
                <a:ea typeface="微软雅黑" panose="020B0503020204020204" pitchFamily="34" charset="-122"/>
              </a:rPr>
              <a:t>    </a:t>
            </a:r>
            <a:r>
              <a:rPr kumimoji="1" lang="en-US" altLang="zh-CN" sz="4000" dirty="0">
                <a:latin typeface="微软雅黑" panose="020B0503020204020204" pitchFamily="34" charset="-122"/>
                <a:ea typeface="微软雅黑" panose="020B0503020204020204" pitchFamily="34" charset="-122"/>
              </a:rPr>
              <a:t>32pt</a:t>
            </a:r>
            <a:endParaRPr kumimoji="1" lang="zh-CN" altLang="en-US" sz="400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7d195523061f1c0"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hidden="1"/>
          <p:cNvSpPr txBox="1"/>
          <p:nvPr/>
        </p:nvSpPr>
        <p:spPr>
          <a:xfrm>
            <a:off x="-355600" y="-550922"/>
            <a:ext cx="204223" cy="5724644"/>
          </a:xfrm>
          <a:prstGeom prst="rect">
            <a:avLst/>
          </a:prstGeom>
          <a:noFill/>
        </p:spPr>
        <p:txBody>
          <a:bodyPr vert="wordArtVert" wrap="none" rtlCol="0">
            <a:spAutoFit/>
          </a:bodyPr>
          <a:lstStyle/>
          <a:p>
            <a:pPr algn="ctr"/>
            <a:r>
              <a:rPr lang="en-US" altLang="zh-CN" sz="100" dirty="0">
                <a:latin typeface="inpin heiti" charset="-122"/>
                <a:ea typeface="inpin heiti" charset="-122"/>
              </a:rPr>
              <a:t>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a:t>
            </a:r>
            <a:endParaRPr lang="zh-CN" altLang="en-US" sz="100" dirty="0">
              <a:latin typeface="inpin heiti" charset="-122"/>
              <a:ea typeface="inpin heiti" charset="-122"/>
            </a:endParaRPr>
          </a:p>
        </p:txBody>
      </p:sp>
      <p:sp>
        <p:nvSpPr>
          <p:cNvPr id="14"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1"/>
            </p:custDataLst>
          </p:nvPr>
        </p:nvSpPr>
        <p:spPr>
          <a:xfrm>
            <a:off x="1014611" y="408485"/>
            <a:ext cx="8457770" cy="460375"/>
          </a:xfrm>
          <a:prstGeom prst="rect">
            <a:avLst/>
          </a:prstGeom>
          <a:noFill/>
        </p:spPr>
        <p:txBody>
          <a:bodyPr wrap="square" rtlCol="0">
            <a:spAutoFit/>
          </a:bodyPr>
          <a:lstStyle/>
          <a:p>
            <a:r>
              <a:rPr lang="en-US" altLang="zh-CN" sz="2400" b="1" spc="300" dirty="0">
                <a:latin typeface="微软雅黑" panose="020B0503020204020204" pitchFamily="34" charset="-122"/>
                <a:ea typeface="微软雅黑" panose="020B0503020204020204" pitchFamily="34" charset="-122"/>
                <a:cs typeface="微软雅黑" panose="020B0503020204020204" pitchFamily="34" charset="-122"/>
              </a:rPr>
              <a:t>ShardingSphere</a:t>
            </a:r>
            <a:r>
              <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rPr>
              <a:t>内核处理流程</a:t>
            </a:r>
            <a:endPar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2"/>
            </p:custDataLst>
          </p:nvPr>
        </p:nvSpPr>
        <p:spPr>
          <a:xfrm>
            <a:off x="5977255" y="1047115"/>
            <a:ext cx="5955665" cy="5754370"/>
          </a:xfrm>
          <a:prstGeom prst="rect">
            <a:avLst/>
          </a:prstGeom>
          <a:noFill/>
        </p:spPr>
        <p:txBody>
          <a:bodyPr wrap="square" rtlCol="0">
            <a:spAutoFit/>
          </a:bodyPr>
          <a:p>
            <a:r>
              <a:rPr sz="1600" b="1" spc="300" dirty="0">
                <a:solidFill>
                  <a:schemeClr val="tx1"/>
                </a:solidFill>
                <a:uFillTx/>
                <a:latin typeface="微软雅黑" charset="0"/>
                <a:ea typeface="微软雅黑" panose="020B0503020204020204" pitchFamily="34" charset="-122"/>
                <a:cs typeface="微软雅黑" panose="020B0503020204020204" pitchFamily="34" charset="-122"/>
              </a:rPr>
              <a:t>SQL 解析</a:t>
            </a:r>
            <a:endParaRPr sz="1600" b="1" spc="300" dirty="0">
              <a:solidFill>
                <a:schemeClr val="tx1"/>
              </a:solidFill>
              <a:uFillTx/>
              <a:latin typeface="微软雅黑" charset="0"/>
              <a:ea typeface="微软雅黑" panose="020B0503020204020204" pitchFamily="34" charset="-122"/>
              <a:cs typeface="微软雅黑" panose="020B0503020204020204" pitchFamily="34" charset="-122"/>
            </a:endParaRPr>
          </a:p>
          <a:p>
            <a:r>
              <a:rPr sz="1600" b="1" spc="300" dirty="0">
                <a:solidFill>
                  <a:schemeClr val="tx1"/>
                </a:solidFill>
                <a:uFillTx/>
                <a:latin typeface="微软雅黑" charset="0"/>
                <a:ea typeface="微软雅黑" panose="020B0503020204020204" pitchFamily="34" charset="-122"/>
                <a:cs typeface="微软雅黑" panose="020B0503020204020204" pitchFamily="34" charset="-122"/>
              </a:rPr>
              <a:t>分为词法解析和语法解析。 先通过词法解析器将 SQL 拆分为一个个不可再分的单词。再使用语法解析器对 SQL 进行理解，并最终提炼出解析上下文。 解析上下文包括表、选择项、排序项、分组项、聚合函数、分页信息、查询条件以及可能需要修改的占位符的标记。</a:t>
            </a:r>
            <a:endParaRPr sz="1600" b="1" spc="300" dirty="0">
              <a:solidFill>
                <a:schemeClr val="tx1"/>
              </a:solidFill>
              <a:uFillTx/>
              <a:latin typeface="微软雅黑" charset="0"/>
              <a:ea typeface="微软雅黑" panose="020B0503020204020204" pitchFamily="34" charset="-122"/>
              <a:cs typeface="微软雅黑" panose="020B0503020204020204" pitchFamily="34" charset="-122"/>
            </a:endParaRPr>
          </a:p>
          <a:p>
            <a:endParaRPr sz="1600" b="1" spc="300" dirty="0">
              <a:solidFill>
                <a:schemeClr val="tx1"/>
              </a:solidFill>
              <a:uFillTx/>
              <a:latin typeface="微软雅黑" charset="0"/>
              <a:ea typeface="微软雅黑" panose="020B0503020204020204" pitchFamily="34" charset="-122"/>
              <a:cs typeface="微软雅黑" panose="020B0503020204020204" pitchFamily="34" charset="-122"/>
            </a:endParaRPr>
          </a:p>
          <a:p>
            <a:r>
              <a:rPr sz="1600" b="1" spc="300" dirty="0">
                <a:solidFill>
                  <a:schemeClr val="tx1"/>
                </a:solidFill>
                <a:uFillTx/>
                <a:latin typeface="微软雅黑" charset="0"/>
                <a:ea typeface="微软雅黑" panose="020B0503020204020204" pitchFamily="34" charset="-122"/>
                <a:cs typeface="微软雅黑" panose="020B0503020204020204" pitchFamily="34" charset="-122"/>
              </a:rPr>
              <a:t>SQL 路由</a:t>
            </a:r>
            <a:endParaRPr sz="1600" b="1" spc="300" dirty="0">
              <a:solidFill>
                <a:schemeClr val="tx1"/>
              </a:solidFill>
              <a:uFillTx/>
              <a:latin typeface="微软雅黑" charset="0"/>
              <a:ea typeface="微软雅黑" panose="020B0503020204020204" pitchFamily="34" charset="-122"/>
              <a:cs typeface="微软雅黑" panose="020B0503020204020204" pitchFamily="34" charset="-122"/>
            </a:endParaRPr>
          </a:p>
          <a:p>
            <a:r>
              <a:rPr sz="1600" b="1" spc="300" dirty="0">
                <a:solidFill>
                  <a:schemeClr val="tx1"/>
                </a:solidFill>
                <a:uFillTx/>
                <a:latin typeface="微软雅黑" charset="0"/>
                <a:ea typeface="微软雅黑" panose="020B0503020204020204" pitchFamily="34" charset="-122"/>
                <a:cs typeface="微软雅黑" panose="020B0503020204020204" pitchFamily="34" charset="-122"/>
              </a:rPr>
              <a:t>根据解析上下文匹配用户配置的分片策略，并生成路由路径。目前支持分片路由和广播路由。</a:t>
            </a:r>
            <a:endParaRPr sz="1600" b="1" spc="300" dirty="0">
              <a:solidFill>
                <a:schemeClr val="tx1"/>
              </a:solidFill>
              <a:uFillTx/>
              <a:latin typeface="微软雅黑" charset="0"/>
              <a:ea typeface="微软雅黑" panose="020B0503020204020204" pitchFamily="34" charset="-122"/>
              <a:cs typeface="微软雅黑" panose="020B0503020204020204" pitchFamily="34" charset="-122"/>
            </a:endParaRPr>
          </a:p>
          <a:p>
            <a:endParaRPr sz="1600" b="1" spc="300" dirty="0">
              <a:solidFill>
                <a:schemeClr val="tx1"/>
              </a:solidFill>
              <a:uFillTx/>
              <a:latin typeface="微软雅黑" charset="0"/>
              <a:ea typeface="微软雅黑" panose="020B0503020204020204" pitchFamily="34" charset="-122"/>
              <a:cs typeface="微软雅黑" panose="020B0503020204020204" pitchFamily="34" charset="-122"/>
            </a:endParaRPr>
          </a:p>
          <a:p>
            <a:r>
              <a:rPr sz="1600" b="1" spc="300" dirty="0">
                <a:solidFill>
                  <a:schemeClr val="tx1"/>
                </a:solidFill>
                <a:uFillTx/>
                <a:latin typeface="微软雅黑" charset="0"/>
                <a:ea typeface="微软雅黑" panose="020B0503020204020204" pitchFamily="34" charset="-122"/>
                <a:cs typeface="微软雅黑" panose="020B0503020204020204" pitchFamily="34" charset="-122"/>
              </a:rPr>
              <a:t>SQL 改写</a:t>
            </a:r>
            <a:endParaRPr sz="1600" b="1" spc="300" dirty="0">
              <a:solidFill>
                <a:schemeClr val="tx1"/>
              </a:solidFill>
              <a:uFillTx/>
              <a:latin typeface="微软雅黑" charset="0"/>
              <a:ea typeface="微软雅黑" panose="020B0503020204020204" pitchFamily="34" charset="-122"/>
              <a:cs typeface="微软雅黑" panose="020B0503020204020204" pitchFamily="34" charset="-122"/>
            </a:endParaRPr>
          </a:p>
          <a:p>
            <a:r>
              <a:rPr sz="1600" b="1" spc="300" dirty="0">
                <a:solidFill>
                  <a:schemeClr val="tx1"/>
                </a:solidFill>
                <a:uFillTx/>
                <a:latin typeface="微软雅黑" charset="0"/>
                <a:ea typeface="微软雅黑" panose="020B0503020204020204" pitchFamily="34" charset="-122"/>
                <a:cs typeface="微软雅黑" panose="020B0503020204020204" pitchFamily="34" charset="-122"/>
              </a:rPr>
              <a:t>将 SQL 改写为在真实数据库中可以正确执行的语句。SQL 改写分为正确性改写和优化改写。</a:t>
            </a:r>
            <a:endParaRPr sz="1600" b="1" spc="300" dirty="0">
              <a:solidFill>
                <a:schemeClr val="tx1"/>
              </a:solidFill>
              <a:uFillTx/>
              <a:latin typeface="微软雅黑" charset="0"/>
              <a:ea typeface="微软雅黑" panose="020B0503020204020204" pitchFamily="34" charset="-122"/>
              <a:cs typeface="微软雅黑" panose="020B0503020204020204" pitchFamily="34" charset="-122"/>
            </a:endParaRPr>
          </a:p>
          <a:p>
            <a:endParaRPr sz="1600" b="1" spc="300" dirty="0">
              <a:solidFill>
                <a:schemeClr val="tx1"/>
              </a:solidFill>
              <a:uFillTx/>
              <a:latin typeface="微软雅黑" charset="0"/>
              <a:ea typeface="微软雅黑" panose="020B0503020204020204" pitchFamily="34" charset="-122"/>
              <a:cs typeface="微软雅黑" panose="020B0503020204020204" pitchFamily="34" charset="-122"/>
            </a:endParaRPr>
          </a:p>
          <a:p>
            <a:r>
              <a:rPr sz="1600" b="1" spc="300" dirty="0">
                <a:solidFill>
                  <a:schemeClr val="tx1"/>
                </a:solidFill>
                <a:uFillTx/>
                <a:latin typeface="微软雅黑" charset="0"/>
                <a:ea typeface="微软雅黑" panose="020B0503020204020204" pitchFamily="34" charset="-122"/>
                <a:cs typeface="微软雅黑" panose="020B0503020204020204" pitchFamily="34" charset="-122"/>
              </a:rPr>
              <a:t>SQL 执行</a:t>
            </a:r>
            <a:endParaRPr sz="1600" b="1" spc="300" dirty="0">
              <a:solidFill>
                <a:schemeClr val="tx1"/>
              </a:solidFill>
              <a:uFillTx/>
              <a:latin typeface="微软雅黑" charset="0"/>
              <a:ea typeface="微软雅黑" panose="020B0503020204020204" pitchFamily="34" charset="-122"/>
              <a:cs typeface="微软雅黑" panose="020B0503020204020204" pitchFamily="34" charset="-122"/>
            </a:endParaRPr>
          </a:p>
          <a:p>
            <a:r>
              <a:rPr sz="1600" b="1" spc="300" dirty="0">
                <a:solidFill>
                  <a:schemeClr val="tx1"/>
                </a:solidFill>
                <a:uFillTx/>
                <a:latin typeface="微软雅黑" charset="0"/>
                <a:ea typeface="微软雅黑" panose="020B0503020204020204" pitchFamily="34" charset="-122"/>
                <a:cs typeface="微软雅黑" panose="020B0503020204020204" pitchFamily="34" charset="-122"/>
              </a:rPr>
              <a:t>通过多线程执行器异步执行。</a:t>
            </a:r>
            <a:endParaRPr sz="1600" b="1" spc="300" dirty="0">
              <a:solidFill>
                <a:schemeClr val="tx1"/>
              </a:solidFill>
              <a:uFillTx/>
              <a:latin typeface="微软雅黑" charset="0"/>
              <a:ea typeface="微软雅黑" panose="020B0503020204020204" pitchFamily="34" charset="-122"/>
              <a:cs typeface="微软雅黑" panose="020B0503020204020204" pitchFamily="34" charset="-122"/>
            </a:endParaRPr>
          </a:p>
          <a:p>
            <a:endParaRPr sz="1600" b="1" spc="300" dirty="0">
              <a:solidFill>
                <a:schemeClr val="tx1"/>
              </a:solidFill>
              <a:uFillTx/>
              <a:latin typeface="微软雅黑" charset="0"/>
              <a:ea typeface="微软雅黑" panose="020B0503020204020204" pitchFamily="34" charset="-122"/>
              <a:cs typeface="微软雅黑" panose="020B0503020204020204" pitchFamily="34" charset="-122"/>
            </a:endParaRPr>
          </a:p>
          <a:p>
            <a:r>
              <a:rPr sz="1600" b="1" spc="300" dirty="0">
                <a:solidFill>
                  <a:schemeClr val="tx1"/>
                </a:solidFill>
                <a:uFillTx/>
                <a:latin typeface="微软雅黑" charset="0"/>
                <a:ea typeface="微软雅黑" panose="020B0503020204020204" pitchFamily="34" charset="-122"/>
                <a:cs typeface="微软雅黑" panose="020B0503020204020204" pitchFamily="34" charset="-122"/>
              </a:rPr>
              <a:t>结果归并</a:t>
            </a:r>
            <a:endParaRPr sz="1600" b="1" spc="300" dirty="0">
              <a:solidFill>
                <a:schemeClr val="tx1"/>
              </a:solidFill>
              <a:uFillTx/>
              <a:latin typeface="微软雅黑" charset="0"/>
              <a:ea typeface="微软雅黑" panose="020B0503020204020204" pitchFamily="34" charset="-122"/>
              <a:cs typeface="微软雅黑" panose="020B0503020204020204" pitchFamily="34" charset="-122"/>
            </a:endParaRPr>
          </a:p>
          <a:p>
            <a:r>
              <a:rPr sz="1600" b="1" spc="300" dirty="0">
                <a:solidFill>
                  <a:schemeClr val="tx1"/>
                </a:solidFill>
                <a:uFillTx/>
                <a:latin typeface="微软雅黑" charset="0"/>
                <a:ea typeface="微软雅黑" panose="020B0503020204020204" pitchFamily="34" charset="-122"/>
                <a:cs typeface="微软雅黑" panose="020B0503020204020204" pitchFamily="34" charset="-122"/>
              </a:rPr>
              <a:t>将多个执行结果集归并以便于通过统一的 JDBC 接口输出。结果归并包括流式归并、内存归并和使用装饰者模式的追加归并这几种方式。</a:t>
            </a:r>
            <a:endParaRPr sz="1600" b="1" spc="300" dirty="0">
              <a:solidFill>
                <a:schemeClr val="tx1"/>
              </a:solidFill>
              <a:uFillTx/>
              <a:latin typeface="微软雅黑" charset="0"/>
              <a:ea typeface="微软雅黑" panose="020B0503020204020204" pitchFamily="34" charset="-122"/>
              <a:cs typeface="微软雅黑" panose="020B0503020204020204" pitchFamily="34" charset="-122"/>
            </a:endParaRPr>
          </a:p>
        </p:txBody>
      </p:sp>
      <p:pic>
        <p:nvPicPr>
          <p:cNvPr id="4" name="Picture 3"/>
          <p:cNvPicPr>
            <a:picLocks noChangeAspect="1"/>
          </p:cNvPicPr>
          <p:nvPr/>
        </p:nvPicPr>
        <p:blipFill>
          <a:blip r:embed="rId3"/>
          <a:stretch>
            <a:fillRect/>
          </a:stretch>
        </p:blipFill>
        <p:spPr>
          <a:xfrm>
            <a:off x="1396365" y="1136015"/>
            <a:ext cx="3767455" cy="52489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7d195523061f1c0"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hidden="1"/>
          <p:cNvSpPr txBox="1"/>
          <p:nvPr/>
        </p:nvSpPr>
        <p:spPr>
          <a:xfrm>
            <a:off x="-355600" y="-550922"/>
            <a:ext cx="204223" cy="5724644"/>
          </a:xfrm>
          <a:prstGeom prst="rect">
            <a:avLst/>
          </a:prstGeom>
          <a:noFill/>
        </p:spPr>
        <p:txBody>
          <a:bodyPr vert="wordArtVert" wrap="none" rtlCol="0">
            <a:spAutoFit/>
          </a:bodyPr>
          <a:lstStyle/>
          <a:p>
            <a:pPr algn="ctr"/>
            <a:r>
              <a:rPr lang="en-US" altLang="zh-CN" sz="100" dirty="0">
                <a:latin typeface="inpin heiti" charset="-122"/>
                <a:ea typeface="inpin heiti" charset="-122"/>
              </a:rPr>
              <a:t>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a:t>
            </a:r>
            <a:endParaRPr lang="zh-CN" altLang="en-US" sz="100" dirty="0">
              <a:latin typeface="inpin heiti" charset="-122"/>
              <a:ea typeface="inpin heiti" charset="-122"/>
            </a:endParaRPr>
          </a:p>
        </p:txBody>
      </p:sp>
      <p:sp>
        <p:nvSpPr>
          <p:cNvPr id="14"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1"/>
            </p:custDataLst>
          </p:nvPr>
        </p:nvSpPr>
        <p:spPr>
          <a:xfrm>
            <a:off x="1014611" y="408485"/>
            <a:ext cx="8457770" cy="460375"/>
          </a:xfrm>
          <a:prstGeom prst="rect">
            <a:avLst/>
          </a:prstGeom>
          <a:noFill/>
        </p:spPr>
        <p:txBody>
          <a:bodyPr wrap="square" rtlCol="0">
            <a:spAutoFit/>
          </a:bodyPr>
          <a:lstStyle/>
          <a:p>
            <a:r>
              <a:rPr lang="en-US" altLang="zh-CN" sz="2400" b="1" spc="300" dirty="0">
                <a:latin typeface="微软雅黑" panose="020B0503020204020204" pitchFamily="34" charset="-122"/>
                <a:ea typeface="微软雅黑" panose="020B0503020204020204" pitchFamily="34" charset="-122"/>
                <a:cs typeface="微软雅黑" panose="020B0503020204020204" pitchFamily="34" charset="-122"/>
              </a:rPr>
              <a:t>ShardingSphere</a:t>
            </a:r>
            <a:r>
              <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rPr>
              <a:t>基础能力</a:t>
            </a:r>
            <a:endPar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2"/>
            </p:custDataLst>
          </p:nvPr>
        </p:nvSpPr>
        <p:spPr>
          <a:xfrm>
            <a:off x="1236226" y="1475285"/>
            <a:ext cx="8457770" cy="4338320"/>
          </a:xfrm>
          <a:prstGeom prst="rect">
            <a:avLst/>
          </a:prstGeom>
          <a:noFill/>
        </p:spPr>
        <p:txBody>
          <a:bodyPr wrap="square" rtlCol="0">
            <a:spAutoFit/>
          </a:bodyPr>
          <a:p>
            <a:r>
              <a:rPr lang="en-US" altLang="zh-CN" sz="2400" b="1" spc="300" dirty="0">
                <a:latin typeface="微软雅黑" panose="020B0503020204020204" pitchFamily="34" charset="-122"/>
                <a:ea typeface="微软雅黑" panose="020B0503020204020204" pitchFamily="34" charset="-122"/>
                <a:cs typeface="微软雅黑" panose="020B0503020204020204" pitchFamily="34" charset="-122"/>
              </a:rPr>
              <a:t>ShardingSphere</a:t>
            </a:r>
            <a:r>
              <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rPr>
              <a:t>支持哪些</a:t>
            </a:r>
            <a:r>
              <a:rPr lang="en-US" altLang="zh-CN" sz="2400" b="1" spc="300" dirty="0">
                <a:latin typeface="微软雅黑" panose="020B0503020204020204" pitchFamily="34" charset="-122"/>
                <a:ea typeface="微软雅黑" panose="020B0503020204020204" pitchFamily="34" charset="-122"/>
                <a:cs typeface="微软雅黑" panose="020B0503020204020204" pitchFamily="34" charset="-122"/>
              </a:rPr>
              <a:t>SQL</a:t>
            </a:r>
            <a:r>
              <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rPr>
              <a:t>举例</a:t>
            </a:r>
            <a:endPar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400" b="1" spc="300" dirty="0">
                <a:solidFill>
                  <a:schemeClr val="tx1"/>
                </a:solidFill>
                <a:uFillTx/>
                <a:latin typeface="微软雅黑" charset="0"/>
                <a:ea typeface="微软雅黑" panose="020B0503020204020204" pitchFamily="34" charset="-122"/>
                <a:cs typeface="微软雅黑" panose="020B0503020204020204" pitchFamily="34" charset="-122"/>
              </a:rPr>
              <a:t>SELECT select_expr [, select_expr ...] FROM table_reference [, table_reference ...]</a:t>
            </a:r>
            <a:endParaRPr lang="zh-CN" altLang="en-US" sz="1400" b="1" spc="300" dirty="0">
              <a:solidFill>
                <a:schemeClr val="tx1"/>
              </a:solidFill>
              <a:uFillTx/>
              <a:latin typeface="微软雅黑" charset="0"/>
              <a:ea typeface="微软雅黑" panose="020B0503020204020204" pitchFamily="34" charset="-122"/>
              <a:cs typeface="微软雅黑" panose="020B0503020204020204" pitchFamily="34" charset="-122"/>
            </a:endParaRPr>
          </a:p>
          <a:p>
            <a:r>
              <a:rPr lang="zh-CN" altLang="en-US" sz="1400" b="1" spc="300" dirty="0">
                <a:solidFill>
                  <a:schemeClr val="tx1"/>
                </a:solidFill>
                <a:uFillTx/>
                <a:latin typeface="微软雅黑" charset="0"/>
                <a:ea typeface="微软雅黑" panose="020B0503020204020204" pitchFamily="34" charset="-122"/>
                <a:cs typeface="微软雅黑" panose="020B0503020204020204" pitchFamily="34" charset="-122"/>
              </a:rPr>
              <a:t>[WHERE predicates]</a:t>
            </a:r>
            <a:endParaRPr lang="zh-CN" altLang="en-US" sz="1400" b="1" spc="300" dirty="0">
              <a:solidFill>
                <a:schemeClr val="tx1"/>
              </a:solidFill>
              <a:uFillTx/>
              <a:latin typeface="微软雅黑" charset="0"/>
              <a:ea typeface="微软雅黑" panose="020B0503020204020204" pitchFamily="34" charset="-122"/>
              <a:cs typeface="微软雅黑" panose="020B0503020204020204" pitchFamily="34" charset="-122"/>
            </a:endParaRPr>
          </a:p>
          <a:p>
            <a:r>
              <a:rPr lang="zh-CN" altLang="en-US" sz="1400" b="1" spc="300" dirty="0">
                <a:solidFill>
                  <a:schemeClr val="tx1"/>
                </a:solidFill>
                <a:uFillTx/>
                <a:latin typeface="微软雅黑" charset="0"/>
                <a:ea typeface="微软雅黑" panose="020B0503020204020204" pitchFamily="34" charset="-122"/>
                <a:cs typeface="微软雅黑" panose="020B0503020204020204" pitchFamily="34" charset="-122"/>
              </a:rPr>
              <a:t>[GROUP BY {col_name | position} [ASC | DESC], ...]</a:t>
            </a:r>
            <a:endParaRPr lang="zh-CN" altLang="en-US" sz="1400" b="1" spc="300" dirty="0">
              <a:solidFill>
                <a:schemeClr val="tx1"/>
              </a:solidFill>
              <a:uFillTx/>
              <a:latin typeface="微软雅黑" charset="0"/>
              <a:ea typeface="微软雅黑" panose="020B0503020204020204" pitchFamily="34" charset="-122"/>
              <a:cs typeface="微软雅黑" panose="020B0503020204020204" pitchFamily="34" charset="-122"/>
            </a:endParaRPr>
          </a:p>
          <a:p>
            <a:r>
              <a:rPr lang="zh-CN" altLang="en-US" sz="1400" b="1" spc="300" dirty="0">
                <a:solidFill>
                  <a:schemeClr val="tx1"/>
                </a:solidFill>
                <a:uFillTx/>
                <a:latin typeface="微软雅黑" charset="0"/>
                <a:ea typeface="微软雅黑" panose="020B0503020204020204" pitchFamily="34" charset="-122"/>
                <a:cs typeface="微软雅黑" panose="020B0503020204020204" pitchFamily="34" charset="-122"/>
              </a:rPr>
              <a:t>[ORDER BY {col_name | position} [ASC | DESC], ...]</a:t>
            </a:r>
            <a:endParaRPr lang="zh-CN" altLang="en-US" sz="1400" b="1" spc="300" dirty="0">
              <a:solidFill>
                <a:schemeClr val="tx1"/>
              </a:solidFill>
              <a:uFillTx/>
              <a:latin typeface="微软雅黑" charset="0"/>
              <a:ea typeface="微软雅黑" panose="020B0503020204020204" pitchFamily="34" charset="-122"/>
              <a:cs typeface="微软雅黑" panose="020B0503020204020204" pitchFamily="34" charset="-122"/>
            </a:endParaRPr>
          </a:p>
          <a:p>
            <a:r>
              <a:rPr lang="zh-CN" altLang="en-US" sz="1400" b="1" spc="300" dirty="0">
                <a:solidFill>
                  <a:schemeClr val="tx1"/>
                </a:solidFill>
                <a:uFillTx/>
                <a:latin typeface="微软雅黑" charset="0"/>
                <a:ea typeface="微软雅黑" panose="020B0503020204020204" pitchFamily="34" charset="-122"/>
                <a:cs typeface="微软雅黑" panose="020B0503020204020204" pitchFamily="34" charset="-122"/>
              </a:rPr>
              <a:t>[LIMIT {[offset,] row_count | row_count OFFSET offset}]</a:t>
            </a:r>
            <a:endParaRPr lang="zh-CN" altLang="en-US" sz="1400" b="1" spc="300" dirty="0">
              <a:solidFill>
                <a:schemeClr val="tx1"/>
              </a:solidFill>
              <a:uFillTx/>
              <a:latin typeface="微软雅黑" charset="0"/>
              <a:ea typeface="微软雅黑" panose="020B0503020204020204" pitchFamily="34" charset="-122"/>
              <a:cs typeface="微软雅黑" panose="020B0503020204020204" pitchFamily="34" charset="-122"/>
            </a:endParaRPr>
          </a:p>
          <a:p>
            <a:endParaRPr lang="zh-CN" altLang="en-US" sz="1400" b="1" spc="300" dirty="0">
              <a:solidFill>
                <a:schemeClr val="tx1"/>
              </a:solidFill>
              <a:uFillTx/>
              <a:latin typeface="微软雅黑" charset="0"/>
              <a:ea typeface="微软雅黑" panose="020B0503020204020204" pitchFamily="34" charset="-122"/>
              <a:cs typeface="微软雅黑" panose="020B0503020204020204" pitchFamily="34" charset="-122"/>
            </a:endParaRPr>
          </a:p>
          <a:p>
            <a:r>
              <a:rPr lang="zh-CN" altLang="en-US" sz="1400" b="1" spc="300" dirty="0">
                <a:solidFill>
                  <a:schemeClr val="tx1"/>
                </a:solidFill>
                <a:uFillTx/>
                <a:latin typeface="微软雅黑" charset="0"/>
                <a:ea typeface="微软雅黑" panose="020B0503020204020204" pitchFamily="34" charset="-122"/>
                <a:cs typeface="微软雅黑" panose="020B0503020204020204" pitchFamily="34" charset="-122"/>
              </a:rPr>
              <a:t>子查询</a:t>
            </a:r>
            <a:endParaRPr lang="zh-CN" altLang="en-US" sz="1400" b="1" spc="300" dirty="0">
              <a:solidFill>
                <a:schemeClr val="tx1"/>
              </a:solidFill>
              <a:uFillTx/>
              <a:latin typeface="微软雅黑" charset="0"/>
              <a:ea typeface="微软雅黑" panose="020B0503020204020204" pitchFamily="34" charset="-122"/>
              <a:cs typeface="微软雅黑" panose="020B0503020204020204" pitchFamily="34" charset="-122"/>
            </a:endParaRPr>
          </a:p>
          <a:p>
            <a:r>
              <a:rPr lang="zh-CN" altLang="en-US" sz="1400" b="1" spc="300" dirty="0">
                <a:solidFill>
                  <a:schemeClr val="tx1"/>
                </a:solidFill>
                <a:uFillTx/>
                <a:latin typeface="微软雅黑" charset="0"/>
                <a:ea typeface="微软雅黑" panose="020B0503020204020204" pitchFamily="34" charset="-122"/>
                <a:cs typeface="微软雅黑" panose="020B0503020204020204" pitchFamily="34" charset="-122"/>
              </a:rPr>
              <a:t>SELECT * FROM (SELECT * FROM t_order WHERE order_id = 1) o WHERE o.order_id = 1;</a:t>
            </a:r>
            <a:endParaRPr lang="zh-CN" altLang="en-US" sz="1400" b="1" spc="300" dirty="0">
              <a:solidFill>
                <a:schemeClr val="tx1"/>
              </a:solidFill>
              <a:uFillTx/>
              <a:latin typeface="微软雅黑" charset="0"/>
              <a:ea typeface="微软雅黑" panose="020B0503020204020204" pitchFamily="34" charset="-122"/>
              <a:cs typeface="微软雅黑" panose="020B0503020204020204" pitchFamily="34" charset="-122"/>
            </a:endParaRPr>
          </a:p>
          <a:p>
            <a:endParaRPr lang="zh-CN" altLang="en-US" sz="1400" b="1" spc="300" dirty="0">
              <a:solidFill>
                <a:schemeClr val="tx1"/>
              </a:solidFill>
              <a:uFillTx/>
              <a:latin typeface="微软雅黑" charset="0"/>
              <a:ea typeface="微软雅黑" panose="020B0503020204020204" pitchFamily="34" charset="-122"/>
              <a:cs typeface="微软雅黑" panose="020B0503020204020204" pitchFamily="34" charset="-122"/>
            </a:endParaRPr>
          </a:p>
          <a:p>
            <a:r>
              <a:rPr lang="zh-CN" altLang="en-US" sz="1400" b="1" spc="300" dirty="0">
                <a:solidFill>
                  <a:schemeClr val="tx1"/>
                </a:solidFill>
                <a:uFillTx/>
                <a:latin typeface="微软雅黑" charset="0"/>
                <a:ea typeface="微软雅黑" panose="020B0503020204020204" pitchFamily="34" charset="-122"/>
                <a:cs typeface="微软雅黑" panose="020B0503020204020204" pitchFamily="34" charset="-122"/>
              </a:rPr>
              <a:t>分页查询</a:t>
            </a:r>
            <a:endParaRPr lang="zh-CN" altLang="en-US" sz="1400" b="1" spc="300" dirty="0">
              <a:solidFill>
                <a:schemeClr val="tx1"/>
              </a:solidFill>
              <a:uFillTx/>
              <a:latin typeface="微软雅黑" charset="0"/>
              <a:ea typeface="微软雅黑" panose="020B0503020204020204" pitchFamily="34" charset="-122"/>
              <a:cs typeface="微软雅黑" panose="020B0503020204020204" pitchFamily="34" charset="-122"/>
            </a:endParaRPr>
          </a:p>
          <a:p>
            <a:r>
              <a:rPr lang="zh-CN" altLang="en-US" sz="1400" b="1" spc="300" dirty="0">
                <a:solidFill>
                  <a:schemeClr val="tx1"/>
                </a:solidFill>
                <a:uFillTx/>
                <a:latin typeface="微软雅黑" charset="0"/>
                <a:ea typeface="微软雅黑" panose="020B0503020204020204" pitchFamily="34" charset="-122"/>
                <a:cs typeface="微软雅黑" panose="020B0503020204020204" pitchFamily="34" charset="-122"/>
              </a:rPr>
              <a:t>SELECT * FROM t_order o ORDER BY id LIMIT ? OFFSET ?</a:t>
            </a:r>
            <a:endParaRPr lang="zh-CN" altLang="en-US" sz="1400" b="1" spc="300" dirty="0">
              <a:solidFill>
                <a:schemeClr val="tx1"/>
              </a:solidFill>
              <a:uFillTx/>
              <a:latin typeface="微软雅黑" charset="0"/>
              <a:ea typeface="微软雅黑" panose="020B0503020204020204" pitchFamily="34" charset="-122"/>
              <a:cs typeface="微软雅黑" panose="020B0503020204020204" pitchFamily="34" charset="-122"/>
            </a:endParaRPr>
          </a:p>
          <a:p>
            <a:br>
              <a:rPr lang="zh-CN" altLang="en-US" sz="1400" b="1" spc="300" dirty="0">
                <a:solidFill>
                  <a:schemeClr val="tx1"/>
                </a:solidFill>
                <a:uFillTx/>
                <a:latin typeface="微软雅黑" charset="0"/>
                <a:ea typeface="微软雅黑" panose="020B0503020204020204" pitchFamily="34" charset="-122"/>
                <a:cs typeface="微软雅黑" panose="020B0503020204020204" pitchFamily="34" charset="-122"/>
              </a:rPr>
            </a:br>
            <a:r>
              <a:rPr lang="zh-CN" altLang="en-US" sz="1400" b="1" spc="300" dirty="0">
                <a:solidFill>
                  <a:schemeClr val="tx1"/>
                </a:solidFill>
                <a:uFillTx/>
                <a:latin typeface="微软雅黑" charset="0"/>
                <a:ea typeface="微软雅黑" panose="020B0503020204020204" pitchFamily="34" charset="-122"/>
                <a:cs typeface="微软雅黑" panose="020B0503020204020204" pitchFamily="34" charset="-122"/>
              </a:rPr>
              <a:t>运算表达式中包含分片键</a:t>
            </a:r>
            <a:br>
              <a:rPr lang="zh-CN" altLang="en-US" sz="1400" b="1" spc="300" dirty="0">
                <a:solidFill>
                  <a:schemeClr val="tx1"/>
                </a:solidFill>
                <a:uFillTx/>
                <a:latin typeface="微软雅黑" charset="0"/>
                <a:ea typeface="微软雅黑" panose="020B0503020204020204" pitchFamily="34" charset="-122"/>
                <a:cs typeface="微软雅黑" panose="020B0503020204020204" pitchFamily="34" charset="-122"/>
              </a:rPr>
            </a:br>
            <a:r>
              <a:rPr lang="zh-CN" altLang="en-US" sz="1400" b="1" spc="300" dirty="0">
                <a:solidFill>
                  <a:schemeClr val="tx1"/>
                </a:solidFill>
                <a:uFillTx/>
                <a:latin typeface="微软雅黑" charset="0"/>
                <a:ea typeface="微软雅黑" panose="020B0503020204020204" pitchFamily="34" charset="-122"/>
                <a:cs typeface="微软雅黑" panose="020B0503020204020204" pitchFamily="34" charset="-122"/>
              </a:rPr>
              <a:t>SELECT * FROM t_order WHERE to_date(create_time, 'yyyy-mm-dd') = '2019-01-01';</a:t>
            </a:r>
            <a:endParaRPr lang="zh-CN" altLang="en-US" sz="1400" b="1" spc="300" dirty="0">
              <a:solidFill>
                <a:schemeClr val="tx1"/>
              </a:solidFill>
              <a:uFillTx/>
              <a:latin typeface="微软雅黑" charset="0"/>
              <a:ea typeface="微软雅黑" panose="020B0503020204020204" pitchFamily="34" charset="-122"/>
              <a:cs typeface="微软雅黑" panose="020B0503020204020204" pitchFamily="34" charset="-122"/>
            </a:endParaRPr>
          </a:p>
          <a:p>
            <a:endParaRPr lang="zh-CN" altLang="en-US" sz="1400" b="1" spc="300" dirty="0">
              <a:solidFill>
                <a:schemeClr val="tx1"/>
              </a:solidFill>
              <a:uFillTx/>
              <a:latin typeface="微软雅黑" charset="0"/>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7d195523061f1c0"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hidden="1"/>
          <p:cNvSpPr txBox="1"/>
          <p:nvPr/>
        </p:nvSpPr>
        <p:spPr>
          <a:xfrm>
            <a:off x="-355600" y="-550922"/>
            <a:ext cx="204223" cy="5724644"/>
          </a:xfrm>
          <a:prstGeom prst="rect">
            <a:avLst/>
          </a:prstGeom>
          <a:noFill/>
        </p:spPr>
        <p:txBody>
          <a:bodyPr vert="wordArtVert" wrap="none" rtlCol="0">
            <a:spAutoFit/>
          </a:bodyPr>
          <a:lstStyle/>
          <a:p>
            <a:pPr algn="ctr"/>
            <a:r>
              <a:rPr lang="en-US" altLang="zh-CN" sz="100" dirty="0">
                <a:latin typeface="inpin heiti" charset="-122"/>
                <a:ea typeface="inpin heiti" charset="-122"/>
              </a:rPr>
              <a:t>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a:t>
            </a:r>
            <a:endParaRPr lang="zh-CN" altLang="en-US" sz="100" dirty="0">
              <a:latin typeface="inpin heiti" charset="-122"/>
              <a:ea typeface="inpin heiti" charset="-122"/>
            </a:endParaRPr>
          </a:p>
        </p:txBody>
      </p:sp>
      <p:sp>
        <p:nvSpPr>
          <p:cNvPr id="14"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1"/>
            </p:custDataLst>
          </p:nvPr>
        </p:nvSpPr>
        <p:spPr>
          <a:xfrm>
            <a:off x="1014611" y="408485"/>
            <a:ext cx="8457770" cy="460375"/>
          </a:xfrm>
          <a:prstGeom prst="rect">
            <a:avLst/>
          </a:prstGeom>
          <a:noFill/>
        </p:spPr>
        <p:txBody>
          <a:bodyPr wrap="square" rtlCol="0">
            <a:spAutoFit/>
          </a:bodyPr>
          <a:lstStyle/>
          <a:p>
            <a:r>
              <a:rPr lang="en-US" altLang="zh-CN" sz="2400" b="1" spc="300" dirty="0">
                <a:latin typeface="微软雅黑" panose="020B0503020204020204" pitchFamily="34" charset="-122"/>
                <a:ea typeface="微软雅黑" panose="020B0503020204020204" pitchFamily="34" charset="-122"/>
                <a:cs typeface="微软雅黑" panose="020B0503020204020204" pitchFamily="34" charset="-122"/>
              </a:rPr>
              <a:t>ShardingSphere</a:t>
            </a:r>
            <a:r>
              <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rPr>
              <a:t>架构引入联邦查询</a:t>
            </a:r>
            <a:endPar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2"/>
            </p:custDataLst>
          </p:nvPr>
        </p:nvSpPr>
        <p:spPr>
          <a:xfrm>
            <a:off x="4729480" y="1533525"/>
            <a:ext cx="7007225" cy="4246245"/>
          </a:xfrm>
          <a:prstGeom prst="rect">
            <a:avLst/>
          </a:prstGeom>
          <a:noFill/>
        </p:spPr>
        <p:txBody>
          <a:bodyPr wrap="square" rtlCol="0">
            <a:spAutoFit/>
          </a:bodyPr>
          <a:p>
            <a:r>
              <a:rPr lang="en-US" altLang="zh-CN" sz="2400" b="1" spc="300"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sym typeface="+mn-ea"/>
              </a:rPr>
              <a:t>查询转换</a:t>
            </a:r>
            <a:endParaRPr lang="en-US" altLang="zh-CN" sz="2400" b="1" spc="300" dirty="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b="1" spc="300" dirty="0">
                <a:latin typeface="微软雅黑" panose="020B0503020204020204" pitchFamily="34" charset="-122"/>
                <a:ea typeface="微软雅黑" panose="020B0503020204020204" pitchFamily="34" charset="-122"/>
                <a:cs typeface="微软雅黑" panose="020B0503020204020204" pitchFamily="34" charset="-122"/>
              </a:rPr>
              <a:t>查询转换，将</a:t>
            </a:r>
            <a:r>
              <a:rPr lang="en-US" altLang="zh-CN" b="1" spc="300" dirty="0">
                <a:latin typeface="微软雅黑" panose="020B0503020204020204" pitchFamily="34" charset="-122"/>
                <a:ea typeface="微软雅黑" panose="020B0503020204020204" pitchFamily="34" charset="-122"/>
                <a:cs typeface="微软雅黑" panose="020B0503020204020204" pitchFamily="34" charset="-122"/>
              </a:rPr>
              <a:t>ShardingSphere</a:t>
            </a:r>
            <a:r>
              <a:rPr lang="zh-CN" altLang="en-US" b="1" spc="300" dirty="0">
                <a:latin typeface="微软雅黑" panose="020B0503020204020204" pitchFamily="34" charset="-122"/>
                <a:ea typeface="微软雅黑" panose="020B0503020204020204" pitchFamily="34" charset="-122"/>
                <a:cs typeface="微软雅黑" panose="020B0503020204020204" pitchFamily="34" charset="-122"/>
              </a:rPr>
              <a:t>中的</a:t>
            </a:r>
            <a:r>
              <a:rPr lang="en-US" altLang="zh-CN" b="1" spc="300" dirty="0">
                <a:latin typeface="微软雅黑" panose="020B0503020204020204" pitchFamily="34" charset="-122"/>
                <a:ea typeface="微软雅黑" panose="020B0503020204020204" pitchFamily="34" charset="-122"/>
                <a:cs typeface="微软雅黑" panose="020B0503020204020204" pitchFamily="34" charset="-122"/>
              </a:rPr>
              <a:t>SQL</a:t>
            </a:r>
            <a:r>
              <a:rPr lang="zh-CN" altLang="en-US" b="1" spc="300" dirty="0">
                <a:latin typeface="微软雅黑" panose="020B0503020204020204" pitchFamily="34" charset="-122"/>
                <a:ea typeface="微软雅黑" panose="020B0503020204020204" pitchFamily="34" charset="-122"/>
                <a:cs typeface="微软雅黑" panose="020B0503020204020204" pitchFamily="34" charset="-122"/>
              </a:rPr>
              <a:t>解析后的数据结构，转换为联邦优化器能识别的数据结构。</a:t>
            </a:r>
            <a:endParaRPr lang="zh-CN" altLang="en-US" b="1" spc="300" dirty="0">
              <a:latin typeface="微软雅黑" panose="020B0503020204020204" pitchFamily="34" charset="-122"/>
              <a:ea typeface="微软雅黑" panose="020B0503020204020204" pitchFamily="34" charset="-122"/>
              <a:cs typeface="微软雅黑" panose="020B0503020204020204" pitchFamily="34" charset="-122"/>
            </a:endParaRPr>
          </a:p>
          <a:p>
            <a:endParaRPr lang="en-US" altLang="zh-CN" sz="2400" b="1" spc="300" dirty="0">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2400" b="1" spc="3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rPr>
              <a:t>查询优化</a:t>
            </a:r>
            <a:endPar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b="1" spc="300" dirty="0">
                <a:latin typeface="微软雅黑" panose="020B0503020204020204" pitchFamily="34" charset="-122"/>
                <a:ea typeface="微软雅黑" panose="020B0503020204020204" pitchFamily="34" charset="-122"/>
                <a:cs typeface="微软雅黑" panose="020B0503020204020204" pitchFamily="34" charset="-122"/>
              </a:rPr>
              <a:t>使用</a:t>
            </a:r>
            <a:r>
              <a:rPr lang="en-US" altLang="zh-CN" b="1" spc="300" dirty="0">
                <a:latin typeface="微软雅黑" panose="020B0503020204020204" pitchFamily="34" charset="-122"/>
                <a:ea typeface="微软雅黑" panose="020B0503020204020204" pitchFamily="34" charset="-122"/>
                <a:cs typeface="微软雅黑" panose="020B0503020204020204" pitchFamily="34" charset="-122"/>
              </a:rPr>
              <a:t>RBO</a:t>
            </a:r>
            <a:r>
              <a:rPr lang="zh-CN" altLang="en-US" b="1" spc="300" dirty="0">
                <a:latin typeface="微软雅黑" panose="020B0503020204020204" pitchFamily="34" charset="-122"/>
                <a:ea typeface="微软雅黑" panose="020B0503020204020204" pitchFamily="34" charset="-122"/>
                <a:cs typeface="微软雅黑" panose="020B0503020204020204" pitchFamily="34" charset="-122"/>
              </a:rPr>
              <a:t>和</a:t>
            </a:r>
            <a:r>
              <a:rPr lang="en-US" altLang="zh-CN" b="1" spc="300" dirty="0">
                <a:latin typeface="微软雅黑" panose="020B0503020204020204" pitchFamily="34" charset="-122"/>
                <a:ea typeface="微软雅黑" panose="020B0503020204020204" pitchFamily="34" charset="-122"/>
                <a:cs typeface="微软雅黑" panose="020B0503020204020204" pitchFamily="34" charset="-122"/>
              </a:rPr>
              <a:t>CBO</a:t>
            </a:r>
            <a:r>
              <a:rPr lang="zh-CN" altLang="en-US" b="1" spc="300" dirty="0">
                <a:latin typeface="微软雅黑" panose="020B0503020204020204" pitchFamily="34" charset="-122"/>
                <a:ea typeface="微软雅黑" panose="020B0503020204020204" pitchFamily="34" charset="-122"/>
                <a:cs typeface="微软雅黑" panose="020B0503020204020204" pitchFamily="34" charset="-122"/>
              </a:rPr>
              <a:t>对</a:t>
            </a:r>
            <a:r>
              <a:rPr lang="en-US" altLang="zh-CN" b="1" spc="300" dirty="0">
                <a:latin typeface="微软雅黑" panose="020B0503020204020204" pitchFamily="34" charset="-122"/>
                <a:ea typeface="微软雅黑" panose="020B0503020204020204" pitchFamily="34" charset="-122"/>
                <a:cs typeface="微软雅黑" panose="020B0503020204020204" pitchFamily="34" charset="-122"/>
              </a:rPr>
              <a:t>AST</a:t>
            </a:r>
            <a:r>
              <a:rPr lang="zh-CN" altLang="en-US" b="1" spc="300" dirty="0">
                <a:latin typeface="微软雅黑" panose="020B0503020204020204" pitchFamily="34" charset="-122"/>
                <a:ea typeface="微软雅黑" panose="020B0503020204020204" pitchFamily="34" charset="-122"/>
                <a:cs typeface="微软雅黑" panose="020B0503020204020204" pitchFamily="34" charset="-122"/>
              </a:rPr>
              <a:t>进行优化。</a:t>
            </a:r>
            <a:endParaRPr lang="zh-CN" altLang="en-US" b="1" spc="300" dirty="0">
              <a:latin typeface="微软雅黑" panose="020B0503020204020204" pitchFamily="34" charset="-122"/>
              <a:ea typeface="微软雅黑" panose="020B0503020204020204" pitchFamily="34" charset="-122"/>
              <a:cs typeface="微软雅黑" panose="020B0503020204020204" pitchFamily="34" charset="-122"/>
            </a:endParaRPr>
          </a:p>
          <a:p>
            <a:endParaRPr lang="en-US" altLang="zh-CN" sz="2400" b="1" spc="300" dirty="0">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2400" b="1" spc="3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rPr>
              <a:t>查询执行</a:t>
            </a:r>
            <a:endPar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600" b="1" spc="300" dirty="0">
                <a:latin typeface="微软雅黑" panose="020B0503020204020204" pitchFamily="34" charset="-122"/>
                <a:ea typeface="微软雅黑" panose="020B0503020204020204" pitchFamily="34" charset="-122"/>
                <a:cs typeface="微软雅黑" panose="020B0503020204020204" pitchFamily="34" charset="-122"/>
              </a:rPr>
              <a:t>根据</a:t>
            </a:r>
            <a:r>
              <a:rPr lang="en-US" altLang="zh-CN" sz="1600" b="1" spc="300" dirty="0">
                <a:latin typeface="微软雅黑" panose="020B0503020204020204" pitchFamily="34" charset="-122"/>
                <a:ea typeface="微软雅黑" panose="020B0503020204020204" pitchFamily="34" charset="-122"/>
                <a:cs typeface="微软雅黑" panose="020B0503020204020204" pitchFamily="34" charset="-122"/>
              </a:rPr>
              <a:t>AST</a:t>
            </a:r>
            <a:r>
              <a:rPr lang="zh-CN" altLang="en-US" sz="1600" b="1" spc="300" dirty="0">
                <a:latin typeface="微软雅黑" panose="020B0503020204020204" pitchFamily="34" charset="-122"/>
                <a:ea typeface="微软雅黑" panose="020B0503020204020204" pitchFamily="34" charset="-122"/>
                <a:cs typeface="微软雅黑" panose="020B0503020204020204" pitchFamily="34" charset="-122"/>
              </a:rPr>
              <a:t>进行代码生成，得到</a:t>
            </a:r>
            <a:r>
              <a:rPr lang="en-US" altLang="zh-CN" sz="1600" b="1" spc="300" dirty="0">
                <a:latin typeface="微软雅黑" panose="020B0503020204020204" pitchFamily="34" charset="-122"/>
                <a:ea typeface="微软雅黑" panose="020B0503020204020204" pitchFamily="34" charset="-122"/>
                <a:cs typeface="微软雅黑" panose="020B0503020204020204" pitchFamily="34" charset="-122"/>
              </a:rPr>
              <a:t>Enumerator</a:t>
            </a:r>
            <a:r>
              <a:rPr lang="zh-CN" altLang="en-US" sz="1600" b="1" spc="300" dirty="0">
                <a:latin typeface="微软雅黑" panose="020B0503020204020204" pitchFamily="34" charset="-122"/>
                <a:ea typeface="微软雅黑" panose="020B0503020204020204" pitchFamily="34" charset="-122"/>
                <a:cs typeface="微软雅黑" panose="020B0503020204020204" pitchFamily="34" charset="-122"/>
              </a:rPr>
              <a:t>，并进行执行联邦查询结果。</a:t>
            </a:r>
            <a:endParaRPr lang="zh-CN" altLang="en-US" sz="1600" b="1" spc="300" dirty="0">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2400" b="1" spc="300" dirty="0">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rPr>
              <a:t>结果转换</a:t>
            </a:r>
            <a:endPar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600" b="1" spc="300" dirty="0">
                <a:latin typeface="微软雅黑" panose="020B0503020204020204" pitchFamily="34" charset="-122"/>
                <a:ea typeface="微软雅黑" panose="020B0503020204020204" pitchFamily="34" charset="-122"/>
                <a:cs typeface="微软雅黑" panose="020B0503020204020204" pitchFamily="34" charset="-122"/>
              </a:rPr>
              <a:t>将联邦查询结果转换为</a:t>
            </a:r>
            <a:r>
              <a:rPr lang="en-US" altLang="zh-CN" sz="1600" b="1" spc="300" dirty="0">
                <a:latin typeface="微软雅黑" panose="020B0503020204020204" pitchFamily="34" charset="-122"/>
                <a:ea typeface="微软雅黑" panose="020B0503020204020204" pitchFamily="34" charset="-122"/>
                <a:cs typeface="微软雅黑" panose="020B0503020204020204" pitchFamily="34" charset="-122"/>
              </a:rPr>
              <a:t>ShardingSphere</a:t>
            </a:r>
            <a:r>
              <a:rPr lang="zh-CN" altLang="en-US" sz="1600" b="1" spc="300" dirty="0">
                <a:latin typeface="微软雅黑" panose="020B0503020204020204" pitchFamily="34" charset="-122"/>
                <a:ea typeface="微软雅黑" panose="020B0503020204020204" pitchFamily="34" charset="-122"/>
                <a:cs typeface="微软雅黑" panose="020B0503020204020204" pitchFamily="34" charset="-122"/>
              </a:rPr>
              <a:t>查询结果</a:t>
            </a:r>
            <a:endParaRPr lang="zh-CN" altLang="en-US" sz="1600" b="1" spc="300"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 name="Picture 3"/>
          <p:cNvPicPr>
            <a:picLocks noChangeAspect="1"/>
          </p:cNvPicPr>
          <p:nvPr/>
        </p:nvPicPr>
        <p:blipFill>
          <a:blip r:embed="rId3"/>
          <a:stretch>
            <a:fillRect/>
          </a:stretch>
        </p:blipFill>
        <p:spPr>
          <a:xfrm>
            <a:off x="1315720" y="818515"/>
            <a:ext cx="3053715" cy="60394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7d195523061f1c0"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hidden="1"/>
          <p:cNvSpPr txBox="1"/>
          <p:nvPr/>
        </p:nvSpPr>
        <p:spPr>
          <a:xfrm>
            <a:off x="-355600" y="-550922"/>
            <a:ext cx="204223" cy="5724644"/>
          </a:xfrm>
          <a:prstGeom prst="rect">
            <a:avLst/>
          </a:prstGeom>
          <a:noFill/>
        </p:spPr>
        <p:txBody>
          <a:bodyPr vert="wordArtVert" wrap="none" rtlCol="0">
            <a:spAutoFit/>
          </a:bodyPr>
          <a:lstStyle/>
          <a:p>
            <a:pPr algn="ctr"/>
            <a:r>
              <a:rPr lang="en-US" altLang="zh-CN" sz="100" dirty="0">
                <a:latin typeface="inpin heiti" charset="-122"/>
                <a:ea typeface="inpin heiti" charset="-122"/>
              </a:rPr>
              <a:t>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a:t>
            </a:r>
            <a:endParaRPr lang="zh-CN" altLang="en-US" sz="100" dirty="0">
              <a:latin typeface="inpin heiti" charset="-122"/>
              <a:ea typeface="inpin heiti" charset="-122"/>
            </a:endParaRPr>
          </a:p>
        </p:txBody>
      </p:sp>
      <p:sp>
        <p:nvSpPr>
          <p:cNvPr id="14"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1"/>
            </p:custDataLst>
          </p:nvPr>
        </p:nvSpPr>
        <p:spPr>
          <a:xfrm>
            <a:off x="1014611" y="408485"/>
            <a:ext cx="8457770" cy="460375"/>
          </a:xfrm>
          <a:prstGeom prst="rect">
            <a:avLst/>
          </a:prstGeom>
          <a:noFill/>
        </p:spPr>
        <p:txBody>
          <a:bodyPr wrap="square" rtlCol="0">
            <a:spAutoFit/>
          </a:bodyPr>
          <a:lstStyle/>
          <a:p>
            <a:r>
              <a:rPr lang="en-US" altLang="zh-CN" sz="2400" b="1" spc="300" dirty="0">
                <a:latin typeface="微软雅黑" panose="020B0503020204020204" pitchFamily="34" charset="-122"/>
                <a:ea typeface="微软雅黑" panose="020B0503020204020204" pitchFamily="34" charset="-122"/>
                <a:cs typeface="微软雅黑" panose="020B0503020204020204" pitchFamily="34" charset="-122"/>
              </a:rPr>
              <a:t>ShardingSphere</a:t>
            </a:r>
            <a:r>
              <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rPr>
              <a:t>引入联邦查询</a:t>
            </a:r>
            <a:endPar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2"/>
            </p:custDataLst>
          </p:nvPr>
        </p:nvSpPr>
        <p:spPr>
          <a:xfrm>
            <a:off x="1526421" y="971730"/>
            <a:ext cx="8457770" cy="6431280"/>
          </a:xfrm>
          <a:prstGeom prst="rect">
            <a:avLst/>
          </a:prstGeom>
          <a:noFill/>
        </p:spPr>
        <p:txBody>
          <a:bodyPr wrap="square" rtlCol="0">
            <a:spAutoFit/>
          </a:bodyPr>
          <a:p>
            <a:r>
              <a:rPr lang="en-US" altLang="zh-CN" sz="2400" b="1" spc="300" dirty="0">
                <a:latin typeface="微软雅黑" panose="020B0503020204020204" pitchFamily="34" charset="-122"/>
                <a:ea typeface="微软雅黑" panose="020B0503020204020204" pitchFamily="34" charset="-122"/>
                <a:cs typeface="微软雅黑" panose="020B0503020204020204" pitchFamily="34" charset="-122"/>
              </a:rPr>
              <a:t>ShardingSphere</a:t>
            </a:r>
            <a:r>
              <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rPr>
              <a:t>联邦查询支持哪些</a:t>
            </a:r>
            <a:r>
              <a:rPr lang="en-US" altLang="zh-CN" sz="2400" b="1" spc="300" dirty="0">
                <a:latin typeface="微软雅黑" panose="020B0503020204020204" pitchFamily="34" charset="-122"/>
                <a:ea typeface="微软雅黑" panose="020B0503020204020204" pitchFamily="34" charset="-122"/>
                <a:cs typeface="微软雅黑" panose="020B0503020204020204" pitchFamily="34" charset="-122"/>
              </a:rPr>
              <a:t>SQL</a:t>
            </a:r>
            <a:r>
              <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rPr>
              <a:t>举例</a:t>
            </a:r>
            <a:endPar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b="1" spc="300" dirty="0">
                <a:solidFill>
                  <a:schemeClr val="tx1"/>
                </a:solidFill>
                <a:uFillTx/>
                <a:latin typeface="微软雅黑" charset="0"/>
                <a:ea typeface="微软雅黑" panose="020B0503020204020204" pitchFamily="34" charset="-122"/>
                <a:cs typeface="微软雅黑" panose="020B0503020204020204" pitchFamily="34" charset="-122"/>
              </a:rPr>
              <a:t>子查询和外层查询未同时指定分片键，或分片键的值不一致时</a:t>
            </a:r>
            <a:br>
              <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rPr>
            </a:br>
            <a:r>
              <a:rPr lang="zh-CN" altLang="en-US" sz="1400" b="1" spc="300" dirty="0">
                <a:solidFill>
                  <a:schemeClr val="tx1"/>
                </a:solidFill>
                <a:uFillTx/>
                <a:latin typeface="微软雅黑" charset="0"/>
                <a:ea typeface="微软雅黑" panose="020B0503020204020204" pitchFamily="34" charset="-122"/>
                <a:cs typeface="微软雅黑" panose="020B0503020204020204" pitchFamily="34" charset="-122"/>
              </a:rPr>
              <a:t>SELECT * FROM (SELECT * FROM t_order WHERE order_id = 1) o WHERE o.order_id = 2;</a:t>
            </a:r>
            <a:endParaRPr lang="zh-CN" altLang="en-US" sz="1400" b="1" spc="300" dirty="0">
              <a:solidFill>
                <a:schemeClr val="tx1"/>
              </a:solidFill>
              <a:uFillTx/>
              <a:latin typeface="微软雅黑" charset="0"/>
              <a:ea typeface="微软雅黑" panose="020B0503020204020204" pitchFamily="34" charset="-122"/>
              <a:cs typeface="微软雅黑" panose="020B0503020204020204" pitchFamily="34" charset="-122"/>
            </a:endParaRPr>
          </a:p>
          <a:p>
            <a:endParaRPr lang="zh-CN" altLang="en-US" sz="1400" b="1" spc="300" dirty="0">
              <a:solidFill>
                <a:schemeClr val="tx1"/>
              </a:solidFill>
              <a:uFillTx/>
              <a:latin typeface="微软雅黑" charset="0"/>
              <a:ea typeface="微软雅黑" panose="020B0503020204020204" pitchFamily="34" charset="-122"/>
              <a:cs typeface="微软雅黑" panose="020B0503020204020204" pitchFamily="34" charset="-122"/>
            </a:endParaRPr>
          </a:p>
          <a:p>
            <a:r>
              <a:rPr lang="zh-CN" altLang="en-US" b="1" spc="300" dirty="0">
                <a:solidFill>
                  <a:schemeClr val="tx1"/>
                </a:solidFill>
                <a:uFillTx/>
                <a:latin typeface="微软雅黑" charset="0"/>
                <a:ea typeface="微软雅黑" panose="020B0503020204020204" pitchFamily="34" charset="-122"/>
                <a:cs typeface="微软雅黑" panose="020B0503020204020204" pitchFamily="34" charset="-122"/>
              </a:rPr>
              <a:t>当关联查询中的多个表分布在不同的数据库实例上时</a:t>
            </a:r>
            <a:br>
              <a:rPr lang="zh-CN" altLang="en-US" sz="1400" b="1" spc="300" dirty="0">
                <a:solidFill>
                  <a:schemeClr val="tx1"/>
                </a:solidFill>
                <a:uFillTx/>
                <a:latin typeface="微软雅黑" charset="0"/>
                <a:ea typeface="微软雅黑" panose="020B0503020204020204" pitchFamily="34" charset="-122"/>
                <a:cs typeface="微软雅黑" panose="020B0503020204020204" pitchFamily="34" charset="-122"/>
              </a:rPr>
            </a:br>
            <a:r>
              <a:rPr lang="zh-CN" altLang="en-US" sz="1400" b="1" spc="300" dirty="0">
                <a:solidFill>
                  <a:schemeClr val="tx1"/>
                </a:solidFill>
                <a:uFillTx/>
                <a:latin typeface="微软雅黑" charset="0"/>
                <a:ea typeface="微软雅黑" panose="020B0503020204020204" pitchFamily="34" charset="-122"/>
                <a:cs typeface="微软雅黑" panose="020B0503020204020204" pitchFamily="34" charset="-122"/>
              </a:rPr>
              <a:t>SELECT * FROM t_order o INNER JOIN t_order_item i ON o.order_id = i.order_id WHERE o.order_id = 1;</a:t>
            </a:r>
            <a:endParaRPr lang="zh-CN" altLang="en-US" sz="1400" b="1" spc="300" dirty="0">
              <a:solidFill>
                <a:schemeClr val="tx1"/>
              </a:solidFill>
              <a:uFillTx/>
              <a:latin typeface="微软雅黑" charset="0"/>
              <a:ea typeface="微软雅黑" panose="020B0503020204020204" pitchFamily="34" charset="-122"/>
              <a:cs typeface="微软雅黑" panose="020B0503020204020204" pitchFamily="34" charset="-122"/>
            </a:endParaRPr>
          </a:p>
          <a:p>
            <a:endParaRPr lang="zh-CN" altLang="en-US" sz="1400" b="1" spc="300" dirty="0">
              <a:solidFill>
                <a:schemeClr val="tx1"/>
              </a:solidFill>
              <a:uFillTx/>
              <a:latin typeface="微软雅黑" charset="0"/>
              <a:ea typeface="微软雅黑" panose="020B0503020204020204" pitchFamily="34" charset="-122"/>
              <a:cs typeface="微软雅黑" panose="020B0503020204020204" pitchFamily="34" charset="-122"/>
            </a:endParaRPr>
          </a:p>
          <a:p>
            <a:r>
              <a:rPr lang="zh-CN" altLang="en-US" sz="1400" b="1" spc="300" dirty="0">
                <a:solidFill>
                  <a:schemeClr val="tx1"/>
                </a:solidFill>
                <a:uFillTx/>
                <a:latin typeface="微软雅黑" charset="0"/>
                <a:ea typeface="微软雅黑" panose="020B0503020204020204" pitchFamily="34" charset="-122"/>
                <a:cs typeface="微软雅黑" panose="020B0503020204020204" pitchFamily="34" charset="-122"/>
              </a:rPr>
              <a:t>SELECT * FROM t_order o INNER JOIN t_user u ON o.user_id = u.user_id WHERE o.user_id = 1;</a:t>
            </a:r>
            <a:endParaRPr lang="zh-CN" altLang="en-US" sz="1400" b="1" spc="300" dirty="0">
              <a:solidFill>
                <a:schemeClr val="tx1"/>
              </a:solidFill>
              <a:uFillTx/>
              <a:latin typeface="微软雅黑" charset="0"/>
              <a:ea typeface="微软雅黑" panose="020B0503020204020204" pitchFamily="34" charset="-122"/>
              <a:cs typeface="微软雅黑" panose="020B0503020204020204" pitchFamily="34" charset="-122"/>
            </a:endParaRPr>
          </a:p>
          <a:p>
            <a:endParaRPr lang="zh-CN" altLang="en-US" sz="1400" b="1" spc="300" dirty="0">
              <a:solidFill>
                <a:schemeClr val="tx1"/>
              </a:solidFill>
              <a:uFillTx/>
              <a:latin typeface="微软雅黑" charset="0"/>
              <a:ea typeface="微软雅黑" panose="020B0503020204020204" pitchFamily="34" charset="-122"/>
              <a:cs typeface="微软雅黑" panose="020B0503020204020204" pitchFamily="34" charset="-122"/>
            </a:endParaRPr>
          </a:p>
          <a:p>
            <a:r>
              <a:rPr lang="zh-CN" altLang="en-US" sz="1400" b="1" spc="300" dirty="0">
                <a:solidFill>
                  <a:schemeClr val="tx1"/>
                </a:solidFill>
                <a:uFillTx/>
                <a:latin typeface="微软雅黑" charset="0"/>
                <a:ea typeface="微软雅黑" panose="020B0503020204020204" pitchFamily="34" charset="-122"/>
                <a:cs typeface="微软雅黑" panose="020B0503020204020204" pitchFamily="34" charset="-122"/>
              </a:rPr>
              <a:t>SELECT * FROM t_order o LEFT JOIN t_user_role r ON o.user_id = r.user_id WHERE o.user_id = 1;</a:t>
            </a:r>
            <a:endParaRPr lang="zh-CN" altLang="en-US" sz="1400" b="1" spc="300" dirty="0">
              <a:solidFill>
                <a:schemeClr val="tx1"/>
              </a:solidFill>
              <a:uFillTx/>
              <a:latin typeface="微软雅黑" charset="0"/>
              <a:ea typeface="微软雅黑" panose="020B0503020204020204" pitchFamily="34" charset="-122"/>
              <a:cs typeface="微软雅黑" panose="020B0503020204020204" pitchFamily="34" charset="-122"/>
            </a:endParaRPr>
          </a:p>
          <a:p>
            <a:endParaRPr lang="zh-CN" altLang="en-US" sz="1400" b="1" spc="300" dirty="0">
              <a:solidFill>
                <a:schemeClr val="tx1"/>
              </a:solidFill>
              <a:uFillTx/>
              <a:latin typeface="微软雅黑" charset="0"/>
              <a:ea typeface="微软雅黑" panose="020B0503020204020204" pitchFamily="34" charset="-122"/>
              <a:cs typeface="微软雅黑" panose="020B0503020204020204" pitchFamily="34" charset="-122"/>
            </a:endParaRPr>
          </a:p>
          <a:p>
            <a:r>
              <a:rPr lang="zh-CN" altLang="en-US" sz="1400" b="1" spc="300" dirty="0">
                <a:solidFill>
                  <a:schemeClr val="tx1"/>
                </a:solidFill>
                <a:uFillTx/>
                <a:latin typeface="微软雅黑" charset="0"/>
                <a:ea typeface="微软雅黑" panose="020B0503020204020204" pitchFamily="34" charset="-122"/>
                <a:cs typeface="微软雅黑" panose="020B0503020204020204" pitchFamily="34" charset="-122"/>
              </a:rPr>
              <a:t>SELECT * FROM t_order_item i LEFT JOIN t_user u ON i.user_id = u.user_id WHERE i.user_id = 1;</a:t>
            </a:r>
            <a:endParaRPr lang="zh-CN" altLang="en-US" sz="1400" b="1" spc="300" dirty="0">
              <a:solidFill>
                <a:schemeClr val="tx1"/>
              </a:solidFill>
              <a:uFillTx/>
              <a:latin typeface="微软雅黑" charset="0"/>
              <a:ea typeface="微软雅黑" panose="020B0503020204020204" pitchFamily="34" charset="-122"/>
              <a:cs typeface="微软雅黑" panose="020B0503020204020204" pitchFamily="34" charset="-122"/>
            </a:endParaRPr>
          </a:p>
          <a:p>
            <a:endParaRPr lang="zh-CN" altLang="en-US" sz="1400" b="1" spc="300" dirty="0">
              <a:solidFill>
                <a:schemeClr val="tx1"/>
              </a:solidFill>
              <a:uFillTx/>
              <a:latin typeface="微软雅黑" charset="0"/>
              <a:ea typeface="微软雅黑" panose="020B0503020204020204" pitchFamily="34" charset="-122"/>
              <a:cs typeface="微软雅黑" panose="020B0503020204020204" pitchFamily="34" charset="-122"/>
            </a:endParaRPr>
          </a:p>
          <a:p>
            <a:r>
              <a:rPr lang="zh-CN" altLang="en-US" sz="1400" b="1" spc="300" dirty="0">
                <a:solidFill>
                  <a:schemeClr val="tx1"/>
                </a:solidFill>
                <a:uFillTx/>
                <a:latin typeface="微软雅黑" charset="0"/>
                <a:ea typeface="微软雅黑" panose="020B0503020204020204" pitchFamily="34" charset="-122"/>
                <a:cs typeface="微软雅黑" panose="020B0503020204020204" pitchFamily="34" charset="-122"/>
              </a:rPr>
              <a:t>SELECT * FROM t_order_item i RIGHT JOIN t_user_role r ON i.user_id = r.user_id WHERE i.user_id = 1;</a:t>
            </a:r>
            <a:endParaRPr lang="zh-CN" altLang="en-US" sz="1400" b="1" spc="300" dirty="0">
              <a:solidFill>
                <a:schemeClr val="tx1"/>
              </a:solidFill>
              <a:uFillTx/>
              <a:latin typeface="微软雅黑" charset="0"/>
              <a:ea typeface="微软雅黑" panose="020B0503020204020204" pitchFamily="34" charset="-122"/>
              <a:cs typeface="微软雅黑" panose="020B0503020204020204" pitchFamily="34" charset="-122"/>
            </a:endParaRPr>
          </a:p>
          <a:p>
            <a:endParaRPr lang="zh-CN" altLang="en-US" sz="1400" b="1" spc="300" dirty="0">
              <a:solidFill>
                <a:schemeClr val="tx1"/>
              </a:solidFill>
              <a:uFillTx/>
              <a:latin typeface="微软雅黑" charset="0"/>
              <a:ea typeface="微软雅黑" panose="020B0503020204020204" pitchFamily="34" charset="-122"/>
              <a:cs typeface="微软雅黑" panose="020B0503020204020204" pitchFamily="34" charset="-122"/>
            </a:endParaRPr>
          </a:p>
          <a:p>
            <a:r>
              <a:rPr lang="zh-CN" altLang="en-US" sz="1400" b="1" spc="300" dirty="0">
                <a:solidFill>
                  <a:schemeClr val="tx1"/>
                </a:solidFill>
                <a:uFillTx/>
                <a:latin typeface="微软雅黑" charset="0"/>
                <a:ea typeface="微软雅黑" panose="020B0503020204020204" pitchFamily="34" charset="-122"/>
                <a:cs typeface="微软雅黑" panose="020B0503020204020204" pitchFamily="34" charset="-122"/>
              </a:rPr>
              <a:t>SELECT * FROM t_user u RIGHT JOIN t_user_role r ON u.user_id = r.user_id WHERE u.user_id = 1;</a:t>
            </a:r>
            <a:endParaRPr lang="zh-CN" altLang="en-US" sz="1400" b="1" spc="300" dirty="0">
              <a:solidFill>
                <a:schemeClr val="tx1"/>
              </a:solidFill>
              <a:uFillTx/>
              <a:latin typeface="微软雅黑" charset="0"/>
              <a:ea typeface="微软雅黑" panose="020B0503020204020204" pitchFamily="34" charset="-122"/>
              <a:cs typeface="微软雅黑" panose="020B0503020204020204" pitchFamily="34" charset="-122"/>
            </a:endParaRPr>
          </a:p>
          <a:p>
            <a:endPar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sz="2400" b="1" spc="300" dirty="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矩形 22"/>
          <p:cNvSpPr/>
          <p:nvPr/>
        </p:nvSpPr>
        <p:spPr>
          <a:xfrm>
            <a:off x="0" y="-1"/>
            <a:ext cx="12192000"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e7d195523061f1c0"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hidden="1"/>
          <p:cNvSpPr txBox="1"/>
          <p:nvPr/>
        </p:nvSpPr>
        <p:spPr>
          <a:xfrm>
            <a:off x="-355600" y="-550922"/>
            <a:ext cx="204223" cy="5724644"/>
          </a:xfrm>
          <a:prstGeom prst="rect">
            <a:avLst/>
          </a:prstGeom>
          <a:noFill/>
        </p:spPr>
        <p:txBody>
          <a:bodyPr vert="wordArtVert" wrap="none" rtlCol="0">
            <a:spAutoFit/>
          </a:bodyPr>
          <a:lstStyle/>
          <a:p>
            <a:pPr algn="ctr"/>
            <a:r>
              <a:rPr lang="en-US" altLang="zh-CN" sz="100" dirty="0">
                <a:latin typeface="inpin heiti" charset="-122"/>
                <a:ea typeface="inpin heiti" charset="-122"/>
              </a:rPr>
              <a:t>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a:t>
            </a:r>
            <a:endParaRPr lang="zh-CN" altLang="en-US" sz="100" dirty="0">
              <a:latin typeface="inpin heiti" charset="-122"/>
              <a:ea typeface="inpin heiti" charset="-122"/>
            </a:endParaRPr>
          </a:p>
        </p:txBody>
      </p:sp>
      <p:grpSp>
        <p:nvGrpSpPr>
          <p:cNvPr id="7" name="组合 6"/>
          <p:cNvGrpSpPr/>
          <p:nvPr/>
        </p:nvGrpSpPr>
        <p:grpSpPr>
          <a:xfrm>
            <a:off x="5331999" y="2036696"/>
            <a:ext cx="2216383" cy="1974955"/>
            <a:chOff x="5504186" y="804147"/>
            <a:chExt cx="2216383" cy="1974955"/>
          </a:xfrm>
        </p:grpSpPr>
        <p:sp>
          <p:nvSpPr>
            <p:cNvPr id="8"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1"/>
              </p:custDataLst>
            </p:nvPr>
          </p:nvSpPr>
          <p:spPr>
            <a:xfrm>
              <a:off x="5505689" y="2072347"/>
              <a:ext cx="2214880" cy="706755"/>
            </a:xfrm>
            <a:prstGeom prst="rect">
              <a:avLst/>
            </a:prstGeom>
            <a:noFill/>
          </p:spPr>
          <p:txBody>
            <a:bodyPr wrap="none" rtlCol="0">
              <a:spAutoFit/>
            </a:bodyPr>
            <a:lstStyle/>
            <a:p>
              <a:pPr algn="l"/>
              <a:r>
                <a:rPr lang="zh-CN" altLang="en-US" sz="4000" dirty="0">
                  <a:latin typeface="微软雅黑" panose="020B0503020204020204" pitchFamily="34" charset="-122"/>
                  <a:ea typeface="微软雅黑" panose="020B0503020204020204" pitchFamily="34" charset="-122"/>
                  <a:cs typeface="+mn-lt"/>
                  <a:sym typeface="+mn-ea"/>
                </a:rPr>
                <a:t>查询转换</a:t>
              </a:r>
              <a:endParaRPr lang="zh-CN" altLang="en-US" sz="4000" dirty="0">
                <a:latin typeface="微软雅黑" panose="020B0503020204020204" pitchFamily="34" charset="-122"/>
                <a:ea typeface="微软雅黑" panose="020B0503020204020204" pitchFamily="34" charset="-122"/>
                <a:cs typeface="+mn-lt"/>
                <a:sym typeface="+mn-ea"/>
              </a:endParaRPr>
            </a:p>
          </p:txBody>
        </p:sp>
        <p:sp>
          <p:nvSpPr>
            <p:cNvPr id="10" name="PA_库_文本框 6" descr="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
            <p:cNvSpPr txBox="1"/>
            <p:nvPr>
              <p:custDataLst>
                <p:tags r:id="rId2"/>
              </p:custDataLst>
            </p:nvPr>
          </p:nvSpPr>
          <p:spPr>
            <a:xfrm>
              <a:off x="5504186" y="804147"/>
              <a:ext cx="1136650" cy="1014730"/>
            </a:xfrm>
            <a:prstGeom prst="rect">
              <a:avLst/>
            </a:prstGeom>
            <a:noFill/>
          </p:spPr>
          <p:txBody>
            <a:bodyPr wrap="none" rtlCol="0">
              <a:spAutoFit/>
            </a:bodyPr>
            <a:lstStyle/>
            <a:p>
              <a:pPr algn="ctr"/>
              <a:r>
                <a:rPr lang="en-US" altLang="zh-CN" sz="6000" b="1" dirty="0">
                  <a:latin typeface="微软雅黑" panose="020B0503020204020204" pitchFamily="34" charset="-122"/>
                  <a:ea typeface="微软雅黑" panose="020B0503020204020204" pitchFamily="34" charset="-122"/>
                  <a:cs typeface="+mn-lt"/>
                </a:rPr>
                <a:t>02</a:t>
              </a:r>
              <a:endParaRPr lang="en-US" altLang="zh-CN" sz="6000" b="1" dirty="0">
                <a:latin typeface="微软雅黑" panose="020B0503020204020204" pitchFamily="34" charset="-122"/>
                <a:ea typeface="微软雅黑" panose="020B0503020204020204" pitchFamily="34" charset="-122"/>
                <a:cs typeface="+mn-lt"/>
              </a:endParaRPr>
            </a:p>
          </p:txBody>
        </p:sp>
        <p:sp>
          <p:nvSpPr>
            <p:cNvPr id="11" name="圆角矩形 10"/>
            <p:cNvSpPr/>
            <p:nvPr/>
          </p:nvSpPr>
          <p:spPr>
            <a:xfrm>
              <a:off x="5837573" y="1819810"/>
              <a:ext cx="469875" cy="62280"/>
            </a:xfrm>
            <a:prstGeom prst="roundRect">
              <a:avLst/>
            </a:prstGeom>
            <a:solidFill>
              <a:srgbClr val="F84C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pic>
        <p:nvPicPr>
          <p:cNvPr id="13" name="图片 12" descr="卡通人物&#10;&#10;中度可信度描述已自动生成"/>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953000" cy="6858000"/>
          </a:xfrm>
          <a:prstGeom prst="rect">
            <a:avLst/>
          </a:prstGeom>
        </p:spPr>
      </p:pic>
      <p:pic>
        <p:nvPicPr>
          <p:cNvPr id="5" name="Picture 4"/>
          <p:cNvPicPr>
            <a:picLocks noChangeAspect="1"/>
          </p:cNvPicPr>
          <p:nvPr/>
        </p:nvPicPr>
        <p:blipFill>
          <a:blip r:embed="rId4"/>
          <a:stretch>
            <a:fillRect/>
          </a:stretch>
        </p:blipFill>
        <p:spPr>
          <a:xfrm>
            <a:off x="7928610" y="361950"/>
            <a:ext cx="3189605" cy="63080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
</file>

<file path=ppt/tags/tag1.xml><?xml version="1.0" encoding="utf-8"?>
<p:tagLst xmlns:p="http://schemas.openxmlformats.org/presentationml/2006/main">
  <p:tag name="PA" val="v4.0.0"/>
</p:tagLst>
</file>

<file path=ppt/tags/tag10.xml><?xml version="1.0" encoding="utf-8"?>
<p:tagLst xmlns:p="http://schemas.openxmlformats.org/presentationml/2006/main">
  <p:tag name="PA" val="v4.0.0"/>
</p:tagLst>
</file>

<file path=ppt/tags/tag11.xml><?xml version="1.0" encoding="utf-8"?>
<p:tagLst xmlns:p="http://schemas.openxmlformats.org/presentationml/2006/main">
  <p:tag name="PA" val="v4.0.0"/>
</p:tagLst>
</file>

<file path=ppt/tags/tag12.xml><?xml version="1.0" encoding="utf-8"?>
<p:tagLst xmlns:p="http://schemas.openxmlformats.org/presentationml/2006/main">
  <p:tag name="PA" val="v4.0.0"/>
</p:tagLst>
</file>

<file path=ppt/tags/tag13.xml><?xml version="1.0" encoding="utf-8"?>
<p:tagLst xmlns:p="http://schemas.openxmlformats.org/presentationml/2006/main">
  <p:tag name="PA" val="v4.0.0"/>
</p:tagLst>
</file>

<file path=ppt/tags/tag14.xml><?xml version="1.0" encoding="utf-8"?>
<p:tagLst xmlns:p="http://schemas.openxmlformats.org/presentationml/2006/main">
  <p:tag name="PA" val="v4.0.0"/>
</p:tagLst>
</file>

<file path=ppt/tags/tag15.xml><?xml version="1.0" encoding="utf-8"?>
<p:tagLst xmlns:p="http://schemas.openxmlformats.org/presentationml/2006/main">
  <p:tag name="PA" val="v4.0.0"/>
</p:tagLst>
</file>

<file path=ppt/tags/tag16.xml><?xml version="1.0" encoding="utf-8"?>
<p:tagLst xmlns:p="http://schemas.openxmlformats.org/presentationml/2006/main">
  <p:tag name="PA" val="v4.0.0"/>
</p:tagLst>
</file>

<file path=ppt/tags/tag17.xml><?xml version="1.0" encoding="utf-8"?>
<p:tagLst xmlns:p="http://schemas.openxmlformats.org/presentationml/2006/main">
  <p:tag name="PA" val="v4.0.0"/>
</p:tagLst>
</file>

<file path=ppt/tags/tag18.xml><?xml version="1.0" encoding="utf-8"?>
<p:tagLst xmlns:p="http://schemas.openxmlformats.org/presentationml/2006/main">
  <p:tag name="PA" val="v4.0.0"/>
</p:tagLst>
</file>

<file path=ppt/tags/tag19.xml><?xml version="1.0" encoding="utf-8"?>
<p:tagLst xmlns:p="http://schemas.openxmlformats.org/presentationml/2006/main">
  <p:tag name="PA" val="v4.0.0"/>
  <p:tag name="KSO_WM_BEAUTIFY_FLAG" val=""/>
</p:tagLst>
</file>

<file path=ppt/tags/tag2.xml><?xml version="1.0" encoding="utf-8"?>
<p:tagLst xmlns:p="http://schemas.openxmlformats.org/presentationml/2006/main">
  <p:tag name="PA" val="v4.0.0"/>
</p:tagLst>
</file>

<file path=ppt/tags/tag20.xml><?xml version="1.0" encoding="utf-8"?>
<p:tagLst xmlns:p="http://schemas.openxmlformats.org/presentationml/2006/main">
  <p:tag name="PA" val="v4.0.0"/>
  <p:tag name="KSO_WM_BEAUTIFY_FLAG" val=""/>
</p:tagLst>
</file>

<file path=ppt/tags/tag21.xml><?xml version="1.0" encoding="utf-8"?>
<p:tagLst xmlns:p="http://schemas.openxmlformats.org/presentationml/2006/main">
  <p:tag name="PA" val="v4.0.0"/>
  <p:tag name="KSO_WM_BEAUTIFY_FLAG" val=""/>
</p:tagLst>
</file>

<file path=ppt/tags/tag22.xml><?xml version="1.0" encoding="utf-8"?>
<p:tagLst xmlns:p="http://schemas.openxmlformats.org/presentationml/2006/main">
  <p:tag name="PA" val="v4.0.0"/>
  <p:tag name="KSO_WM_BEAUTIFY_FLAG" val=""/>
</p:tagLst>
</file>

<file path=ppt/tags/tag23.xml><?xml version="1.0" encoding="utf-8"?>
<p:tagLst xmlns:p="http://schemas.openxmlformats.org/presentationml/2006/main">
  <p:tag name="PA" val="v4.0.0"/>
  <p:tag name="KSO_WM_BEAUTIFY_FLAG" val=""/>
</p:tagLst>
</file>

<file path=ppt/tags/tag24.xml><?xml version="1.0" encoding="utf-8"?>
<p:tagLst xmlns:p="http://schemas.openxmlformats.org/presentationml/2006/main">
  <p:tag name="PA" val="v4.0.0"/>
  <p:tag name="KSO_WM_BEAUTIFY_FLAG" val=""/>
</p:tagLst>
</file>

<file path=ppt/tags/tag25.xml><?xml version="1.0" encoding="utf-8"?>
<p:tagLst xmlns:p="http://schemas.openxmlformats.org/presentationml/2006/main">
  <p:tag name="PA" val="v4.0.0"/>
  <p:tag name="KSO_WM_BEAUTIFY_FLAG" val=""/>
</p:tagLst>
</file>

<file path=ppt/tags/tag26.xml><?xml version="1.0" encoding="utf-8"?>
<p:tagLst xmlns:p="http://schemas.openxmlformats.org/presentationml/2006/main">
  <p:tag name="PA" val="v4.0.0"/>
  <p:tag name="KSO_WM_BEAUTIFY_FLAG" val=""/>
</p:tagLst>
</file>

<file path=ppt/tags/tag27.xml><?xml version="1.0" encoding="utf-8"?>
<p:tagLst xmlns:p="http://schemas.openxmlformats.org/presentationml/2006/main">
  <p:tag name="PA" val="v4.0.0"/>
</p:tagLst>
</file>

<file path=ppt/tags/tag28.xml><?xml version="1.0" encoding="utf-8"?>
<p:tagLst xmlns:p="http://schemas.openxmlformats.org/presentationml/2006/main">
  <p:tag name="PA" val="v4.0.0"/>
</p:tagLst>
</file>

<file path=ppt/tags/tag29.xml><?xml version="1.0" encoding="utf-8"?>
<p:tagLst xmlns:p="http://schemas.openxmlformats.org/presentationml/2006/main">
  <p:tag name="PA" val="v4.0.0"/>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PA" val="v4.0.0"/>
  <p:tag name="KSO_WM_BEAUTIFY_FLAG" val=""/>
</p:tagLst>
</file>

<file path=ppt/tags/tag31.xml><?xml version="1.0" encoding="utf-8"?>
<p:tagLst xmlns:p="http://schemas.openxmlformats.org/presentationml/2006/main">
  <p:tag name="PA" val="v4.0.0"/>
  <p:tag name="KSO_WM_BEAUTIFY_FLAG" val=""/>
</p:tagLst>
</file>

<file path=ppt/tags/tag32.xml><?xml version="1.0" encoding="utf-8"?>
<p:tagLst xmlns:p="http://schemas.openxmlformats.org/presentationml/2006/main">
  <p:tag name="PA" val="v4.0.0"/>
  <p:tag name="KSO_WM_BEAUTIFY_FLAG" val=""/>
</p:tagLst>
</file>

<file path=ppt/tags/tag33.xml><?xml version="1.0" encoding="utf-8"?>
<p:tagLst xmlns:p="http://schemas.openxmlformats.org/presentationml/2006/main">
  <p:tag name="PA" val="v4.0.0"/>
  <p:tag name="KSO_WM_BEAUTIFY_FLAG" val=""/>
</p:tagLst>
</file>

<file path=ppt/tags/tag34.xml><?xml version="1.0" encoding="utf-8"?>
<p:tagLst xmlns:p="http://schemas.openxmlformats.org/presentationml/2006/main">
  <p:tag name="PA" val="v4.0.0"/>
  <p:tag name="KSO_WM_BEAUTIFY_FLAG" val=""/>
</p:tagLst>
</file>

<file path=ppt/tags/tag35.xml><?xml version="1.0" encoding="utf-8"?>
<p:tagLst xmlns:p="http://schemas.openxmlformats.org/presentationml/2006/main">
  <p:tag name="PA" val="v4.0.0"/>
</p:tagLst>
</file>

<file path=ppt/tags/tag36.xml><?xml version="1.0" encoding="utf-8"?>
<p:tagLst xmlns:p="http://schemas.openxmlformats.org/presentationml/2006/main">
  <p:tag name="PA" val="v4.0.0"/>
</p:tagLst>
</file>

<file path=ppt/tags/tag37.xml><?xml version="1.0" encoding="utf-8"?>
<p:tagLst xmlns:p="http://schemas.openxmlformats.org/presentationml/2006/main">
  <p:tag name="PA" val="v4.0.0"/>
  <p:tag name="KSO_WM_BEAUTIFY_FLAG" val=""/>
</p:tagLst>
</file>

<file path=ppt/tags/tag38.xml><?xml version="1.0" encoding="utf-8"?>
<p:tagLst xmlns:p="http://schemas.openxmlformats.org/presentationml/2006/main">
  <p:tag name="PA" val="v4.0.0"/>
  <p:tag name="KSO_WM_BEAUTIFY_FLAG" val=""/>
</p:tagLst>
</file>

<file path=ppt/tags/tag39.xml><?xml version="1.0" encoding="utf-8"?>
<p:tagLst xmlns:p="http://schemas.openxmlformats.org/presentationml/2006/main">
  <p:tag name="PA" val="v4.0.0"/>
  <p:tag name="KSO_WM_BEAUTIFY_FLAG" val=""/>
</p:tagLst>
</file>

<file path=ppt/tags/tag4.xml><?xml version="1.0" encoding="utf-8"?>
<p:tagLst xmlns:p="http://schemas.openxmlformats.org/presentationml/2006/main">
  <p:tag name="PA" val="v4.0.0"/>
</p:tagLst>
</file>

<file path=ppt/tags/tag40.xml><?xml version="1.0" encoding="utf-8"?>
<p:tagLst xmlns:p="http://schemas.openxmlformats.org/presentationml/2006/main">
  <p:tag name="PA" val="v4.0.0"/>
  <p:tag name="KSO_WM_BEAUTIFY_FLAG" val=""/>
</p:tagLst>
</file>

<file path=ppt/tags/tag41.xml><?xml version="1.0" encoding="utf-8"?>
<p:tagLst xmlns:p="http://schemas.openxmlformats.org/presentationml/2006/main">
  <p:tag name="PA" val="v4.0.0"/>
  <p:tag name="KSO_WM_BEAUTIFY_FLAG" val=""/>
</p:tagLst>
</file>

<file path=ppt/tags/tag42.xml><?xml version="1.0" encoding="utf-8"?>
<p:tagLst xmlns:p="http://schemas.openxmlformats.org/presentationml/2006/main">
  <p:tag name="PA" val="v4.0.0"/>
  <p:tag name="KSO_WM_BEAUTIFY_FLAG" val=""/>
</p:tagLst>
</file>

<file path=ppt/tags/tag43.xml><?xml version="1.0" encoding="utf-8"?>
<p:tagLst xmlns:p="http://schemas.openxmlformats.org/presentationml/2006/main">
  <p:tag name="PA" val="v4.0.0"/>
  <p:tag name="KSO_WM_BEAUTIFY_FLAG" val=""/>
</p:tagLst>
</file>

<file path=ppt/tags/tag44.xml><?xml version="1.0" encoding="utf-8"?>
<p:tagLst xmlns:p="http://schemas.openxmlformats.org/presentationml/2006/main">
  <p:tag name="PA" val="v4.0.0"/>
  <p:tag name="KSO_WM_BEAUTIFY_FLAG" val=""/>
</p:tagLst>
</file>

<file path=ppt/tags/tag45.xml><?xml version="1.0" encoding="utf-8"?>
<p:tagLst xmlns:p="http://schemas.openxmlformats.org/presentationml/2006/main">
  <p:tag name="PA" val="v4.0.0"/>
  <p:tag name="KSO_WM_BEAUTIFY_FLAG" val=""/>
</p:tagLst>
</file>

<file path=ppt/tags/tag46.xml><?xml version="1.0" encoding="utf-8"?>
<p:tagLst xmlns:p="http://schemas.openxmlformats.org/presentationml/2006/main">
  <p:tag name="PA" val="v4.0.0"/>
  <p:tag name="KSO_WM_BEAUTIFY_FLAG" val=""/>
</p:tagLst>
</file>

<file path=ppt/tags/tag47.xml><?xml version="1.0" encoding="utf-8"?>
<p:tagLst xmlns:p="http://schemas.openxmlformats.org/presentationml/2006/main">
  <p:tag name="PA" val="v4.0.0"/>
  <p:tag name="KSO_WM_BEAUTIFY_FLAG" val=""/>
</p:tagLst>
</file>

<file path=ppt/tags/tag48.xml><?xml version="1.0" encoding="utf-8"?>
<p:tagLst xmlns:p="http://schemas.openxmlformats.org/presentationml/2006/main">
  <p:tag name="PA" val="v4.0.0"/>
  <p:tag name="KSO_WM_BEAUTIFY_FLAG" val=""/>
</p:tagLst>
</file>

<file path=ppt/tags/tag49.xml><?xml version="1.0" encoding="utf-8"?>
<p:tagLst xmlns:p="http://schemas.openxmlformats.org/presentationml/2006/main">
  <p:tag name="PA" val="v4.0.0"/>
  <p:tag name="KSO_WM_BEAUTIFY_FLAG" val=""/>
</p:tagLst>
</file>

<file path=ppt/tags/tag5.xml><?xml version="1.0" encoding="utf-8"?>
<p:tagLst xmlns:p="http://schemas.openxmlformats.org/presentationml/2006/main">
  <p:tag name="PA" val="v4.0.0"/>
</p:tagLst>
</file>

<file path=ppt/tags/tag50.xml><?xml version="1.0" encoding="utf-8"?>
<p:tagLst xmlns:p="http://schemas.openxmlformats.org/presentationml/2006/main">
  <p:tag name="PA" val="v4.0.0"/>
  <p:tag name="KSO_WM_BEAUTIFY_FLAG" val=""/>
</p:tagLst>
</file>

<file path=ppt/tags/tag51.xml><?xml version="1.0" encoding="utf-8"?>
<p:tagLst xmlns:p="http://schemas.openxmlformats.org/presentationml/2006/main">
  <p:tag name="PA" val="v4.0.0"/>
  <p:tag name="KSO_WM_BEAUTIFY_FLAG" val=""/>
</p:tagLst>
</file>

<file path=ppt/tags/tag52.xml><?xml version="1.0" encoding="utf-8"?>
<p:tagLst xmlns:p="http://schemas.openxmlformats.org/presentationml/2006/main">
  <p:tag name="PA" val="v4.0.0"/>
  <p:tag name="KSO_WM_BEAUTIFY_FLAG" val=""/>
</p:tagLst>
</file>

<file path=ppt/tags/tag53.xml><?xml version="1.0" encoding="utf-8"?>
<p:tagLst xmlns:p="http://schemas.openxmlformats.org/presentationml/2006/main">
  <p:tag name="PA" val="v4.0.0"/>
  <p:tag name="KSO_WM_BEAUTIFY_FLAG" val=""/>
</p:tagLst>
</file>

<file path=ppt/tags/tag54.xml><?xml version="1.0" encoding="utf-8"?>
<p:tagLst xmlns:p="http://schemas.openxmlformats.org/presentationml/2006/main">
  <p:tag name="PA" val="v4.0.0"/>
  <p:tag name="KSO_WM_BEAUTIFY_FLAG" val=""/>
</p:tagLst>
</file>

<file path=ppt/tags/tag55.xml><?xml version="1.0" encoding="utf-8"?>
<p:tagLst xmlns:p="http://schemas.openxmlformats.org/presentationml/2006/main">
  <p:tag name="PA" val="v4.0.0"/>
  <p:tag name="KSO_WM_BEAUTIFY_FLAG" val=""/>
</p:tagLst>
</file>

<file path=ppt/tags/tag56.xml><?xml version="1.0" encoding="utf-8"?>
<p:tagLst xmlns:p="http://schemas.openxmlformats.org/presentationml/2006/main">
  <p:tag name="PA" val="v4.0.0"/>
  <p:tag name="KSO_WM_BEAUTIFY_FLAG" val=""/>
</p:tagLst>
</file>

<file path=ppt/tags/tag57.xml><?xml version="1.0" encoding="utf-8"?>
<p:tagLst xmlns:p="http://schemas.openxmlformats.org/presentationml/2006/main">
  <p:tag name="PA" val="v4.0.0"/>
  <p:tag name="KSO_WM_BEAUTIFY_FLAG" val=""/>
</p:tagLst>
</file>

<file path=ppt/tags/tag58.xml><?xml version="1.0" encoding="utf-8"?>
<p:tagLst xmlns:p="http://schemas.openxmlformats.org/presentationml/2006/main">
  <p:tag name="PA" val="v4.0.0"/>
  <p:tag name="KSO_WM_BEAUTIFY_FLAG" val=""/>
</p:tagLst>
</file>

<file path=ppt/tags/tag59.xml><?xml version="1.0" encoding="utf-8"?>
<p:tagLst xmlns:p="http://schemas.openxmlformats.org/presentationml/2006/main">
  <p:tag name="PA" val="v4.0.0"/>
  <p:tag name="KSO_WM_BEAUTIFY_FLAG" val=""/>
</p:tagLst>
</file>

<file path=ppt/tags/tag6.xml><?xml version="1.0" encoding="utf-8"?>
<p:tagLst xmlns:p="http://schemas.openxmlformats.org/presentationml/2006/main">
  <p:tag name="PA" val="v4.0.0"/>
</p:tagLst>
</file>

<file path=ppt/tags/tag60.xml><?xml version="1.0" encoding="utf-8"?>
<p:tagLst xmlns:p="http://schemas.openxmlformats.org/presentationml/2006/main">
  <p:tag name="PA" val="v4.0.0"/>
  <p:tag name="KSO_WM_BEAUTIFY_FLAG" val=""/>
</p:tagLst>
</file>

<file path=ppt/tags/tag61.xml><?xml version="1.0" encoding="utf-8"?>
<p:tagLst xmlns:p="http://schemas.openxmlformats.org/presentationml/2006/main">
  <p:tag name="PA" val="v4.0.0"/>
  <p:tag name="KSO_WM_BEAUTIFY_FLAG" val=""/>
</p:tagLst>
</file>

<file path=ppt/tags/tag62.xml><?xml version="1.0" encoding="utf-8"?>
<p:tagLst xmlns:p="http://schemas.openxmlformats.org/presentationml/2006/main">
  <p:tag name="PA" val="v4.0.0"/>
  <p:tag name="KSO_WM_BEAUTIFY_FLAG" val=""/>
</p:tagLst>
</file>

<file path=ppt/tags/tag63.xml><?xml version="1.0" encoding="utf-8"?>
<p:tagLst xmlns:p="http://schemas.openxmlformats.org/presentationml/2006/main">
  <p:tag name="PA" val="v4.0.0"/>
  <p:tag name="KSO_WM_BEAUTIFY_FLAG" val=""/>
</p:tagLst>
</file>

<file path=ppt/tags/tag64.xml><?xml version="1.0" encoding="utf-8"?>
<p:tagLst xmlns:p="http://schemas.openxmlformats.org/presentationml/2006/main">
  <p:tag name="PA" val="v4.0.0"/>
  <p:tag name="KSO_WM_BEAUTIFY_FLAG" val=""/>
</p:tagLst>
</file>

<file path=ppt/tags/tag65.xml><?xml version="1.0" encoding="utf-8"?>
<p:tagLst xmlns:p="http://schemas.openxmlformats.org/presentationml/2006/main">
  <p:tag name="PA" val="v4.0.0"/>
  <p:tag name="KSO_WM_BEAUTIFY_FLAG" val=""/>
</p:tagLst>
</file>

<file path=ppt/tags/tag66.xml><?xml version="1.0" encoding="utf-8"?>
<p:tagLst xmlns:p="http://schemas.openxmlformats.org/presentationml/2006/main">
  <p:tag name="PA" val="v4.0.0"/>
</p:tagLst>
</file>

<file path=ppt/tags/tag67.xml><?xml version="1.0" encoding="utf-8"?>
<p:tagLst xmlns:p="http://schemas.openxmlformats.org/presentationml/2006/main">
  <p:tag name="PA" val="v4.0.0"/>
</p:tagLst>
</file>

<file path=ppt/tags/tag68.xml><?xml version="1.0" encoding="utf-8"?>
<p:tagLst xmlns:p="http://schemas.openxmlformats.org/presentationml/2006/main">
  <p:tag name="PA" val="v4.0.0"/>
  <p:tag name="KSO_WM_BEAUTIFY_FLAG" val=""/>
</p:tagLst>
</file>

<file path=ppt/tags/tag69.xml><?xml version="1.0" encoding="utf-8"?>
<p:tagLst xmlns:p="http://schemas.openxmlformats.org/presentationml/2006/main">
  <p:tag name="PA" val="v4.0.0"/>
  <p:tag name="KSO_WM_BEAUTIFY_FLAG" val=""/>
</p:tagLst>
</file>

<file path=ppt/tags/tag7.xml><?xml version="1.0" encoding="utf-8"?>
<p:tagLst xmlns:p="http://schemas.openxmlformats.org/presentationml/2006/main">
  <p:tag name="PA" val="v4.0.0"/>
</p:tagLst>
</file>

<file path=ppt/tags/tag70.xml><?xml version="1.0" encoding="utf-8"?>
<p:tagLst xmlns:p="http://schemas.openxmlformats.org/presentationml/2006/main">
  <p:tag name="PA" val="v4.0.0"/>
  <p:tag name="KSO_WM_BEAUTIFY_FLAG" val=""/>
</p:tagLst>
</file>

<file path=ppt/tags/tag71.xml><?xml version="1.0" encoding="utf-8"?>
<p:tagLst xmlns:p="http://schemas.openxmlformats.org/presentationml/2006/main">
  <p:tag name="PA" val="v4.0.0"/>
  <p:tag name="KSO_WM_BEAUTIFY_FLAG" val=""/>
</p:tagLst>
</file>

<file path=ppt/tags/tag72.xml><?xml version="1.0" encoding="utf-8"?>
<p:tagLst xmlns:p="http://schemas.openxmlformats.org/presentationml/2006/main">
  <p:tag name="PA" val="v4.0.0"/>
  <p:tag name="KSO_WM_BEAUTIFY_FLAG" val=""/>
</p:tagLst>
</file>

<file path=ppt/tags/tag73.xml><?xml version="1.0" encoding="utf-8"?>
<p:tagLst xmlns:p="http://schemas.openxmlformats.org/presentationml/2006/main">
  <p:tag name="PA" val="v4.0.0"/>
  <p:tag name="KSO_WM_BEAUTIFY_FLAG" val=""/>
</p:tagLst>
</file>

<file path=ppt/tags/tag74.xml><?xml version="1.0" encoding="utf-8"?>
<p:tagLst xmlns:p="http://schemas.openxmlformats.org/presentationml/2006/main">
  <p:tag name="PA" val="v4.0.0"/>
  <p:tag name="KSO_WM_BEAUTIFY_FLAG" val=""/>
</p:tagLst>
</file>

<file path=ppt/tags/tag75.xml><?xml version="1.0" encoding="utf-8"?>
<p:tagLst xmlns:p="http://schemas.openxmlformats.org/presentationml/2006/main">
  <p:tag name="PA" val="v4.0.0"/>
  <p:tag name="KSO_WM_BEAUTIFY_FLAG" val=""/>
</p:tagLst>
</file>

<file path=ppt/tags/tag76.xml><?xml version="1.0" encoding="utf-8"?>
<p:tagLst xmlns:p="http://schemas.openxmlformats.org/presentationml/2006/main">
  <p:tag name="PA" val="v4.0.0"/>
  <p:tag name="KSO_WM_BEAUTIFY_FLAG" val=""/>
</p:tagLst>
</file>

<file path=ppt/tags/tag77.xml><?xml version="1.0" encoding="utf-8"?>
<p:tagLst xmlns:p="http://schemas.openxmlformats.org/presentationml/2006/main">
  <p:tag name="PA" val="v4.0.0"/>
  <p:tag name="KSO_WM_BEAUTIFY_FLAG" val=""/>
</p:tagLst>
</file>

<file path=ppt/tags/tag78.xml><?xml version="1.0" encoding="utf-8"?>
<p:tagLst xmlns:p="http://schemas.openxmlformats.org/presentationml/2006/main">
  <p:tag name="PA" val="v4.0.0"/>
  <p:tag name="KSO_WM_BEAUTIFY_FLAG" val=""/>
</p:tagLst>
</file>

<file path=ppt/tags/tag79.xml><?xml version="1.0" encoding="utf-8"?>
<p:tagLst xmlns:p="http://schemas.openxmlformats.org/presentationml/2006/main">
  <p:tag name="PA" val="v4.0.0"/>
  <p:tag name="KSO_WM_BEAUTIFY_FLAG" val=""/>
</p:tagLst>
</file>

<file path=ppt/tags/tag8.xml><?xml version="1.0" encoding="utf-8"?>
<p:tagLst xmlns:p="http://schemas.openxmlformats.org/presentationml/2006/main">
  <p:tag name="PA" val="v4.0.0"/>
</p:tagLst>
</file>

<file path=ppt/tags/tag80.xml><?xml version="1.0" encoding="utf-8"?>
<p:tagLst xmlns:p="http://schemas.openxmlformats.org/presentationml/2006/main">
  <p:tag name="PA" val="v4.0.0"/>
  <p:tag name="KSO_WM_BEAUTIFY_FLAG" val=""/>
</p:tagLst>
</file>

<file path=ppt/tags/tag81.xml><?xml version="1.0" encoding="utf-8"?>
<p:tagLst xmlns:p="http://schemas.openxmlformats.org/presentationml/2006/main">
  <p:tag name="PA" val="v4.0.0"/>
  <p:tag name="KSO_WM_BEAUTIFY_FLAG" val=""/>
</p:tagLst>
</file>

<file path=ppt/tags/tag82.xml><?xml version="1.0" encoding="utf-8"?>
<p:tagLst xmlns:p="http://schemas.openxmlformats.org/presentationml/2006/main">
  <p:tag name="PA" val="v4.0.0"/>
  <p:tag name="KSO_WM_BEAUTIFY_FLAG" val=""/>
</p:tagLst>
</file>

<file path=ppt/tags/tag83.xml><?xml version="1.0" encoding="utf-8"?>
<p:tagLst xmlns:p="http://schemas.openxmlformats.org/presentationml/2006/main">
  <p:tag name="PA" val="v4.0.0"/>
  <p:tag name="KSO_WM_BEAUTIFY_FLAG" val=""/>
</p:tagLst>
</file>

<file path=ppt/tags/tag84.xml><?xml version="1.0" encoding="utf-8"?>
<p:tagLst xmlns:p="http://schemas.openxmlformats.org/presentationml/2006/main">
  <p:tag name="PA" val="v4.0.0"/>
  <p:tag name="KSO_WM_BEAUTIFY_FLAG" val=""/>
</p:tagLst>
</file>

<file path=ppt/tags/tag85.xml><?xml version="1.0" encoding="utf-8"?>
<p:tagLst xmlns:p="http://schemas.openxmlformats.org/presentationml/2006/main">
  <p:tag name="PA" val="v4.0.0"/>
</p:tagLst>
</file>

<file path=ppt/tags/tag86.xml><?xml version="1.0" encoding="utf-8"?>
<p:tagLst xmlns:p="http://schemas.openxmlformats.org/presentationml/2006/main">
  <p:tag name="PA" val="v4.0.0"/>
</p:tagLst>
</file>

<file path=ppt/tags/tag87.xml><?xml version="1.0" encoding="utf-8"?>
<p:tagLst xmlns:p="http://schemas.openxmlformats.org/presentationml/2006/main">
  <p:tag name="PA" val="v4.0.0"/>
  <p:tag name="KSO_WM_BEAUTIFY_FLAG" val=""/>
</p:tagLst>
</file>

<file path=ppt/tags/tag88.xml><?xml version="1.0" encoding="utf-8"?>
<p:tagLst xmlns:p="http://schemas.openxmlformats.org/presentationml/2006/main">
  <p:tag name="PA" val="v4.0.0"/>
  <p:tag name="KSO_WM_BEAUTIFY_FLAG" val=""/>
</p:tagLst>
</file>

<file path=ppt/tags/tag89.xml><?xml version="1.0" encoding="utf-8"?>
<p:tagLst xmlns:p="http://schemas.openxmlformats.org/presentationml/2006/main">
  <p:tag name="ISPRING_PRESENTATION_TITLE" val="11视频"/>
  <p:tag name="COMMONDATA" val="eyJoZGlkIjoiOGU5ZWFmYTg1YTZjYTdiZGQ1OWM4ODAxNmIxZjU3NmEifQ=="/>
  <p:tag name="KSO_WPP_MARK_KEY" val="846d6b3e-8d82-4309-aecb-d34c6f2fd023"/>
</p:tagLst>
</file>

<file path=ppt/tags/tag9.xml><?xml version="1.0" encoding="utf-8"?>
<p:tagLst xmlns:p="http://schemas.openxmlformats.org/presentationml/2006/main">
  <p:tag name="PA" val="v4.0.0"/>
</p:tagLst>
</file>

<file path=ppt/theme/theme1.xml><?xml version="1.0" encoding="utf-8"?>
<a:theme xmlns:a="http://schemas.openxmlformats.org/drawingml/2006/main" name="Office 主题​​">
  <a:themeElements>
    <a:clrScheme name="自定义 44">
      <a:dk1>
        <a:srgbClr val="262626"/>
      </a:dk1>
      <a:lt1>
        <a:srgbClr val="FFFFFF"/>
      </a:lt1>
      <a:dk2>
        <a:srgbClr val="262626"/>
      </a:dk2>
      <a:lt2>
        <a:srgbClr val="FFFFFF"/>
      </a:lt2>
      <a:accent1>
        <a:srgbClr val="08C4F5"/>
      </a:accent1>
      <a:accent2>
        <a:srgbClr val="02FFFF"/>
      </a:accent2>
      <a:accent3>
        <a:srgbClr val="6DFFD1"/>
      </a:accent3>
      <a:accent4>
        <a:srgbClr val="08C4F5"/>
      </a:accent4>
      <a:accent5>
        <a:srgbClr val="02DDDA"/>
      </a:accent5>
      <a:accent6>
        <a:srgbClr val="6DFFD9"/>
      </a:accent6>
      <a:hlink>
        <a:srgbClr val="FFFFFF"/>
      </a:hlink>
      <a:folHlink>
        <a:srgbClr val="595959"/>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ctr">
          <a:defRPr sz="7200" dirty="0" smtClean="0">
            <a:latin typeface="AgencyFB" panose="02000806040000020003" pitchFamily="2" charset="0"/>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28067</Words>
  <Application>WPS Presentation</Application>
  <PresentationFormat>宽屏</PresentationFormat>
  <Paragraphs>569</Paragraphs>
  <Slides>42</Slides>
  <Notes>8</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42</vt:i4>
      </vt:variant>
    </vt:vector>
  </HeadingPairs>
  <TitlesOfParts>
    <vt:vector size="57" baseType="lpstr">
      <vt:lpstr>Arial</vt:lpstr>
      <vt:lpstr>SimSun</vt:lpstr>
      <vt:lpstr>Wingdings</vt:lpstr>
      <vt:lpstr>AgencyFB</vt:lpstr>
      <vt:lpstr>苹方-简</vt:lpstr>
      <vt:lpstr>inpin heiti</vt:lpstr>
      <vt:lpstr>微软雅黑</vt:lpstr>
      <vt:lpstr>微软雅黑</vt:lpstr>
      <vt:lpstr>Microsoft YaHei Light</vt:lpstr>
      <vt:lpstr>汉仪旗黑</vt:lpstr>
      <vt:lpstr>Arial Unicode MS</vt:lpstr>
      <vt:lpstr>等线</vt:lpstr>
      <vt:lpstr>汉仪中等线KW</vt:lpstr>
      <vt:lpstr>汉仪书宋二KW</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©PPTSTORE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11视频</dc:title>
  <dc:creator>©PPTSTORE</dc:creator>
  <dc:description>©PPTSTORE 版权所有</dc:description>
  <cp:lastModifiedBy>mac</cp:lastModifiedBy>
  <cp:revision>271</cp:revision>
  <dcterms:created xsi:type="dcterms:W3CDTF">2023-05-23T13:21:22Z</dcterms:created>
  <dcterms:modified xsi:type="dcterms:W3CDTF">2023-05-23T13:21:22Z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63A4FFFEEA5BCF1CDF8958645F093D36_43</vt:lpwstr>
  </property>
  <property fmtid="{D5CDD505-2E9C-101B-9397-08002B2CF9AE}" pid="3" name="KSOProductBuildVer">
    <vt:lpwstr>1033-4.0.0.6524</vt:lpwstr>
  </property>
</Properties>
</file>