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tags/tag41.xml" ContentType="application/vnd.openxmlformats-officedocument.presentationml.tags+xml"/>
  <Override PartName="/ppt/notesSlides/notesSlide21.xml" ContentType="application/vnd.openxmlformats-officedocument.presentationml.notesSlide+xml"/>
  <Override PartName="/ppt/tags/tag42.xml" ContentType="application/vnd.openxmlformats-officedocument.presentationml.tags+xml"/>
  <Override PartName="/ppt/notesSlides/notesSlide22.xml" ContentType="application/vnd.openxmlformats-officedocument.presentationml.notesSlide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4.xml" ContentType="application/vnd.openxmlformats-officedocument.presentationml.tags+xml"/>
  <Override PartName="/ppt/notesSlides/notesSlide2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26.xml" ContentType="application/vnd.openxmlformats-officedocument.presentationml.notesSlide+xml"/>
  <Override PartName="/ppt/tags/tag48.xml" ContentType="application/vnd.openxmlformats-officedocument.presentationml.tags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</p:sldMasterIdLst>
  <p:notesMasterIdLst>
    <p:notesMasterId r:id="rId34"/>
  </p:notesMasterIdLst>
  <p:sldIdLst>
    <p:sldId id="473" r:id="rId2"/>
    <p:sldId id="469" r:id="rId3"/>
    <p:sldId id="470" r:id="rId4"/>
    <p:sldId id="475" r:id="rId5"/>
    <p:sldId id="491" r:id="rId6"/>
    <p:sldId id="513" r:id="rId7"/>
    <p:sldId id="479" r:id="rId8"/>
    <p:sldId id="488" r:id="rId9"/>
    <p:sldId id="505" r:id="rId10"/>
    <p:sldId id="489" r:id="rId11"/>
    <p:sldId id="510" r:id="rId12"/>
    <p:sldId id="490" r:id="rId13"/>
    <p:sldId id="514" r:id="rId14"/>
    <p:sldId id="480" r:id="rId15"/>
    <p:sldId id="503" r:id="rId16"/>
    <p:sldId id="496" r:id="rId17"/>
    <p:sldId id="501" r:id="rId18"/>
    <p:sldId id="497" r:id="rId19"/>
    <p:sldId id="494" r:id="rId20"/>
    <p:sldId id="481" r:id="rId21"/>
    <p:sldId id="6634" r:id="rId22"/>
    <p:sldId id="483" r:id="rId23"/>
    <p:sldId id="485" r:id="rId24"/>
    <p:sldId id="11088511" r:id="rId25"/>
    <p:sldId id="11088510" r:id="rId26"/>
    <p:sldId id="504" r:id="rId27"/>
    <p:sldId id="515" r:id="rId28"/>
    <p:sldId id="511" r:id="rId29"/>
    <p:sldId id="482" r:id="rId30"/>
    <p:sldId id="512" r:id="rId31"/>
    <p:sldId id="474" r:id="rId32"/>
    <p:sldId id="46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5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C1A"/>
    <a:srgbClr val="141952"/>
    <a:srgbClr val="5DEAFF"/>
    <a:srgbClr val="F5F7F9"/>
    <a:srgbClr val="F9FDFF"/>
    <a:srgbClr val="1846AC"/>
    <a:srgbClr val="1F5FB7"/>
    <a:srgbClr val="091762"/>
    <a:srgbClr val="010039"/>
    <a:srgbClr val="0E1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3" autoAdjust="0"/>
    <p:restoredTop sz="91016"/>
  </p:normalViewPr>
  <p:slideViewPr>
    <p:cSldViewPr snapToGrid="0" showGuides="1">
      <p:cViewPr>
        <p:scale>
          <a:sx n="110" d="100"/>
          <a:sy n="110" d="100"/>
        </p:scale>
        <p:origin x="816" y="568"/>
      </p:cViewPr>
      <p:guideLst>
        <p:guide orient="horz" pos="2160"/>
        <p:guide pos="5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D275C-2CAC-4AB6-BC17-F82B4993E23E}" type="doc">
      <dgm:prSet loTypeId="urn:microsoft.com/office/officeart/2008/layout/SquareAccent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C99F2EE8-6F36-4877-8CC7-C564437703DB}">
      <dgm:prSet phldrT="[文本]" custT="1"/>
      <dgm:spPr/>
      <dgm:t>
        <a:bodyPr/>
        <a:lstStyle/>
        <a:p>
          <a:r>
            <a:rPr lang="zh-CN" altLang="en-US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数据生成</a:t>
          </a:r>
          <a:r>
            <a:rPr lang="en-US" altLang="zh-CN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altLang="en-US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收集</a:t>
          </a:r>
        </a:p>
      </dgm:t>
    </dgm:pt>
    <dgm:pt modelId="{41583505-A9A9-419B-8034-125D00380BA6}" type="parTrans" cxnId="{337BF909-7E4D-4C97-BE64-85C7804B030F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66F3C68-2C38-47E4-BBFA-DC4577810524}" type="sibTrans" cxnId="{337BF909-7E4D-4C97-BE64-85C7804B030F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FDB976C-D9CA-4C5E-A174-4A7732BD7FC4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数据生成安全规范</a:t>
          </a:r>
        </a:p>
      </dgm:t>
    </dgm:pt>
    <dgm:pt modelId="{0AB5F477-0902-4ECD-B82F-1102AAB43911}" type="parTrans" cxnId="{FDDBD543-0127-4EE4-B625-AA9898905875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00D12E8-EB49-445A-8AEC-5AA8314E90D7}" type="sibTrans" cxnId="{FDDBD543-0127-4EE4-B625-AA9898905875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AD0C83F-C471-4503-87D4-7E0A59864CA4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数据收集安全规范</a:t>
          </a:r>
        </a:p>
      </dgm:t>
    </dgm:pt>
    <dgm:pt modelId="{A46A8844-998A-45E5-A61B-AC02E6B84F22}" type="parTrans" cxnId="{17082CAB-C736-4B60-8DF9-730A52A1635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C7A10DA-323B-4D77-87CB-80A19FA126C9}" type="sibTrans" cxnId="{17082CAB-C736-4B60-8DF9-730A52A1635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7A36A7-A974-490A-AF72-9611538500D0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数据分级分类</a:t>
          </a:r>
        </a:p>
      </dgm:t>
    </dgm:pt>
    <dgm:pt modelId="{74CFD42A-B1BA-48B2-9569-B164B264084C}" type="parTrans" cxnId="{B5744F37-A34D-48F7-B85F-6084F0508B5F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EE0EFA6-17E5-4545-BA79-511070C00310}" type="sibTrans" cxnId="{B5744F37-A34D-48F7-B85F-6084F0508B5F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704A13A-33E5-411A-90B3-3805FB8FAA60}">
      <dgm:prSet phldrT="[文本]" custT="1"/>
      <dgm:spPr/>
      <dgm:t>
        <a:bodyPr/>
        <a:lstStyle/>
        <a:p>
          <a:r>
            <a:rPr lang="zh-CN" altLang="en-US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数据传输</a:t>
          </a:r>
        </a:p>
      </dgm:t>
    </dgm:pt>
    <dgm:pt modelId="{F6402052-83EE-40CF-8028-6433B38C9029}" type="parTrans" cxnId="{C745544A-CC15-47A7-A324-92A824D816CD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D269E70-B6BE-4B98-B56B-2D895A8E3B14}" type="sibTrans" cxnId="{C745544A-CC15-47A7-A324-92A824D816CD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AAAC4B6-61C1-46B2-A761-68F4A4276BE9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数据加密传输</a:t>
          </a:r>
        </a:p>
      </dgm:t>
    </dgm:pt>
    <dgm:pt modelId="{A9580900-3265-4A17-9C37-5D423A9E228F}" type="parTrans" cxnId="{1D7AC54A-B076-4DDA-8B18-4DCC795CE779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E279A7A8-BC3A-4D06-A2E3-050C02E96B62}" type="sibTrans" cxnId="{1D7AC54A-B076-4DDA-8B18-4DCC795CE779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097877F-371A-4FE2-9499-1451B91EB372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数据安全域划分</a:t>
          </a:r>
        </a:p>
      </dgm:t>
    </dgm:pt>
    <dgm:pt modelId="{D2F5F749-F2A4-4C5F-8D3D-2EEC7F2754B0}" type="parTrans" cxnId="{B8D36921-31BC-432B-86C5-946CB87D6ECD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16336A8-7DE2-4225-B65C-24114AA45E88}" type="sibTrans" cxnId="{B8D36921-31BC-432B-86C5-946CB87D6ECD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54A7E75-7CCC-4B62-9949-716231D31357}">
      <dgm:prSet phldrT="[文本]" custT="1"/>
      <dgm:spPr/>
      <dgm:t>
        <a:bodyPr/>
        <a:lstStyle/>
        <a:p>
          <a:r>
            <a:rPr lang="zh-CN" altLang="en-US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数据存储</a:t>
          </a:r>
        </a:p>
      </dgm:t>
    </dgm:pt>
    <dgm:pt modelId="{A565CEB3-BFC2-4065-ADC6-255532C3E7D2}" type="parTrans" cxnId="{B858BC68-5789-425D-8EC8-65C5D759778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469EF2B-A603-4E40-8099-63750C07BA2B}" type="sibTrans" cxnId="{B858BC68-5789-425D-8EC8-65C5D759778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0DFC868-5FDF-4DB9-931B-B3DDE9FE4067}">
      <dgm:prSet phldrT="[文本]" custT="1"/>
      <dgm:spPr/>
      <dgm:t>
        <a:bodyPr/>
        <a:lstStyle/>
        <a:p>
          <a:r>
            <a:rPr lang="zh-CN" altLang="en-US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数据使用</a:t>
          </a:r>
        </a:p>
      </dgm:t>
    </dgm:pt>
    <dgm:pt modelId="{8FA42671-A756-4A4E-91FF-26947F3D485C}" type="parTrans" cxnId="{B0F33D44-0787-4036-96C9-86649EAC8EC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AD82B53-E1CE-4641-B23C-B46F326ADCDE}" type="sibTrans" cxnId="{B0F33D44-0787-4036-96C9-86649EAC8EC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AB40C80-0057-4CC2-8EE0-DC74D14B2D33}">
      <dgm:prSet phldrT="[文本]" custT="1"/>
      <dgm:spPr/>
      <dgm:t>
        <a:bodyPr/>
        <a:lstStyle/>
        <a:p>
          <a:r>
            <a:rPr lang="zh-CN" altLang="en-US" sz="14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数据销毁</a:t>
          </a:r>
        </a:p>
      </dgm:t>
    </dgm:pt>
    <dgm:pt modelId="{000DFB0D-F749-4AD5-AF13-F7AAECB007A9}" type="parTrans" cxnId="{421C1CCE-15AD-4E89-889A-D3C1B38199E4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DCAD832-F8CE-4BB4-8C79-269B4C62116D}" type="sibTrans" cxnId="{421C1CCE-15AD-4E89-889A-D3C1B38199E4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5AA5262-C8EE-4AE8-9D58-6703598AFA04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数据密态计算</a:t>
          </a:r>
        </a:p>
      </dgm:t>
    </dgm:pt>
    <dgm:pt modelId="{97E76BA0-70E4-4FDF-821E-5E135131F23F}" type="parTrans" cxnId="{C20974BC-0F1F-491D-85DB-09240F5311A9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4DD06C5-899C-461D-941F-FE48831D0FBE}" type="sibTrans" cxnId="{C20974BC-0F1F-491D-85DB-09240F5311A9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1FDDF6A-8EA2-4C53-B482-33429E50E595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数据存储规范</a:t>
          </a:r>
        </a:p>
      </dgm:t>
    </dgm:pt>
    <dgm:pt modelId="{61A5D9BD-CA2C-42C7-90B0-71939E87B809}" type="parTrans" cxnId="{FECDAD91-8F27-4DFB-9599-5105BDCF6437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8A12B39-3AA0-4112-8BB9-F25646384F7B}" type="sibTrans" cxnId="{FECDAD91-8F27-4DFB-9599-5105BDCF6437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DB00E10-83DB-4B38-B006-C08A65A4D071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数据加密存储</a:t>
          </a:r>
        </a:p>
      </dgm:t>
    </dgm:pt>
    <dgm:pt modelId="{BB8A966D-EE24-4AAF-A6AC-2EA41B353D2A}" type="parTrans" cxnId="{32F5AA21-E09B-49B3-90E3-90189DD18DBB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F637779-35C9-4CF7-903D-2732977435F6}" type="sibTrans" cxnId="{32F5AA21-E09B-49B3-90E3-90189DD18DBB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9583ADF-1D98-4237-B28D-9F190028B1E2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日志安全存储</a:t>
          </a:r>
        </a:p>
      </dgm:t>
    </dgm:pt>
    <dgm:pt modelId="{6292E9E3-3931-46F0-AADB-0F2630CE05E7}" type="parTrans" cxnId="{1373611B-47F3-4ED8-B0A8-08A5B169E32B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26BFAFD-4740-4DE9-BAF3-17D56DE2FFAA}" type="sibTrans" cxnId="{1373611B-47F3-4ED8-B0A8-08A5B169E32B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0333346-6ED5-494E-817D-1DFDF628B5F8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数据安全转储</a:t>
          </a:r>
        </a:p>
      </dgm:t>
    </dgm:pt>
    <dgm:pt modelId="{EA413743-BE4D-4282-85A1-F423506AF08F}" type="parTrans" cxnId="{232FBB72-E0DE-44B1-B35A-9E81F0A30BAE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77ED3BF-7E81-4E5A-8D6A-93C43E484548}" type="sibTrans" cxnId="{232FBB72-E0DE-44B1-B35A-9E81F0A30BAE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A109EC8-7121-425B-A835-4B9DFE795B4B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访问行为审计</a:t>
          </a:r>
        </a:p>
      </dgm:t>
    </dgm:pt>
    <dgm:pt modelId="{913E3BA8-F8E2-4112-9E67-0010B149D56A}" type="parTrans" cxnId="{2A822394-8670-4CA3-949A-49333E95F5E9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A263365-5879-46F4-ACF6-0023FE2E919F}" type="sibTrans" cxnId="{2A822394-8670-4CA3-949A-49333E95F5E9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24BAC43-BB96-0740-AD5D-C834A5925681}">
      <dgm:prSet custT="1"/>
      <dgm:spPr/>
      <dgm:t>
        <a:bodyPr/>
        <a:lstStyle/>
        <a:p>
          <a:r>
            <a:rPr lang="zh-CN" altLang="en-US" sz="10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数据库防火墙</a:t>
          </a:r>
        </a:p>
      </dgm:t>
    </dgm:pt>
    <dgm:pt modelId="{50BD2172-C739-3144-A366-844498A34794}" type="parTrans" cxnId="{D5F2D63C-1BCE-A24A-B414-79D3018E5A0C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E46C578-6539-AB41-A0B1-6321DA3F6D78}" type="sibTrans" cxnId="{D5F2D63C-1BCE-A24A-B414-79D3018E5A0C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0D38A06-CAAF-F244-B18C-5875BF564033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数据脱敏访问</a:t>
          </a:r>
        </a:p>
      </dgm:t>
    </dgm:pt>
    <dgm:pt modelId="{6E46857D-78EF-B740-AC85-51881FA0EA44}" type="parTrans" cxnId="{6051C8C2-ECA6-DB44-BF90-234B86CA89BA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029ECA3-474E-C14A-B6F0-979A040FCDBA}" type="sibTrans" cxnId="{6051C8C2-ECA6-DB44-BF90-234B86CA89BA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E29F316-9E80-3848-88A9-F60350FCEDFA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全局数据权限</a:t>
          </a:r>
        </a:p>
      </dgm:t>
    </dgm:pt>
    <dgm:pt modelId="{49567DB4-A0F3-7749-9F44-C8E63AD842FC}" type="parTrans" cxnId="{7CA589B4-BA0C-7E4D-B095-EDEEB5204048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D2D16AD-380E-9C4A-A0BB-9D8117D780FA}" type="sibTrans" cxnId="{7CA589B4-BA0C-7E4D-B095-EDEEB5204048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713CC21-1409-FB4F-8A91-EADB1C217B70}">
      <dgm:prSet phldrT="[文本]" custT="1"/>
      <dgm:spPr/>
      <dgm:t>
        <a:bodyPr/>
        <a:lstStyle/>
        <a:p>
          <a:r>
            <a:rPr lang="zh-CN" altLang="en-US" sz="1000" b="0" i="0" dirty="0">
              <a:latin typeface="Microsoft YaHei" panose="020B0503020204020204" pitchFamily="34" charset="-122"/>
              <a:ea typeface="Microsoft YaHei" panose="020B0503020204020204" pitchFamily="34" charset="-122"/>
            </a:rPr>
            <a:t>过期数据销毁</a:t>
          </a:r>
        </a:p>
      </dgm:t>
    </dgm:pt>
    <dgm:pt modelId="{7BD49911-4D7A-1C41-B0E0-5C7DDEB3C1A6}" type="parTrans" cxnId="{C0E56297-5CF9-BB41-8ED7-1D7DC8971B4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30306E4-BF74-6A4D-9D5C-6AF4A7B69C20}" type="sibTrans" cxnId="{C0E56297-5CF9-BB41-8ED7-1D7DC8971B43}">
      <dgm:prSet/>
      <dgm:spPr/>
      <dgm:t>
        <a:bodyPr/>
        <a:lstStyle/>
        <a:p>
          <a:endParaRPr lang="zh-CN" altLang="en-US" b="0" i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B4C7538-7C8B-42B7-B579-41582E44E5E0}" type="pres">
      <dgm:prSet presAssocID="{7B1D275C-2CAC-4AB6-BC17-F82B4993E23E}" presName="layout" presStyleCnt="0">
        <dgm:presLayoutVars>
          <dgm:chMax/>
          <dgm:chPref/>
          <dgm:dir/>
          <dgm:resizeHandles/>
        </dgm:presLayoutVars>
      </dgm:prSet>
      <dgm:spPr/>
    </dgm:pt>
    <dgm:pt modelId="{956B5369-933E-4412-91EA-8AA8B924910B}" type="pres">
      <dgm:prSet presAssocID="{C99F2EE8-6F36-4877-8CC7-C564437703DB}" presName="root" presStyleCnt="0">
        <dgm:presLayoutVars>
          <dgm:chMax/>
          <dgm:chPref/>
        </dgm:presLayoutVars>
      </dgm:prSet>
      <dgm:spPr/>
    </dgm:pt>
    <dgm:pt modelId="{8D20E6EC-9452-467E-A466-ED8B95D22A53}" type="pres">
      <dgm:prSet presAssocID="{C99F2EE8-6F36-4877-8CC7-C564437703DB}" presName="rootComposite" presStyleCnt="0">
        <dgm:presLayoutVars/>
      </dgm:prSet>
      <dgm:spPr/>
    </dgm:pt>
    <dgm:pt modelId="{B931FC6C-1A8D-42A1-A56C-95611ED4F869}" type="pres">
      <dgm:prSet presAssocID="{C99F2EE8-6F36-4877-8CC7-C564437703DB}" presName="ParentAccent" presStyleLbl="alignNode1" presStyleIdx="0" presStyleCnt="5"/>
      <dgm:spPr>
        <a:solidFill>
          <a:srgbClr val="27339F"/>
        </a:solidFill>
        <a:ln>
          <a:solidFill>
            <a:srgbClr val="27339F"/>
          </a:solidFill>
        </a:ln>
      </dgm:spPr>
    </dgm:pt>
    <dgm:pt modelId="{D49ACB5B-E123-4017-AFC6-1BBE27AECF23}" type="pres">
      <dgm:prSet presAssocID="{C99F2EE8-6F36-4877-8CC7-C564437703DB}" presName="ParentSmallAccent" presStyleLbl="fgAcc1" presStyleIdx="0" presStyleCnt="5"/>
      <dgm:spPr>
        <a:solidFill>
          <a:srgbClr val="27339F">
            <a:alpha val="90000"/>
          </a:srgbClr>
        </a:solidFill>
        <a:ln>
          <a:solidFill>
            <a:srgbClr val="27339F"/>
          </a:solidFill>
        </a:ln>
      </dgm:spPr>
    </dgm:pt>
    <dgm:pt modelId="{9FAC10DC-41D7-4172-A3F2-0983198E1C1B}" type="pres">
      <dgm:prSet presAssocID="{C99F2EE8-6F36-4877-8CC7-C564437703DB}" presName="Parent" presStyleLbl="revTx" presStyleIdx="0" presStyleCnt="20">
        <dgm:presLayoutVars>
          <dgm:chMax/>
          <dgm:chPref val="4"/>
          <dgm:bulletEnabled val="1"/>
        </dgm:presLayoutVars>
      </dgm:prSet>
      <dgm:spPr/>
    </dgm:pt>
    <dgm:pt modelId="{B978A6EA-100F-436B-8D82-9C9785C2266E}" type="pres">
      <dgm:prSet presAssocID="{C99F2EE8-6F36-4877-8CC7-C564437703DB}" presName="childShape" presStyleCnt="0">
        <dgm:presLayoutVars>
          <dgm:chMax val="0"/>
          <dgm:chPref val="0"/>
        </dgm:presLayoutVars>
      </dgm:prSet>
      <dgm:spPr/>
    </dgm:pt>
    <dgm:pt modelId="{6F5B4B29-AE93-4D38-8C15-7A2CA7FF3491}" type="pres">
      <dgm:prSet presAssocID="{5FDB976C-D9CA-4C5E-A174-4A7732BD7FC4}" presName="childComposite" presStyleCnt="0">
        <dgm:presLayoutVars>
          <dgm:chMax val="0"/>
          <dgm:chPref val="0"/>
        </dgm:presLayoutVars>
      </dgm:prSet>
      <dgm:spPr/>
    </dgm:pt>
    <dgm:pt modelId="{E4EEEEF8-40C4-44E2-B843-0BD32AFCA672}" type="pres">
      <dgm:prSet presAssocID="{5FDB976C-D9CA-4C5E-A174-4A7732BD7FC4}" presName="ChildAccent" presStyleLbl="solidFgAcc1" presStyleIdx="0" presStyleCnt="15"/>
      <dgm:spPr/>
    </dgm:pt>
    <dgm:pt modelId="{2894932E-FE59-4BD0-9513-C2FF703DB03E}" type="pres">
      <dgm:prSet presAssocID="{5FDB976C-D9CA-4C5E-A174-4A7732BD7FC4}" presName="Child" presStyleLbl="revTx" presStyleIdx="1" presStyleCnt="20">
        <dgm:presLayoutVars>
          <dgm:chMax val="0"/>
          <dgm:chPref val="0"/>
          <dgm:bulletEnabled val="1"/>
        </dgm:presLayoutVars>
      </dgm:prSet>
      <dgm:spPr/>
    </dgm:pt>
    <dgm:pt modelId="{60614A0D-3B16-41A2-A369-BF005B5A580A}" type="pres">
      <dgm:prSet presAssocID="{DAD0C83F-C471-4503-87D4-7E0A59864CA4}" presName="childComposite" presStyleCnt="0">
        <dgm:presLayoutVars>
          <dgm:chMax val="0"/>
          <dgm:chPref val="0"/>
        </dgm:presLayoutVars>
      </dgm:prSet>
      <dgm:spPr/>
    </dgm:pt>
    <dgm:pt modelId="{BF296A30-7CB4-40F8-91A4-ACD560AB23DB}" type="pres">
      <dgm:prSet presAssocID="{DAD0C83F-C471-4503-87D4-7E0A59864CA4}" presName="ChildAccent" presStyleLbl="solidFgAcc1" presStyleIdx="1" presStyleCnt="15"/>
      <dgm:spPr/>
    </dgm:pt>
    <dgm:pt modelId="{1FA8AB37-DB66-4DAA-BB45-834290728D58}" type="pres">
      <dgm:prSet presAssocID="{DAD0C83F-C471-4503-87D4-7E0A59864CA4}" presName="Child" presStyleLbl="revTx" presStyleIdx="2" presStyleCnt="20">
        <dgm:presLayoutVars>
          <dgm:chMax val="0"/>
          <dgm:chPref val="0"/>
          <dgm:bulletEnabled val="1"/>
        </dgm:presLayoutVars>
      </dgm:prSet>
      <dgm:spPr/>
    </dgm:pt>
    <dgm:pt modelId="{32DA7711-2611-4DE3-B239-2840F9B1A098}" type="pres">
      <dgm:prSet presAssocID="{217A36A7-A974-490A-AF72-9611538500D0}" presName="childComposite" presStyleCnt="0">
        <dgm:presLayoutVars>
          <dgm:chMax val="0"/>
          <dgm:chPref val="0"/>
        </dgm:presLayoutVars>
      </dgm:prSet>
      <dgm:spPr/>
    </dgm:pt>
    <dgm:pt modelId="{84AE700C-66E5-4146-A950-DF9F77CA09D1}" type="pres">
      <dgm:prSet presAssocID="{217A36A7-A974-490A-AF72-9611538500D0}" presName="ChildAccent" presStyleLbl="solidFgAcc1" presStyleIdx="2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80C74EDB-931C-462B-88F6-256470E21622}" type="pres">
      <dgm:prSet presAssocID="{217A36A7-A974-490A-AF72-9611538500D0}" presName="Child" presStyleLbl="revTx" presStyleIdx="3" presStyleCnt="20">
        <dgm:presLayoutVars>
          <dgm:chMax val="0"/>
          <dgm:chPref val="0"/>
          <dgm:bulletEnabled val="1"/>
        </dgm:presLayoutVars>
      </dgm:prSet>
      <dgm:spPr/>
    </dgm:pt>
    <dgm:pt modelId="{689361D6-96C0-4F34-9350-8BBB3133D337}" type="pres">
      <dgm:prSet presAssocID="{4704A13A-33E5-411A-90B3-3805FB8FAA60}" presName="root" presStyleCnt="0">
        <dgm:presLayoutVars>
          <dgm:chMax/>
          <dgm:chPref/>
        </dgm:presLayoutVars>
      </dgm:prSet>
      <dgm:spPr/>
    </dgm:pt>
    <dgm:pt modelId="{BD72D362-2949-4F28-9CF0-112763D6CEA5}" type="pres">
      <dgm:prSet presAssocID="{4704A13A-33E5-411A-90B3-3805FB8FAA60}" presName="rootComposite" presStyleCnt="0">
        <dgm:presLayoutVars/>
      </dgm:prSet>
      <dgm:spPr/>
    </dgm:pt>
    <dgm:pt modelId="{45890F14-A8B8-4429-952E-0D3A1E23808D}" type="pres">
      <dgm:prSet presAssocID="{4704A13A-33E5-411A-90B3-3805FB8FAA60}" presName="ParentAccent" presStyleLbl="alignNode1" presStyleIdx="1" presStyleCnt="5"/>
      <dgm:spPr>
        <a:solidFill>
          <a:srgbClr val="27339F"/>
        </a:solidFill>
        <a:ln>
          <a:solidFill>
            <a:srgbClr val="27339F"/>
          </a:solidFill>
        </a:ln>
      </dgm:spPr>
    </dgm:pt>
    <dgm:pt modelId="{05A95BED-82FF-4D3B-B901-B0A05EC41EDC}" type="pres">
      <dgm:prSet presAssocID="{4704A13A-33E5-411A-90B3-3805FB8FAA60}" presName="ParentSmallAccent" presStyleLbl="fgAcc1" presStyleIdx="1" presStyleCnt="5"/>
      <dgm:spPr>
        <a:solidFill>
          <a:srgbClr val="27339F">
            <a:alpha val="90000"/>
          </a:srgbClr>
        </a:solidFill>
        <a:ln>
          <a:solidFill>
            <a:srgbClr val="27339F"/>
          </a:solidFill>
        </a:ln>
      </dgm:spPr>
    </dgm:pt>
    <dgm:pt modelId="{762378AC-2BED-4896-965F-23E9CE42C5AD}" type="pres">
      <dgm:prSet presAssocID="{4704A13A-33E5-411A-90B3-3805FB8FAA60}" presName="Parent" presStyleLbl="revTx" presStyleIdx="4" presStyleCnt="20">
        <dgm:presLayoutVars>
          <dgm:chMax/>
          <dgm:chPref val="4"/>
          <dgm:bulletEnabled val="1"/>
        </dgm:presLayoutVars>
      </dgm:prSet>
      <dgm:spPr/>
    </dgm:pt>
    <dgm:pt modelId="{88888086-C22D-4D97-8C91-2C0A0C24DCB8}" type="pres">
      <dgm:prSet presAssocID="{4704A13A-33E5-411A-90B3-3805FB8FAA60}" presName="childShape" presStyleCnt="0">
        <dgm:presLayoutVars>
          <dgm:chMax val="0"/>
          <dgm:chPref val="0"/>
        </dgm:presLayoutVars>
      </dgm:prSet>
      <dgm:spPr/>
    </dgm:pt>
    <dgm:pt modelId="{7A5822FF-6CDC-4D9E-ABDD-B169CABB5562}" type="pres">
      <dgm:prSet presAssocID="{6AAAC4B6-61C1-46B2-A761-68F4A4276BE9}" presName="childComposite" presStyleCnt="0">
        <dgm:presLayoutVars>
          <dgm:chMax val="0"/>
          <dgm:chPref val="0"/>
        </dgm:presLayoutVars>
      </dgm:prSet>
      <dgm:spPr/>
    </dgm:pt>
    <dgm:pt modelId="{B918539D-8562-44FB-A76B-B2D4BB184999}" type="pres">
      <dgm:prSet presAssocID="{6AAAC4B6-61C1-46B2-A761-68F4A4276BE9}" presName="ChildAccent" presStyleLbl="solidFgAcc1" presStyleIdx="3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4F447583-24C9-41D9-BD66-AFD7D38060E5}" type="pres">
      <dgm:prSet presAssocID="{6AAAC4B6-61C1-46B2-A761-68F4A4276BE9}" presName="Child" presStyleLbl="revTx" presStyleIdx="5" presStyleCnt="20">
        <dgm:presLayoutVars>
          <dgm:chMax val="0"/>
          <dgm:chPref val="0"/>
          <dgm:bulletEnabled val="1"/>
        </dgm:presLayoutVars>
      </dgm:prSet>
      <dgm:spPr/>
    </dgm:pt>
    <dgm:pt modelId="{066C9BFE-AB37-4C0D-B8E6-A5C1084B4EB1}" type="pres">
      <dgm:prSet presAssocID="{C097877F-371A-4FE2-9499-1451B91EB372}" presName="childComposite" presStyleCnt="0">
        <dgm:presLayoutVars>
          <dgm:chMax val="0"/>
          <dgm:chPref val="0"/>
        </dgm:presLayoutVars>
      </dgm:prSet>
      <dgm:spPr/>
    </dgm:pt>
    <dgm:pt modelId="{D05167BE-6E3C-4DF9-967D-54DFF785EC1D}" type="pres">
      <dgm:prSet presAssocID="{C097877F-371A-4FE2-9499-1451B91EB372}" presName="ChildAccent" presStyleLbl="solidFgAcc1" presStyleIdx="4" presStyleCnt="15"/>
      <dgm:spPr/>
    </dgm:pt>
    <dgm:pt modelId="{0C36BFB8-CEF2-48AD-B018-85D5630BEA94}" type="pres">
      <dgm:prSet presAssocID="{C097877F-371A-4FE2-9499-1451B91EB372}" presName="Child" presStyleLbl="revTx" presStyleIdx="6" presStyleCnt="20">
        <dgm:presLayoutVars>
          <dgm:chMax val="0"/>
          <dgm:chPref val="0"/>
          <dgm:bulletEnabled val="1"/>
        </dgm:presLayoutVars>
      </dgm:prSet>
      <dgm:spPr/>
    </dgm:pt>
    <dgm:pt modelId="{930CB801-D771-4C1C-B65B-D69358B6D59A}" type="pres">
      <dgm:prSet presAssocID="{854A7E75-7CCC-4B62-9949-716231D31357}" presName="root" presStyleCnt="0">
        <dgm:presLayoutVars>
          <dgm:chMax/>
          <dgm:chPref/>
        </dgm:presLayoutVars>
      </dgm:prSet>
      <dgm:spPr/>
    </dgm:pt>
    <dgm:pt modelId="{27F049C0-8EAE-4229-814B-D633CAAB3993}" type="pres">
      <dgm:prSet presAssocID="{854A7E75-7CCC-4B62-9949-716231D31357}" presName="rootComposite" presStyleCnt="0">
        <dgm:presLayoutVars/>
      </dgm:prSet>
      <dgm:spPr/>
    </dgm:pt>
    <dgm:pt modelId="{B357195A-0BDD-477A-AC63-C598DF22FCD5}" type="pres">
      <dgm:prSet presAssocID="{854A7E75-7CCC-4B62-9949-716231D31357}" presName="ParentAccent" presStyleLbl="alignNode1" presStyleIdx="2" presStyleCnt="5"/>
      <dgm:spPr>
        <a:solidFill>
          <a:srgbClr val="27339F"/>
        </a:solidFill>
        <a:ln>
          <a:solidFill>
            <a:srgbClr val="27339F"/>
          </a:solidFill>
        </a:ln>
      </dgm:spPr>
    </dgm:pt>
    <dgm:pt modelId="{B2998C42-19D4-4C0F-80BA-EDBF1EB3D02E}" type="pres">
      <dgm:prSet presAssocID="{854A7E75-7CCC-4B62-9949-716231D31357}" presName="ParentSmallAccent" presStyleLbl="fgAcc1" presStyleIdx="2" presStyleCnt="5"/>
      <dgm:spPr>
        <a:solidFill>
          <a:srgbClr val="27339F">
            <a:alpha val="90000"/>
          </a:srgbClr>
        </a:solidFill>
        <a:ln>
          <a:solidFill>
            <a:srgbClr val="27339F"/>
          </a:solidFill>
        </a:ln>
      </dgm:spPr>
    </dgm:pt>
    <dgm:pt modelId="{F01A6BB2-101B-412C-B2BC-CD882602A38F}" type="pres">
      <dgm:prSet presAssocID="{854A7E75-7CCC-4B62-9949-716231D31357}" presName="Parent" presStyleLbl="revTx" presStyleIdx="7" presStyleCnt="20">
        <dgm:presLayoutVars>
          <dgm:chMax/>
          <dgm:chPref val="4"/>
          <dgm:bulletEnabled val="1"/>
        </dgm:presLayoutVars>
      </dgm:prSet>
      <dgm:spPr/>
    </dgm:pt>
    <dgm:pt modelId="{77B5572E-A127-4EB8-B2AD-357AA40ED1F5}" type="pres">
      <dgm:prSet presAssocID="{854A7E75-7CCC-4B62-9949-716231D31357}" presName="childShape" presStyleCnt="0">
        <dgm:presLayoutVars>
          <dgm:chMax val="0"/>
          <dgm:chPref val="0"/>
        </dgm:presLayoutVars>
      </dgm:prSet>
      <dgm:spPr/>
    </dgm:pt>
    <dgm:pt modelId="{AA0DDAA0-CD74-418B-820F-DD24715C2FC4}" type="pres">
      <dgm:prSet presAssocID="{C1FDDF6A-8EA2-4C53-B482-33429E50E595}" presName="childComposite" presStyleCnt="0">
        <dgm:presLayoutVars>
          <dgm:chMax val="0"/>
          <dgm:chPref val="0"/>
        </dgm:presLayoutVars>
      </dgm:prSet>
      <dgm:spPr/>
    </dgm:pt>
    <dgm:pt modelId="{6EF8A934-5714-4ACF-9D14-387645160C13}" type="pres">
      <dgm:prSet presAssocID="{C1FDDF6A-8EA2-4C53-B482-33429E50E595}" presName="ChildAccent" presStyleLbl="solidFgAcc1" presStyleIdx="5" presStyleCnt="15"/>
      <dgm:spPr/>
    </dgm:pt>
    <dgm:pt modelId="{8F98F8E4-3E1A-4A74-96B3-553407EA64A7}" type="pres">
      <dgm:prSet presAssocID="{C1FDDF6A-8EA2-4C53-B482-33429E50E595}" presName="Child" presStyleLbl="revTx" presStyleIdx="8" presStyleCnt="20" custLinFactNeighborX="3206" custLinFactNeighborY="-2823">
        <dgm:presLayoutVars>
          <dgm:chMax val="0"/>
          <dgm:chPref val="0"/>
          <dgm:bulletEnabled val="1"/>
        </dgm:presLayoutVars>
      </dgm:prSet>
      <dgm:spPr/>
    </dgm:pt>
    <dgm:pt modelId="{78F30DE1-EDD5-4899-B42C-05AC91E7DF1B}" type="pres">
      <dgm:prSet presAssocID="{DDB00E10-83DB-4B38-B006-C08A65A4D071}" presName="childComposite" presStyleCnt="0">
        <dgm:presLayoutVars>
          <dgm:chMax val="0"/>
          <dgm:chPref val="0"/>
        </dgm:presLayoutVars>
      </dgm:prSet>
      <dgm:spPr/>
    </dgm:pt>
    <dgm:pt modelId="{EB9C8047-8F2A-4103-8A98-2A625A781934}" type="pres">
      <dgm:prSet presAssocID="{DDB00E10-83DB-4B38-B006-C08A65A4D071}" presName="ChildAccent" presStyleLbl="solidFgAcc1" presStyleIdx="6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8F54BF96-26EB-406B-A107-B698997AD6D7}" type="pres">
      <dgm:prSet presAssocID="{DDB00E10-83DB-4B38-B006-C08A65A4D071}" presName="Child" presStyleLbl="revTx" presStyleIdx="9" presStyleCnt="20" custLinFactNeighborX="3206" custLinFactNeighborY="-5769">
        <dgm:presLayoutVars>
          <dgm:chMax val="0"/>
          <dgm:chPref val="0"/>
          <dgm:bulletEnabled val="1"/>
        </dgm:presLayoutVars>
      </dgm:prSet>
      <dgm:spPr/>
    </dgm:pt>
    <dgm:pt modelId="{7B0D1D6C-6D71-47DD-B3D7-5B9AFEFDE04E}" type="pres">
      <dgm:prSet presAssocID="{29583ADF-1D98-4237-B28D-9F190028B1E2}" presName="childComposite" presStyleCnt="0">
        <dgm:presLayoutVars>
          <dgm:chMax val="0"/>
          <dgm:chPref val="0"/>
        </dgm:presLayoutVars>
      </dgm:prSet>
      <dgm:spPr/>
    </dgm:pt>
    <dgm:pt modelId="{FC9D3F88-1FCE-4CCE-BB83-99442593DE56}" type="pres">
      <dgm:prSet presAssocID="{29583ADF-1D98-4237-B28D-9F190028B1E2}" presName="ChildAccent" presStyleLbl="solidFgAcc1" presStyleIdx="7" presStyleCnt="15"/>
      <dgm:spPr/>
    </dgm:pt>
    <dgm:pt modelId="{BA4BA081-AC96-4886-89E5-7EDED31C4CB2}" type="pres">
      <dgm:prSet presAssocID="{29583ADF-1D98-4237-B28D-9F190028B1E2}" presName="Child" presStyleLbl="revTx" presStyleIdx="10" presStyleCnt="20">
        <dgm:presLayoutVars>
          <dgm:chMax val="0"/>
          <dgm:chPref val="0"/>
          <dgm:bulletEnabled val="1"/>
        </dgm:presLayoutVars>
      </dgm:prSet>
      <dgm:spPr/>
    </dgm:pt>
    <dgm:pt modelId="{D2AA9CA2-06EA-4C95-8B13-637028C11229}" type="pres">
      <dgm:prSet presAssocID="{C0DFC868-5FDF-4DB9-931B-B3DDE9FE4067}" presName="root" presStyleCnt="0">
        <dgm:presLayoutVars>
          <dgm:chMax/>
          <dgm:chPref/>
        </dgm:presLayoutVars>
      </dgm:prSet>
      <dgm:spPr/>
    </dgm:pt>
    <dgm:pt modelId="{14623835-8316-4568-AD90-15536763580E}" type="pres">
      <dgm:prSet presAssocID="{C0DFC868-5FDF-4DB9-931B-B3DDE9FE4067}" presName="rootComposite" presStyleCnt="0">
        <dgm:presLayoutVars/>
      </dgm:prSet>
      <dgm:spPr/>
    </dgm:pt>
    <dgm:pt modelId="{FBA7D6EA-96D1-436D-ADF5-9344F840FF28}" type="pres">
      <dgm:prSet presAssocID="{C0DFC868-5FDF-4DB9-931B-B3DDE9FE4067}" presName="ParentAccent" presStyleLbl="alignNode1" presStyleIdx="3" presStyleCnt="5"/>
      <dgm:spPr>
        <a:solidFill>
          <a:srgbClr val="27339F"/>
        </a:solidFill>
        <a:ln>
          <a:solidFill>
            <a:srgbClr val="27339F"/>
          </a:solidFill>
        </a:ln>
      </dgm:spPr>
    </dgm:pt>
    <dgm:pt modelId="{D6121344-BB5B-42CF-9DEC-05D6C238366A}" type="pres">
      <dgm:prSet presAssocID="{C0DFC868-5FDF-4DB9-931B-B3DDE9FE4067}" presName="ParentSmallAccent" presStyleLbl="fgAcc1" presStyleIdx="3" presStyleCnt="5"/>
      <dgm:spPr>
        <a:solidFill>
          <a:srgbClr val="27339F">
            <a:alpha val="90000"/>
          </a:srgbClr>
        </a:solidFill>
        <a:ln>
          <a:solidFill>
            <a:srgbClr val="27339F"/>
          </a:solidFill>
        </a:ln>
      </dgm:spPr>
    </dgm:pt>
    <dgm:pt modelId="{A4D78782-5BF0-4F5A-955F-223FFF8D0C58}" type="pres">
      <dgm:prSet presAssocID="{C0DFC868-5FDF-4DB9-931B-B3DDE9FE4067}" presName="Parent" presStyleLbl="revTx" presStyleIdx="11" presStyleCnt="20">
        <dgm:presLayoutVars>
          <dgm:chMax/>
          <dgm:chPref val="4"/>
          <dgm:bulletEnabled val="1"/>
        </dgm:presLayoutVars>
      </dgm:prSet>
      <dgm:spPr/>
    </dgm:pt>
    <dgm:pt modelId="{0A98B7CE-BD4D-4166-A6FE-63536A381F63}" type="pres">
      <dgm:prSet presAssocID="{C0DFC868-5FDF-4DB9-931B-B3DDE9FE4067}" presName="childShape" presStyleCnt="0">
        <dgm:presLayoutVars>
          <dgm:chMax val="0"/>
          <dgm:chPref val="0"/>
        </dgm:presLayoutVars>
      </dgm:prSet>
      <dgm:spPr/>
    </dgm:pt>
    <dgm:pt modelId="{463AD56B-58DF-4333-8349-08D8BF9E80EB}" type="pres">
      <dgm:prSet presAssocID="{05AA5262-C8EE-4AE8-9D58-6703598AFA04}" presName="childComposite" presStyleCnt="0">
        <dgm:presLayoutVars>
          <dgm:chMax val="0"/>
          <dgm:chPref val="0"/>
        </dgm:presLayoutVars>
      </dgm:prSet>
      <dgm:spPr/>
    </dgm:pt>
    <dgm:pt modelId="{466AE8AA-6BF2-4A03-B3BB-224D1B35CC17}" type="pres">
      <dgm:prSet presAssocID="{05AA5262-C8EE-4AE8-9D58-6703598AFA04}" presName="ChildAccent" presStyleLbl="solidFgAcc1" presStyleIdx="8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4691074A-19F8-4D1F-B685-CAAD774C2764}" type="pres">
      <dgm:prSet presAssocID="{05AA5262-C8EE-4AE8-9D58-6703598AFA04}" presName="Child" presStyleLbl="revTx" presStyleIdx="12" presStyleCnt="20">
        <dgm:presLayoutVars>
          <dgm:chMax val="0"/>
          <dgm:chPref val="0"/>
          <dgm:bulletEnabled val="1"/>
        </dgm:presLayoutVars>
      </dgm:prSet>
      <dgm:spPr/>
    </dgm:pt>
    <dgm:pt modelId="{A8BE7754-864D-C940-B5E6-7FD57720B346}" type="pres">
      <dgm:prSet presAssocID="{A0D38A06-CAAF-F244-B18C-5875BF564033}" presName="childComposite" presStyleCnt="0">
        <dgm:presLayoutVars>
          <dgm:chMax val="0"/>
          <dgm:chPref val="0"/>
        </dgm:presLayoutVars>
      </dgm:prSet>
      <dgm:spPr/>
    </dgm:pt>
    <dgm:pt modelId="{65DE766F-265C-464B-A0E8-92AE80F3DADD}" type="pres">
      <dgm:prSet presAssocID="{A0D38A06-CAAF-F244-B18C-5875BF564033}" presName="ChildAccent" presStyleLbl="solidFgAcc1" presStyleIdx="9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28D62438-9E6D-DB48-BA66-184A2AE7B84D}" type="pres">
      <dgm:prSet presAssocID="{A0D38A06-CAAF-F244-B18C-5875BF564033}" presName="Child" presStyleLbl="revTx" presStyleIdx="13" presStyleCnt="20">
        <dgm:presLayoutVars>
          <dgm:chMax val="0"/>
          <dgm:chPref val="0"/>
          <dgm:bulletEnabled val="1"/>
        </dgm:presLayoutVars>
      </dgm:prSet>
      <dgm:spPr/>
    </dgm:pt>
    <dgm:pt modelId="{4F5F1ED4-800C-E744-8880-34C6C1CB3F63}" type="pres">
      <dgm:prSet presAssocID="{8E29F316-9E80-3848-88A9-F60350FCEDFA}" presName="childComposite" presStyleCnt="0">
        <dgm:presLayoutVars>
          <dgm:chMax val="0"/>
          <dgm:chPref val="0"/>
        </dgm:presLayoutVars>
      </dgm:prSet>
      <dgm:spPr/>
    </dgm:pt>
    <dgm:pt modelId="{282A7150-1C4D-D941-936D-459FD9080660}" type="pres">
      <dgm:prSet presAssocID="{8E29F316-9E80-3848-88A9-F60350FCEDFA}" presName="ChildAccent" presStyleLbl="solidFgAcc1" presStyleIdx="10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92449332-5311-5545-89B1-132062FC9FD6}" type="pres">
      <dgm:prSet presAssocID="{8E29F316-9E80-3848-88A9-F60350FCEDFA}" presName="Child" presStyleLbl="revTx" presStyleIdx="14" presStyleCnt="20">
        <dgm:presLayoutVars>
          <dgm:chMax val="0"/>
          <dgm:chPref val="0"/>
          <dgm:bulletEnabled val="1"/>
        </dgm:presLayoutVars>
      </dgm:prSet>
      <dgm:spPr/>
    </dgm:pt>
    <dgm:pt modelId="{761EF2BB-5DE5-4D4C-9EC2-A2FA2A2964DD}" type="pres">
      <dgm:prSet presAssocID="{DA109EC8-7121-425B-A835-4B9DFE795B4B}" presName="childComposite" presStyleCnt="0">
        <dgm:presLayoutVars>
          <dgm:chMax val="0"/>
          <dgm:chPref val="0"/>
        </dgm:presLayoutVars>
      </dgm:prSet>
      <dgm:spPr/>
    </dgm:pt>
    <dgm:pt modelId="{9899849D-4231-4D31-B503-EF155545DEDF}" type="pres">
      <dgm:prSet presAssocID="{DA109EC8-7121-425B-A835-4B9DFE795B4B}" presName="ChildAccent" presStyleLbl="solidFgAcc1" presStyleIdx="11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E7683CA2-3421-449F-9DE1-2C3026968F43}" type="pres">
      <dgm:prSet presAssocID="{DA109EC8-7121-425B-A835-4B9DFE795B4B}" presName="Child" presStyleLbl="revTx" presStyleIdx="15" presStyleCnt="20">
        <dgm:presLayoutVars>
          <dgm:chMax val="0"/>
          <dgm:chPref val="0"/>
          <dgm:bulletEnabled val="1"/>
        </dgm:presLayoutVars>
      </dgm:prSet>
      <dgm:spPr/>
    </dgm:pt>
    <dgm:pt modelId="{814D8E7C-EB62-D24E-97C7-18F18355682C}" type="pres">
      <dgm:prSet presAssocID="{124BAC43-BB96-0740-AD5D-C834A5925681}" presName="childComposite" presStyleCnt="0">
        <dgm:presLayoutVars>
          <dgm:chMax val="0"/>
          <dgm:chPref val="0"/>
        </dgm:presLayoutVars>
      </dgm:prSet>
      <dgm:spPr/>
    </dgm:pt>
    <dgm:pt modelId="{8B6826C8-7790-FB46-9CBF-D2A38D5CEFC3}" type="pres">
      <dgm:prSet presAssocID="{124BAC43-BB96-0740-AD5D-C834A5925681}" presName="ChildAccent" presStyleLbl="solidFgAcc1" presStyleIdx="12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A17C4F0A-4EAD-9A4C-BCAF-E2664F4FFFB8}" type="pres">
      <dgm:prSet presAssocID="{124BAC43-BB96-0740-AD5D-C834A5925681}" presName="Child" presStyleLbl="revTx" presStyleIdx="16" presStyleCnt="20">
        <dgm:presLayoutVars>
          <dgm:chMax val="0"/>
          <dgm:chPref val="0"/>
          <dgm:bulletEnabled val="1"/>
        </dgm:presLayoutVars>
      </dgm:prSet>
      <dgm:spPr/>
    </dgm:pt>
    <dgm:pt modelId="{AFAF7B78-0F93-4FC0-9447-F2CBBE6FB79A}" type="pres">
      <dgm:prSet presAssocID="{3AB40C80-0057-4CC2-8EE0-DC74D14B2D33}" presName="root" presStyleCnt="0">
        <dgm:presLayoutVars>
          <dgm:chMax/>
          <dgm:chPref/>
        </dgm:presLayoutVars>
      </dgm:prSet>
      <dgm:spPr/>
    </dgm:pt>
    <dgm:pt modelId="{903383B5-38F4-44A2-9996-D727FF2CC686}" type="pres">
      <dgm:prSet presAssocID="{3AB40C80-0057-4CC2-8EE0-DC74D14B2D33}" presName="rootComposite" presStyleCnt="0">
        <dgm:presLayoutVars/>
      </dgm:prSet>
      <dgm:spPr/>
    </dgm:pt>
    <dgm:pt modelId="{566100EC-7EAB-4CCC-BD63-543E5ADB1C36}" type="pres">
      <dgm:prSet presAssocID="{3AB40C80-0057-4CC2-8EE0-DC74D14B2D33}" presName="ParentAccent" presStyleLbl="alignNode1" presStyleIdx="4" presStyleCnt="5"/>
      <dgm:spPr>
        <a:solidFill>
          <a:srgbClr val="27339F"/>
        </a:solidFill>
        <a:ln>
          <a:solidFill>
            <a:srgbClr val="27339F"/>
          </a:solidFill>
        </a:ln>
      </dgm:spPr>
    </dgm:pt>
    <dgm:pt modelId="{E8C6FC6F-185B-4944-8641-E853764293DF}" type="pres">
      <dgm:prSet presAssocID="{3AB40C80-0057-4CC2-8EE0-DC74D14B2D33}" presName="ParentSmallAccent" presStyleLbl="fgAcc1" presStyleIdx="4" presStyleCnt="5"/>
      <dgm:spPr>
        <a:solidFill>
          <a:srgbClr val="27339F">
            <a:alpha val="90000"/>
          </a:srgbClr>
        </a:solidFill>
        <a:ln>
          <a:solidFill>
            <a:srgbClr val="27339F"/>
          </a:solidFill>
        </a:ln>
      </dgm:spPr>
    </dgm:pt>
    <dgm:pt modelId="{0B557C39-737D-46B0-AA8F-B6C500B28E62}" type="pres">
      <dgm:prSet presAssocID="{3AB40C80-0057-4CC2-8EE0-DC74D14B2D33}" presName="Parent" presStyleLbl="revTx" presStyleIdx="17" presStyleCnt="20">
        <dgm:presLayoutVars>
          <dgm:chMax/>
          <dgm:chPref val="4"/>
          <dgm:bulletEnabled val="1"/>
        </dgm:presLayoutVars>
      </dgm:prSet>
      <dgm:spPr/>
    </dgm:pt>
    <dgm:pt modelId="{9382D0E6-E877-401E-8111-F775B207CCC8}" type="pres">
      <dgm:prSet presAssocID="{3AB40C80-0057-4CC2-8EE0-DC74D14B2D33}" presName="childShape" presStyleCnt="0">
        <dgm:presLayoutVars>
          <dgm:chMax val="0"/>
          <dgm:chPref val="0"/>
        </dgm:presLayoutVars>
      </dgm:prSet>
      <dgm:spPr/>
    </dgm:pt>
    <dgm:pt modelId="{1236BC53-A772-4B60-BD97-AA479776E237}" type="pres">
      <dgm:prSet presAssocID="{C0333346-6ED5-494E-817D-1DFDF628B5F8}" presName="childComposite" presStyleCnt="0">
        <dgm:presLayoutVars>
          <dgm:chMax val="0"/>
          <dgm:chPref val="0"/>
        </dgm:presLayoutVars>
      </dgm:prSet>
      <dgm:spPr/>
    </dgm:pt>
    <dgm:pt modelId="{EA68F5B7-AFB6-4CF0-928E-0D831587AF76}" type="pres">
      <dgm:prSet presAssocID="{C0333346-6ED5-494E-817D-1DFDF628B5F8}" presName="ChildAccent" presStyleLbl="solidFgAcc1" presStyleIdx="13" presStyleCnt="15"/>
      <dgm:spPr/>
    </dgm:pt>
    <dgm:pt modelId="{AFB397F0-C252-40E2-A251-2E51F5244C07}" type="pres">
      <dgm:prSet presAssocID="{C0333346-6ED5-494E-817D-1DFDF628B5F8}" presName="Child" presStyleLbl="revTx" presStyleIdx="18" presStyleCnt="20">
        <dgm:presLayoutVars>
          <dgm:chMax val="0"/>
          <dgm:chPref val="0"/>
          <dgm:bulletEnabled val="1"/>
        </dgm:presLayoutVars>
      </dgm:prSet>
      <dgm:spPr/>
    </dgm:pt>
    <dgm:pt modelId="{4203B4E7-29A8-8940-A8F8-774E42D93337}" type="pres">
      <dgm:prSet presAssocID="{A713CC21-1409-FB4F-8A91-EADB1C217B70}" presName="childComposite" presStyleCnt="0">
        <dgm:presLayoutVars>
          <dgm:chMax val="0"/>
          <dgm:chPref val="0"/>
        </dgm:presLayoutVars>
      </dgm:prSet>
      <dgm:spPr/>
    </dgm:pt>
    <dgm:pt modelId="{62A64409-C176-B44E-855F-3343F0601D7E}" type="pres">
      <dgm:prSet presAssocID="{A713CC21-1409-FB4F-8A91-EADB1C217B70}" presName="ChildAccent" presStyleLbl="solidFgAcc1" presStyleIdx="14" presStyleCnt="15"/>
      <dgm:spPr>
        <a:solidFill>
          <a:srgbClr val="27339F"/>
        </a:solidFill>
        <a:ln>
          <a:solidFill>
            <a:srgbClr val="27339F"/>
          </a:solidFill>
        </a:ln>
      </dgm:spPr>
    </dgm:pt>
    <dgm:pt modelId="{81C23046-1849-654E-9274-A6DAB54C8FDF}" type="pres">
      <dgm:prSet presAssocID="{A713CC21-1409-FB4F-8A91-EADB1C217B70}" presName="Child" presStyleLbl="revTx" presStyleIdx="19" presStyleCnt="20">
        <dgm:presLayoutVars>
          <dgm:chMax val="0"/>
          <dgm:chPref val="0"/>
          <dgm:bulletEnabled val="1"/>
        </dgm:presLayoutVars>
      </dgm:prSet>
      <dgm:spPr/>
    </dgm:pt>
  </dgm:ptLst>
  <dgm:cxnLst>
    <dgm:cxn modelId="{6D705004-78B9-7E42-8B77-BD43D4A3A566}" type="presOf" srcId="{29583ADF-1D98-4237-B28D-9F190028B1E2}" destId="{BA4BA081-AC96-4886-89E5-7EDED31C4CB2}" srcOrd="0" destOrd="0" presId="urn:microsoft.com/office/officeart/2008/layout/SquareAccentList#1"/>
    <dgm:cxn modelId="{337BF909-7E4D-4C97-BE64-85C7804B030F}" srcId="{7B1D275C-2CAC-4AB6-BC17-F82B4993E23E}" destId="{C99F2EE8-6F36-4877-8CC7-C564437703DB}" srcOrd="0" destOrd="0" parTransId="{41583505-A9A9-419B-8034-125D00380BA6}" sibTransId="{166F3C68-2C38-47E4-BBFA-DC4577810524}"/>
    <dgm:cxn modelId="{6DE7EB16-12FF-5B45-ACF5-D6BB90993A3E}" type="presOf" srcId="{8E29F316-9E80-3848-88A9-F60350FCEDFA}" destId="{92449332-5311-5545-89B1-132062FC9FD6}" srcOrd="0" destOrd="0" presId="urn:microsoft.com/office/officeart/2008/layout/SquareAccentList#1"/>
    <dgm:cxn modelId="{C1417F17-7005-F14C-90D0-7726454DE0E0}" type="presOf" srcId="{C097877F-371A-4FE2-9499-1451B91EB372}" destId="{0C36BFB8-CEF2-48AD-B018-85D5630BEA94}" srcOrd="0" destOrd="0" presId="urn:microsoft.com/office/officeart/2008/layout/SquareAccentList#1"/>
    <dgm:cxn modelId="{06FE5B1B-9391-DA45-ABAF-88439B2D0E83}" type="presOf" srcId="{05AA5262-C8EE-4AE8-9D58-6703598AFA04}" destId="{4691074A-19F8-4D1F-B685-CAAD774C2764}" srcOrd="0" destOrd="0" presId="urn:microsoft.com/office/officeart/2008/layout/SquareAccentList#1"/>
    <dgm:cxn modelId="{1373611B-47F3-4ED8-B0A8-08A5B169E32B}" srcId="{854A7E75-7CCC-4B62-9949-716231D31357}" destId="{29583ADF-1D98-4237-B28D-9F190028B1E2}" srcOrd="2" destOrd="0" parTransId="{6292E9E3-3931-46F0-AADB-0F2630CE05E7}" sibTransId="{226BFAFD-4740-4DE9-BAF3-17D56DE2FFAA}"/>
    <dgm:cxn modelId="{B8D36921-31BC-432B-86C5-946CB87D6ECD}" srcId="{4704A13A-33E5-411A-90B3-3805FB8FAA60}" destId="{C097877F-371A-4FE2-9499-1451B91EB372}" srcOrd="1" destOrd="0" parTransId="{D2F5F749-F2A4-4C5F-8D3D-2EEC7F2754B0}" sibTransId="{A16336A8-7DE2-4225-B65C-24114AA45E88}"/>
    <dgm:cxn modelId="{32F5AA21-E09B-49B3-90E3-90189DD18DBB}" srcId="{854A7E75-7CCC-4B62-9949-716231D31357}" destId="{DDB00E10-83DB-4B38-B006-C08A65A4D071}" srcOrd="1" destOrd="0" parTransId="{BB8A966D-EE24-4AAF-A6AC-2EA41B353D2A}" sibTransId="{2F637779-35C9-4CF7-903D-2732977435F6}"/>
    <dgm:cxn modelId="{ED363127-DE2A-A047-B8F7-3767579F4284}" type="presOf" srcId="{854A7E75-7CCC-4B62-9949-716231D31357}" destId="{F01A6BB2-101B-412C-B2BC-CD882602A38F}" srcOrd="0" destOrd="0" presId="urn:microsoft.com/office/officeart/2008/layout/SquareAccentList#1"/>
    <dgm:cxn modelId="{C437DA2A-A926-484C-BF86-E2E5354B594C}" type="presOf" srcId="{DA109EC8-7121-425B-A835-4B9DFE795B4B}" destId="{E7683CA2-3421-449F-9DE1-2C3026968F43}" srcOrd="0" destOrd="0" presId="urn:microsoft.com/office/officeart/2008/layout/SquareAccentList#1"/>
    <dgm:cxn modelId="{B5744F37-A34D-48F7-B85F-6084F0508B5F}" srcId="{C99F2EE8-6F36-4877-8CC7-C564437703DB}" destId="{217A36A7-A974-490A-AF72-9611538500D0}" srcOrd="2" destOrd="0" parTransId="{74CFD42A-B1BA-48B2-9569-B164B264084C}" sibTransId="{EEE0EFA6-17E5-4545-BA79-511070C00310}"/>
    <dgm:cxn modelId="{D5F2D63C-1BCE-A24A-B414-79D3018E5A0C}" srcId="{C0DFC868-5FDF-4DB9-931B-B3DDE9FE4067}" destId="{124BAC43-BB96-0740-AD5D-C834A5925681}" srcOrd="4" destOrd="0" parTransId="{50BD2172-C739-3144-A366-844498A34794}" sibTransId="{8E46C578-6539-AB41-A0B1-6321DA3F6D78}"/>
    <dgm:cxn modelId="{FDDBD543-0127-4EE4-B625-AA9898905875}" srcId="{C99F2EE8-6F36-4877-8CC7-C564437703DB}" destId="{5FDB976C-D9CA-4C5E-A174-4A7732BD7FC4}" srcOrd="0" destOrd="0" parTransId="{0AB5F477-0902-4ECD-B82F-1102AAB43911}" sibTransId="{500D12E8-EB49-445A-8AEC-5AA8314E90D7}"/>
    <dgm:cxn modelId="{B0F33D44-0787-4036-96C9-86649EAC8EC3}" srcId="{7B1D275C-2CAC-4AB6-BC17-F82B4993E23E}" destId="{C0DFC868-5FDF-4DB9-931B-B3DDE9FE4067}" srcOrd="3" destOrd="0" parTransId="{8FA42671-A756-4A4E-91FF-26947F3D485C}" sibTransId="{6AD82B53-E1CE-4641-B23C-B46F326ADCDE}"/>
    <dgm:cxn modelId="{C745544A-CC15-47A7-A324-92A824D816CD}" srcId="{7B1D275C-2CAC-4AB6-BC17-F82B4993E23E}" destId="{4704A13A-33E5-411A-90B3-3805FB8FAA60}" srcOrd="1" destOrd="0" parTransId="{F6402052-83EE-40CF-8028-6433B38C9029}" sibTransId="{AD269E70-B6BE-4B98-B56B-2D895A8E3B14}"/>
    <dgm:cxn modelId="{1D7AC54A-B076-4DDA-8B18-4DCC795CE779}" srcId="{4704A13A-33E5-411A-90B3-3805FB8FAA60}" destId="{6AAAC4B6-61C1-46B2-A761-68F4A4276BE9}" srcOrd="0" destOrd="0" parTransId="{A9580900-3265-4A17-9C37-5D423A9E228F}" sibTransId="{E279A7A8-BC3A-4D06-A2E3-050C02E96B62}"/>
    <dgm:cxn modelId="{A99D6550-7CD2-B840-AD09-FEDF59C38C40}" type="presOf" srcId="{C0DFC868-5FDF-4DB9-931B-B3DDE9FE4067}" destId="{A4D78782-5BF0-4F5A-955F-223FFF8D0C58}" srcOrd="0" destOrd="0" presId="urn:microsoft.com/office/officeart/2008/layout/SquareAccentList#1"/>
    <dgm:cxn modelId="{1486CB50-290A-9B44-9677-0D34EB019E5F}" type="presOf" srcId="{3AB40C80-0057-4CC2-8EE0-DC74D14B2D33}" destId="{0B557C39-737D-46B0-AA8F-B6C500B28E62}" srcOrd="0" destOrd="0" presId="urn:microsoft.com/office/officeart/2008/layout/SquareAccentList#1"/>
    <dgm:cxn modelId="{BC978B55-2925-434C-9F32-480723DE6BDE}" type="presOf" srcId="{DAD0C83F-C471-4503-87D4-7E0A59864CA4}" destId="{1FA8AB37-DB66-4DAA-BB45-834290728D58}" srcOrd="0" destOrd="0" presId="urn:microsoft.com/office/officeart/2008/layout/SquareAccentList#1"/>
    <dgm:cxn modelId="{98163F66-96E6-2E48-984B-C06DC8A652DD}" type="presOf" srcId="{A0D38A06-CAAF-F244-B18C-5875BF564033}" destId="{28D62438-9E6D-DB48-BA66-184A2AE7B84D}" srcOrd="0" destOrd="0" presId="urn:microsoft.com/office/officeart/2008/layout/SquareAccentList#1"/>
    <dgm:cxn modelId="{B858BC68-5789-425D-8EC8-65C5D7597783}" srcId="{7B1D275C-2CAC-4AB6-BC17-F82B4993E23E}" destId="{854A7E75-7CCC-4B62-9949-716231D31357}" srcOrd="2" destOrd="0" parTransId="{A565CEB3-BFC2-4065-ADC6-255532C3E7D2}" sibTransId="{D469EF2B-A603-4E40-8099-63750C07BA2B}"/>
    <dgm:cxn modelId="{1E6EC268-6C23-6C48-AD7C-F41AE8706618}" type="presOf" srcId="{C1FDDF6A-8EA2-4C53-B482-33429E50E595}" destId="{8F98F8E4-3E1A-4A74-96B3-553407EA64A7}" srcOrd="0" destOrd="0" presId="urn:microsoft.com/office/officeart/2008/layout/SquareAccentList#1"/>
    <dgm:cxn modelId="{084C646A-2220-8B48-B2D1-525A4DA71D0F}" type="presOf" srcId="{A713CC21-1409-FB4F-8A91-EADB1C217B70}" destId="{81C23046-1849-654E-9274-A6DAB54C8FDF}" srcOrd="0" destOrd="0" presId="urn:microsoft.com/office/officeart/2008/layout/SquareAccentList#1"/>
    <dgm:cxn modelId="{232FBB72-E0DE-44B1-B35A-9E81F0A30BAE}" srcId="{3AB40C80-0057-4CC2-8EE0-DC74D14B2D33}" destId="{C0333346-6ED5-494E-817D-1DFDF628B5F8}" srcOrd="0" destOrd="0" parTransId="{EA413743-BE4D-4282-85A1-F423506AF08F}" sibTransId="{577ED3BF-7E81-4E5A-8D6A-93C43E484548}"/>
    <dgm:cxn modelId="{4053198E-BFCA-2B40-895E-C3E3CC7E2741}" type="presOf" srcId="{DDB00E10-83DB-4B38-B006-C08A65A4D071}" destId="{8F54BF96-26EB-406B-A107-B698997AD6D7}" srcOrd="0" destOrd="0" presId="urn:microsoft.com/office/officeart/2008/layout/SquareAccentList#1"/>
    <dgm:cxn modelId="{FECDAD91-8F27-4DFB-9599-5105BDCF6437}" srcId="{854A7E75-7CCC-4B62-9949-716231D31357}" destId="{C1FDDF6A-8EA2-4C53-B482-33429E50E595}" srcOrd="0" destOrd="0" parTransId="{61A5D9BD-CA2C-42C7-90B0-71939E87B809}" sibTransId="{68A12B39-3AA0-4112-8BB9-F25646384F7B}"/>
    <dgm:cxn modelId="{2A822394-8670-4CA3-949A-49333E95F5E9}" srcId="{C0DFC868-5FDF-4DB9-931B-B3DDE9FE4067}" destId="{DA109EC8-7121-425B-A835-4B9DFE795B4B}" srcOrd="3" destOrd="0" parTransId="{913E3BA8-F8E2-4112-9E67-0010B149D56A}" sibTransId="{FA263365-5879-46F4-ACF6-0023FE2E919F}"/>
    <dgm:cxn modelId="{C0E56297-5CF9-BB41-8ED7-1D7DC8971B43}" srcId="{3AB40C80-0057-4CC2-8EE0-DC74D14B2D33}" destId="{A713CC21-1409-FB4F-8A91-EADB1C217B70}" srcOrd="1" destOrd="0" parTransId="{7BD49911-4D7A-1C41-B0E0-5C7DDEB3C1A6}" sibTransId="{C30306E4-BF74-6A4D-9D5C-6AF4A7B69C20}"/>
    <dgm:cxn modelId="{DB4951A5-1818-4812-A74E-A1F59A4BCCB8}" type="presOf" srcId="{7B1D275C-2CAC-4AB6-BC17-F82B4993E23E}" destId="{2B4C7538-7C8B-42B7-B579-41582E44E5E0}" srcOrd="0" destOrd="0" presId="urn:microsoft.com/office/officeart/2008/layout/SquareAccentList#1"/>
    <dgm:cxn modelId="{17082CAB-C736-4B60-8DF9-730A52A16353}" srcId="{C99F2EE8-6F36-4877-8CC7-C564437703DB}" destId="{DAD0C83F-C471-4503-87D4-7E0A59864CA4}" srcOrd="1" destOrd="0" parTransId="{A46A8844-998A-45E5-A61B-AC02E6B84F22}" sibTransId="{3C7A10DA-323B-4D77-87CB-80A19FA126C9}"/>
    <dgm:cxn modelId="{C26667B1-9FB3-DA46-949D-9CC9B3ED1FF5}" type="presOf" srcId="{124BAC43-BB96-0740-AD5D-C834A5925681}" destId="{A17C4F0A-4EAD-9A4C-BCAF-E2664F4FFFB8}" srcOrd="0" destOrd="0" presId="urn:microsoft.com/office/officeart/2008/layout/SquareAccentList#1"/>
    <dgm:cxn modelId="{7CA589B4-BA0C-7E4D-B095-EDEEB5204048}" srcId="{C0DFC868-5FDF-4DB9-931B-B3DDE9FE4067}" destId="{8E29F316-9E80-3848-88A9-F60350FCEDFA}" srcOrd="2" destOrd="0" parTransId="{49567DB4-A0F3-7749-9F44-C8E63AD842FC}" sibTransId="{8D2D16AD-380E-9C4A-A0BB-9D8117D780FA}"/>
    <dgm:cxn modelId="{C20974BC-0F1F-491D-85DB-09240F5311A9}" srcId="{C0DFC868-5FDF-4DB9-931B-B3DDE9FE4067}" destId="{05AA5262-C8EE-4AE8-9D58-6703598AFA04}" srcOrd="0" destOrd="0" parTransId="{97E76BA0-70E4-4FDF-821E-5E135131F23F}" sibTransId="{74DD06C5-899C-461D-941F-FE48831D0FBE}"/>
    <dgm:cxn modelId="{6051C8C2-ECA6-DB44-BF90-234B86CA89BA}" srcId="{C0DFC868-5FDF-4DB9-931B-B3DDE9FE4067}" destId="{A0D38A06-CAAF-F244-B18C-5875BF564033}" srcOrd="1" destOrd="0" parTransId="{6E46857D-78EF-B740-AC85-51881FA0EA44}" sibTransId="{5029ECA3-474E-C14A-B6F0-979A040FCDBA}"/>
    <dgm:cxn modelId="{13686FC6-4815-5C49-BFD7-65654900F749}" type="presOf" srcId="{217A36A7-A974-490A-AF72-9611538500D0}" destId="{80C74EDB-931C-462B-88F6-256470E21622}" srcOrd="0" destOrd="0" presId="urn:microsoft.com/office/officeart/2008/layout/SquareAccentList#1"/>
    <dgm:cxn modelId="{421C1CCE-15AD-4E89-889A-D3C1B38199E4}" srcId="{7B1D275C-2CAC-4AB6-BC17-F82B4993E23E}" destId="{3AB40C80-0057-4CC2-8EE0-DC74D14B2D33}" srcOrd="4" destOrd="0" parTransId="{000DFB0D-F749-4AD5-AF13-F7AAECB007A9}" sibTransId="{6DCAD832-F8CE-4BB4-8C79-269B4C62116D}"/>
    <dgm:cxn modelId="{DAC6B8D2-F9B9-194C-BF41-10E9BBA213E3}" type="presOf" srcId="{4704A13A-33E5-411A-90B3-3805FB8FAA60}" destId="{762378AC-2BED-4896-965F-23E9CE42C5AD}" srcOrd="0" destOrd="0" presId="urn:microsoft.com/office/officeart/2008/layout/SquareAccentList#1"/>
    <dgm:cxn modelId="{E3AB0DDF-A761-714E-9F18-B5B19D609C5F}" type="presOf" srcId="{C99F2EE8-6F36-4877-8CC7-C564437703DB}" destId="{9FAC10DC-41D7-4172-A3F2-0983198E1C1B}" srcOrd="0" destOrd="0" presId="urn:microsoft.com/office/officeart/2008/layout/SquareAccentList#1"/>
    <dgm:cxn modelId="{E652BCF6-E06D-7449-BD98-0BC02E4B9ECD}" type="presOf" srcId="{5FDB976C-D9CA-4C5E-A174-4A7732BD7FC4}" destId="{2894932E-FE59-4BD0-9513-C2FF703DB03E}" srcOrd="0" destOrd="0" presId="urn:microsoft.com/office/officeart/2008/layout/SquareAccentList#1"/>
    <dgm:cxn modelId="{6054ACF7-47E6-8540-8F1A-7B4BC3774D85}" type="presOf" srcId="{6AAAC4B6-61C1-46B2-A761-68F4A4276BE9}" destId="{4F447583-24C9-41D9-BD66-AFD7D38060E5}" srcOrd="0" destOrd="0" presId="urn:microsoft.com/office/officeart/2008/layout/SquareAccentList#1"/>
    <dgm:cxn modelId="{005BC6FC-8953-A642-B563-206F825CD8BF}" type="presOf" srcId="{C0333346-6ED5-494E-817D-1DFDF628B5F8}" destId="{AFB397F0-C252-40E2-A251-2E51F5244C07}" srcOrd="0" destOrd="0" presId="urn:microsoft.com/office/officeart/2008/layout/SquareAccentList#1"/>
    <dgm:cxn modelId="{E2AACE97-AA09-E741-8AB0-0D2F727603D6}" type="presParOf" srcId="{2B4C7538-7C8B-42B7-B579-41582E44E5E0}" destId="{956B5369-933E-4412-91EA-8AA8B924910B}" srcOrd="0" destOrd="0" presId="urn:microsoft.com/office/officeart/2008/layout/SquareAccentList#1"/>
    <dgm:cxn modelId="{8725003F-DB25-1A4D-A0B8-C1C5667D791D}" type="presParOf" srcId="{956B5369-933E-4412-91EA-8AA8B924910B}" destId="{8D20E6EC-9452-467E-A466-ED8B95D22A53}" srcOrd="0" destOrd="0" presId="urn:microsoft.com/office/officeart/2008/layout/SquareAccentList#1"/>
    <dgm:cxn modelId="{D714B42C-1D06-5C46-A75F-A58116E31799}" type="presParOf" srcId="{8D20E6EC-9452-467E-A466-ED8B95D22A53}" destId="{B931FC6C-1A8D-42A1-A56C-95611ED4F869}" srcOrd="0" destOrd="0" presId="urn:microsoft.com/office/officeart/2008/layout/SquareAccentList#1"/>
    <dgm:cxn modelId="{C4D533C6-3582-4F49-9916-CE8AF1B2ADD3}" type="presParOf" srcId="{8D20E6EC-9452-467E-A466-ED8B95D22A53}" destId="{D49ACB5B-E123-4017-AFC6-1BBE27AECF23}" srcOrd="1" destOrd="0" presId="urn:microsoft.com/office/officeart/2008/layout/SquareAccentList#1"/>
    <dgm:cxn modelId="{D73BF9B3-8021-CA4D-ABF0-11341F36921A}" type="presParOf" srcId="{8D20E6EC-9452-467E-A466-ED8B95D22A53}" destId="{9FAC10DC-41D7-4172-A3F2-0983198E1C1B}" srcOrd="2" destOrd="0" presId="urn:microsoft.com/office/officeart/2008/layout/SquareAccentList#1"/>
    <dgm:cxn modelId="{0A87B639-136B-E740-AD34-8001AB2FCA16}" type="presParOf" srcId="{956B5369-933E-4412-91EA-8AA8B924910B}" destId="{B978A6EA-100F-436B-8D82-9C9785C2266E}" srcOrd="1" destOrd="0" presId="urn:microsoft.com/office/officeart/2008/layout/SquareAccentList#1"/>
    <dgm:cxn modelId="{1D794703-1B5F-ED4F-B4A4-370458F83991}" type="presParOf" srcId="{B978A6EA-100F-436B-8D82-9C9785C2266E}" destId="{6F5B4B29-AE93-4D38-8C15-7A2CA7FF3491}" srcOrd="0" destOrd="0" presId="urn:microsoft.com/office/officeart/2008/layout/SquareAccentList#1"/>
    <dgm:cxn modelId="{9BB04C3E-0A43-C843-B6C8-FF227E492755}" type="presParOf" srcId="{6F5B4B29-AE93-4D38-8C15-7A2CA7FF3491}" destId="{E4EEEEF8-40C4-44E2-B843-0BD32AFCA672}" srcOrd="0" destOrd="0" presId="urn:microsoft.com/office/officeart/2008/layout/SquareAccentList#1"/>
    <dgm:cxn modelId="{D6E81DB8-6D80-6D4A-ABD0-C5F7CECB7E01}" type="presParOf" srcId="{6F5B4B29-AE93-4D38-8C15-7A2CA7FF3491}" destId="{2894932E-FE59-4BD0-9513-C2FF703DB03E}" srcOrd="1" destOrd="0" presId="urn:microsoft.com/office/officeart/2008/layout/SquareAccentList#1"/>
    <dgm:cxn modelId="{E166F158-E334-DF40-92BE-43F719584C6A}" type="presParOf" srcId="{B978A6EA-100F-436B-8D82-9C9785C2266E}" destId="{60614A0D-3B16-41A2-A369-BF005B5A580A}" srcOrd="1" destOrd="0" presId="urn:microsoft.com/office/officeart/2008/layout/SquareAccentList#1"/>
    <dgm:cxn modelId="{FD6BF43F-98F1-3C47-8AD3-6D45E6989D07}" type="presParOf" srcId="{60614A0D-3B16-41A2-A369-BF005B5A580A}" destId="{BF296A30-7CB4-40F8-91A4-ACD560AB23DB}" srcOrd="0" destOrd="0" presId="urn:microsoft.com/office/officeart/2008/layout/SquareAccentList#1"/>
    <dgm:cxn modelId="{E80BD16C-77FD-D24F-8779-BE7C1EA31859}" type="presParOf" srcId="{60614A0D-3B16-41A2-A369-BF005B5A580A}" destId="{1FA8AB37-DB66-4DAA-BB45-834290728D58}" srcOrd="1" destOrd="0" presId="urn:microsoft.com/office/officeart/2008/layout/SquareAccentList#1"/>
    <dgm:cxn modelId="{A796847B-A80D-E142-8064-3CA9FC469682}" type="presParOf" srcId="{B978A6EA-100F-436B-8D82-9C9785C2266E}" destId="{32DA7711-2611-4DE3-B239-2840F9B1A098}" srcOrd="2" destOrd="0" presId="urn:microsoft.com/office/officeart/2008/layout/SquareAccentList#1"/>
    <dgm:cxn modelId="{39AF44FF-DDF5-7941-96FA-64A97D665F1F}" type="presParOf" srcId="{32DA7711-2611-4DE3-B239-2840F9B1A098}" destId="{84AE700C-66E5-4146-A950-DF9F77CA09D1}" srcOrd="0" destOrd="0" presId="urn:microsoft.com/office/officeart/2008/layout/SquareAccentList#1"/>
    <dgm:cxn modelId="{151C4444-BEE9-174E-B95B-30745CEBDEEA}" type="presParOf" srcId="{32DA7711-2611-4DE3-B239-2840F9B1A098}" destId="{80C74EDB-931C-462B-88F6-256470E21622}" srcOrd="1" destOrd="0" presId="urn:microsoft.com/office/officeart/2008/layout/SquareAccentList#1"/>
    <dgm:cxn modelId="{6DF52657-A816-E347-BB31-B790259F4F58}" type="presParOf" srcId="{2B4C7538-7C8B-42B7-B579-41582E44E5E0}" destId="{689361D6-96C0-4F34-9350-8BBB3133D337}" srcOrd="1" destOrd="0" presId="urn:microsoft.com/office/officeart/2008/layout/SquareAccentList#1"/>
    <dgm:cxn modelId="{7A4F5DF1-7868-B941-8A85-91DDFB5E409B}" type="presParOf" srcId="{689361D6-96C0-4F34-9350-8BBB3133D337}" destId="{BD72D362-2949-4F28-9CF0-112763D6CEA5}" srcOrd="0" destOrd="0" presId="urn:microsoft.com/office/officeart/2008/layout/SquareAccentList#1"/>
    <dgm:cxn modelId="{50C37750-0E37-A44C-960C-7A6C2F6AB71D}" type="presParOf" srcId="{BD72D362-2949-4F28-9CF0-112763D6CEA5}" destId="{45890F14-A8B8-4429-952E-0D3A1E23808D}" srcOrd="0" destOrd="0" presId="urn:microsoft.com/office/officeart/2008/layout/SquareAccentList#1"/>
    <dgm:cxn modelId="{D74B1784-B130-BB4B-92E0-E0496537A218}" type="presParOf" srcId="{BD72D362-2949-4F28-9CF0-112763D6CEA5}" destId="{05A95BED-82FF-4D3B-B901-B0A05EC41EDC}" srcOrd="1" destOrd="0" presId="urn:microsoft.com/office/officeart/2008/layout/SquareAccentList#1"/>
    <dgm:cxn modelId="{1423C48A-D16F-334B-A05B-738D2C2C6660}" type="presParOf" srcId="{BD72D362-2949-4F28-9CF0-112763D6CEA5}" destId="{762378AC-2BED-4896-965F-23E9CE42C5AD}" srcOrd="2" destOrd="0" presId="urn:microsoft.com/office/officeart/2008/layout/SquareAccentList#1"/>
    <dgm:cxn modelId="{67964996-25F9-3A4A-9F12-0E43D23FED38}" type="presParOf" srcId="{689361D6-96C0-4F34-9350-8BBB3133D337}" destId="{88888086-C22D-4D97-8C91-2C0A0C24DCB8}" srcOrd="1" destOrd="0" presId="urn:microsoft.com/office/officeart/2008/layout/SquareAccentList#1"/>
    <dgm:cxn modelId="{0BCC6C60-B444-594F-8625-2A4B8775F4D7}" type="presParOf" srcId="{88888086-C22D-4D97-8C91-2C0A0C24DCB8}" destId="{7A5822FF-6CDC-4D9E-ABDD-B169CABB5562}" srcOrd="0" destOrd="0" presId="urn:microsoft.com/office/officeart/2008/layout/SquareAccentList#1"/>
    <dgm:cxn modelId="{06A233FC-5DFB-F948-A717-05649A43D516}" type="presParOf" srcId="{7A5822FF-6CDC-4D9E-ABDD-B169CABB5562}" destId="{B918539D-8562-44FB-A76B-B2D4BB184999}" srcOrd="0" destOrd="0" presId="urn:microsoft.com/office/officeart/2008/layout/SquareAccentList#1"/>
    <dgm:cxn modelId="{95F100DF-BF03-EC44-8885-ED2CADC82D5D}" type="presParOf" srcId="{7A5822FF-6CDC-4D9E-ABDD-B169CABB5562}" destId="{4F447583-24C9-41D9-BD66-AFD7D38060E5}" srcOrd="1" destOrd="0" presId="urn:microsoft.com/office/officeart/2008/layout/SquareAccentList#1"/>
    <dgm:cxn modelId="{B2BCB761-4598-9940-B393-920A12A3CA39}" type="presParOf" srcId="{88888086-C22D-4D97-8C91-2C0A0C24DCB8}" destId="{066C9BFE-AB37-4C0D-B8E6-A5C1084B4EB1}" srcOrd="1" destOrd="0" presId="urn:microsoft.com/office/officeart/2008/layout/SquareAccentList#1"/>
    <dgm:cxn modelId="{C0407DA8-8925-BC4F-8EB5-1B44C3FEDE37}" type="presParOf" srcId="{066C9BFE-AB37-4C0D-B8E6-A5C1084B4EB1}" destId="{D05167BE-6E3C-4DF9-967D-54DFF785EC1D}" srcOrd="0" destOrd="0" presId="urn:microsoft.com/office/officeart/2008/layout/SquareAccentList#1"/>
    <dgm:cxn modelId="{2BCB898E-82C9-D449-9DF9-C929913B7CC1}" type="presParOf" srcId="{066C9BFE-AB37-4C0D-B8E6-A5C1084B4EB1}" destId="{0C36BFB8-CEF2-48AD-B018-85D5630BEA94}" srcOrd="1" destOrd="0" presId="urn:microsoft.com/office/officeart/2008/layout/SquareAccentList#1"/>
    <dgm:cxn modelId="{33B64045-B884-0645-ABAF-4149A3D78B8E}" type="presParOf" srcId="{2B4C7538-7C8B-42B7-B579-41582E44E5E0}" destId="{930CB801-D771-4C1C-B65B-D69358B6D59A}" srcOrd="2" destOrd="0" presId="urn:microsoft.com/office/officeart/2008/layout/SquareAccentList#1"/>
    <dgm:cxn modelId="{C98FD940-740E-C04A-886A-EF05200854E1}" type="presParOf" srcId="{930CB801-D771-4C1C-B65B-D69358B6D59A}" destId="{27F049C0-8EAE-4229-814B-D633CAAB3993}" srcOrd="0" destOrd="0" presId="urn:microsoft.com/office/officeart/2008/layout/SquareAccentList#1"/>
    <dgm:cxn modelId="{A66F1EEE-79A4-4B43-A564-4CEC7391610B}" type="presParOf" srcId="{27F049C0-8EAE-4229-814B-D633CAAB3993}" destId="{B357195A-0BDD-477A-AC63-C598DF22FCD5}" srcOrd="0" destOrd="0" presId="urn:microsoft.com/office/officeart/2008/layout/SquareAccentList#1"/>
    <dgm:cxn modelId="{F5A1CCEA-A577-2C41-9875-FAA5D0BB7895}" type="presParOf" srcId="{27F049C0-8EAE-4229-814B-D633CAAB3993}" destId="{B2998C42-19D4-4C0F-80BA-EDBF1EB3D02E}" srcOrd="1" destOrd="0" presId="urn:microsoft.com/office/officeart/2008/layout/SquareAccentList#1"/>
    <dgm:cxn modelId="{B1154932-FE56-1F48-BE2C-DC3E4B082948}" type="presParOf" srcId="{27F049C0-8EAE-4229-814B-D633CAAB3993}" destId="{F01A6BB2-101B-412C-B2BC-CD882602A38F}" srcOrd="2" destOrd="0" presId="urn:microsoft.com/office/officeart/2008/layout/SquareAccentList#1"/>
    <dgm:cxn modelId="{62A516B1-5395-F849-9FF3-90859A5CB33A}" type="presParOf" srcId="{930CB801-D771-4C1C-B65B-D69358B6D59A}" destId="{77B5572E-A127-4EB8-B2AD-357AA40ED1F5}" srcOrd="1" destOrd="0" presId="urn:microsoft.com/office/officeart/2008/layout/SquareAccentList#1"/>
    <dgm:cxn modelId="{48E10753-93FE-A14E-BE52-500BADCEF5B8}" type="presParOf" srcId="{77B5572E-A127-4EB8-B2AD-357AA40ED1F5}" destId="{AA0DDAA0-CD74-418B-820F-DD24715C2FC4}" srcOrd="0" destOrd="0" presId="urn:microsoft.com/office/officeart/2008/layout/SquareAccentList#1"/>
    <dgm:cxn modelId="{679F8435-05ED-9848-A6A3-5B3D1BD81DE5}" type="presParOf" srcId="{AA0DDAA0-CD74-418B-820F-DD24715C2FC4}" destId="{6EF8A934-5714-4ACF-9D14-387645160C13}" srcOrd="0" destOrd="0" presId="urn:microsoft.com/office/officeart/2008/layout/SquareAccentList#1"/>
    <dgm:cxn modelId="{F973C4A1-AC71-1F42-BEBB-5FF6F958F971}" type="presParOf" srcId="{AA0DDAA0-CD74-418B-820F-DD24715C2FC4}" destId="{8F98F8E4-3E1A-4A74-96B3-553407EA64A7}" srcOrd="1" destOrd="0" presId="urn:microsoft.com/office/officeart/2008/layout/SquareAccentList#1"/>
    <dgm:cxn modelId="{5207E0CC-CD4E-194C-A8F5-880D7F28C53F}" type="presParOf" srcId="{77B5572E-A127-4EB8-B2AD-357AA40ED1F5}" destId="{78F30DE1-EDD5-4899-B42C-05AC91E7DF1B}" srcOrd="1" destOrd="0" presId="urn:microsoft.com/office/officeart/2008/layout/SquareAccentList#1"/>
    <dgm:cxn modelId="{36E2BD2B-EBDC-6844-8B6F-D4B31AC6755B}" type="presParOf" srcId="{78F30DE1-EDD5-4899-B42C-05AC91E7DF1B}" destId="{EB9C8047-8F2A-4103-8A98-2A625A781934}" srcOrd="0" destOrd="0" presId="urn:microsoft.com/office/officeart/2008/layout/SquareAccentList#1"/>
    <dgm:cxn modelId="{56C1FF62-C26F-1C41-B1AD-94137301F067}" type="presParOf" srcId="{78F30DE1-EDD5-4899-B42C-05AC91E7DF1B}" destId="{8F54BF96-26EB-406B-A107-B698997AD6D7}" srcOrd="1" destOrd="0" presId="urn:microsoft.com/office/officeart/2008/layout/SquareAccentList#1"/>
    <dgm:cxn modelId="{E857F0D2-3A97-0147-9A3E-B96F9C55DC34}" type="presParOf" srcId="{77B5572E-A127-4EB8-B2AD-357AA40ED1F5}" destId="{7B0D1D6C-6D71-47DD-B3D7-5B9AFEFDE04E}" srcOrd="2" destOrd="0" presId="urn:microsoft.com/office/officeart/2008/layout/SquareAccentList#1"/>
    <dgm:cxn modelId="{CEA967BF-6184-6241-B8D9-C1BA53438725}" type="presParOf" srcId="{7B0D1D6C-6D71-47DD-B3D7-5B9AFEFDE04E}" destId="{FC9D3F88-1FCE-4CCE-BB83-99442593DE56}" srcOrd="0" destOrd="0" presId="urn:microsoft.com/office/officeart/2008/layout/SquareAccentList#1"/>
    <dgm:cxn modelId="{14DD3A97-DCEB-9549-9377-1480CBF40DF5}" type="presParOf" srcId="{7B0D1D6C-6D71-47DD-B3D7-5B9AFEFDE04E}" destId="{BA4BA081-AC96-4886-89E5-7EDED31C4CB2}" srcOrd="1" destOrd="0" presId="urn:microsoft.com/office/officeart/2008/layout/SquareAccentList#1"/>
    <dgm:cxn modelId="{67C1F787-8A27-614F-864B-1B5427A18CC3}" type="presParOf" srcId="{2B4C7538-7C8B-42B7-B579-41582E44E5E0}" destId="{D2AA9CA2-06EA-4C95-8B13-637028C11229}" srcOrd="3" destOrd="0" presId="urn:microsoft.com/office/officeart/2008/layout/SquareAccentList#1"/>
    <dgm:cxn modelId="{5FFA83AA-E923-8645-9465-3AEC66EE2513}" type="presParOf" srcId="{D2AA9CA2-06EA-4C95-8B13-637028C11229}" destId="{14623835-8316-4568-AD90-15536763580E}" srcOrd="0" destOrd="0" presId="urn:microsoft.com/office/officeart/2008/layout/SquareAccentList#1"/>
    <dgm:cxn modelId="{6260FDE8-4770-2744-AF0A-CEC11D7F60C0}" type="presParOf" srcId="{14623835-8316-4568-AD90-15536763580E}" destId="{FBA7D6EA-96D1-436D-ADF5-9344F840FF28}" srcOrd="0" destOrd="0" presId="urn:microsoft.com/office/officeart/2008/layout/SquareAccentList#1"/>
    <dgm:cxn modelId="{4574B525-1FB2-CE44-8F0E-1E6A2AB1FF08}" type="presParOf" srcId="{14623835-8316-4568-AD90-15536763580E}" destId="{D6121344-BB5B-42CF-9DEC-05D6C238366A}" srcOrd="1" destOrd="0" presId="urn:microsoft.com/office/officeart/2008/layout/SquareAccentList#1"/>
    <dgm:cxn modelId="{38FE1527-FCCD-7F47-8A85-118EDE88AF00}" type="presParOf" srcId="{14623835-8316-4568-AD90-15536763580E}" destId="{A4D78782-5BF0-4F5A-955F-223FFF8D0C58}" srcOrd="2" destOrd="0" presId="urn:microsoft.com/office/officeart/2008/layout/SquareAccentList#1"/>
    <dgm:cxn modelId="{B69CDCFC-B5C6-6147-B388-E02BD2E9365D}" type="presParOf" srcId="{D2AA9CA2-06EA-4C95-8B13-637028C11229}" destId="{0A98B7CE-BD4D-4166-A6FE-63536A381F63}" srcOrd="1" destOrd="0" presId="urn:microsoft.com/office/officeart/2008/layout/SquareAccentList#1"/>
    <dgm:cxn modelId="{DB40C0D4-4D31-0A49-8846-89B08A0C3DAB}" type="presParOf" srcId="{0A98B7CE-BD4D-4166-A6FE-63536A381F63}" destId="{463AD56B-58DF-4333-8349-08D8BF9E80EB}" srcOrd="0" destOrd="0" presId="urn:microsoft.com/office/officeart/2008/layout/SquareAccentList#1"/>
    <dgm:cxn modelId="{3EC69B70-4607-A645-9090-69EC859D93B7}" type="presParOf" srcId="{463AD56B-58DF-4333-8349-08D8BF9E80EB}" destId="{466AE8AA-6BF2-4A03-B3BB-224D1B35CC17}" srcOrd="0" destOrd="0" presId="urn:microsoft.com/office/officeart/2008/layout/SquareAccentList#1"/>
    <dgm:cxn modelId="{6CDFDC8A-8498-4148-B7C5-CDB11231882A}" type="presParOf" srcId="{463AD56B-58DF-4333-8349-08D8BF9E80EB}" destId="{4691074A-19F8-4D1F-B685-CAAD774C2764}" srcOrd="1" destOrd="0" presId="urn:microsoft.com/office/officeart/2008/layout/SquareAccentList#1"/>
    <dgm:cxn modelId="{64DCE4C6-902D-5D4E-AD9D-8BD9D00F3CE0}" type="presParOf" srcId="{0A98B7CE-BD4D-4166-A6FE-63536A381F63}" destId="{A8BE7754-864D-C940-B5E6-7FD57720B346}" srcOrd="1" destOrd="0" presId="urn:microsoft.com/office/officeart/2008/layout/SquareAccentList#1"/>
    <dgm:cxn modelId="{DB268865-8EFD-F846-83B8-9621E78F8157}" type="presParOf" srcId="{A8BE7754-864D-C940-B5E6-7FD57720B346}" destId="{65DE766F-265C-464B-A0E8-92AE80F3DADD}" srcOrd="0" destOrd="0" presId="urn:microsoft.com/office/officeart/2008/layout/SquareAccentList#1"/>
    <dgm:cxn modelId="{49CB08B3-C3F9-E54C-BE43-3B1EFC0BA3D7}" type="presParOf" srcId="{A8BE7754-864D-C940-B5E6-7FD57720B346}" destId="{28D62438-9E6D-DB48-BA66-184A2AE7B84D}" srcOrd="1" destOrd="0" presId="urn:microsoft.com/office/officeart/2008/layout/SquareAccentList#1"/>
    <dgm:cxn modelId="{02902673-F769-6A4D-ACEE-6E3EE89D3DC3}" type="presParOf" srcId="{0A98B7CE-BD4D-4166-A6FE-63536A381F63}" destId="{4F5F1ED4-800C-E744-8880-34C6C1CB3F63}" srcOrd="2" destOrd="0" presId="urn:microsoft.com/office/officeart/2008/layout/SquareAccentList#1"/>
    <dgm:cxn modelId="{34527F87-4825-A242-BAC1-99F8B87C5230}" type="presParOf" srcId="{4F5F1ED4-800C-E744-8880-34C6C1CB3F63}" destId="{282A7150-1C4D-D941-936D-459FD9080660}" srcOrd="0" destOrd="0" presId="urn:microsoft.com/office/officeart/2008/layout/SquareAccentList#1"/>
    <dgm:cxn modelId="{DE8F96E9-EABE-1840-A04D-6284F9F66630}" type="presParOf" srcId="{4F5F1ED4-800C-E744-8880-34C6C1CB3F63}" destId="{92449332-5311-5545-89B1-132062FC9FD6}" srcOrd="1" destOrd="0" presId="urn:microsoft.com/office/officeart/2008/layout/SquareAccentList#1"/>
    <dgm:cxn modelId="{F3E38E90-EF25-8647-B74E-A964DE6770AE}" type="presParOf" srcId="{0A98B7CE-BD4D-4166-A6FE-63536A381F63}" destId="{761EF2BB-5DE5-4D4C-9EC2-A2FA2A2964DD}" srcOrd="3" destOrd="0" presId="urn:microsoft.com/office/officeart/2008/layout/SquareAccentList#1"/>
    <dgm:cxn modelId="{BDBC7173-C691-3849-BFB3-D08FF27B75DB}" type="presParOf" srcId="{761EF2BB-5DE5-4D4C-9EC2-A2FA2A2964DD}" destId="{9899849D-4231-4D31-B503-EF155545DEDF}" srcOrd="0" destOrd="0" presId="urn:microsoft.com/office/officeart/2008/layout/SquareAccentList#1"/>
    <dgm:cxn modelId="{C188CFB5-914E-CC46-8A03-EDC1861B98DA}" type="presParOf" srcId="{761EF2BB-5DE5-4D4C-9EC2-A2FA2A2964DD}" destId="{E7683CA2-3421-449F-9DE1-2C3026968F43}" srcOrd="1" destOrd="0" presId="urn:microsoft.com/office/officeart/2008/layout/SquareAccentList#1"/>
    <dgm:cxn modelId="{8CD43DD3-306D-3548-AA54-2D3C26891EC7}" type="presParOf" srcId="{0A98B7CE-BD4D-4166-A6FE-63536A381F63}" destId="{814D8E7C-EB62-D24E-97C7-18F18355682C}" srcOrd="4" destOrd="0" presId="urn:microsoft.com/office/officeart/2008/layout/SquareAccentList#1"/>
    <dgm:cxn modelId="{B8902DC4-32C5-F347-A3E3-FE33821B4AE1}" type="presParOf" srcId="{814D8E7C-EB62-D24E-97C7-18F18355682C}" destId="{8B6826C8-7790-FB46-9CBF-D2A38D5CEFC3}" srcOrd="0" destOrd="0" presId="urn:microsoft.com/office/officeart/2008/layout/SquareAccentList#1"/>
    <dgm:cxn modelId="{52AFAAF9-2844-9E47-A8BB-1775C2AD0FA2}" type="presParOf" srcId="{814D8E7C-EB62-D24E-97C7-18F18355682C}" destId="{A17C4F0A-4EAD-9A4C-BCAF-E2664F4FFFB8}" srcOrd="1" destOrd="0" presId="urn:microsoft.com/office/officeart/2008/layout/SquareAccentList#1"/>
    <dgm:cxn modelId="{EEBC27F4-AFAA-3742-8761-6F9F31552C0E}" type="presParOf" srcId="{2B4C7538-7C8B-42B7-B579-41582E44E5E0}" destId="{AFAF7B78-0F93-4FC0-9447-F2CBBE6FB79A}" srcOrd="4" destOrd="0" presId="urn:microsoft.com/office/officeart/2008/layout/SquareAccentList#1"/>
    <dgm:cxn modelId="{B6EEC901-ED10-8247-8E61-69F8E610AEA3}" type="presParOf" srcId="{AFAF7B78-0F93-4FC0-9447-F2CBBE6FB79A}" destId="{903383B5-38F4-44A2-9996-D727FF2CC686}" srcOrd="0" destOrd="0" presId="urn:microsoft.com/office/officeart/2008/layout/SquareAccentList#1"/>
    <dgm:cxn modelId="{126ECDDE-2925-0048-9DEF-2A61564ABE6B}" type="presParOf" srcId="{903383B5-38F4-44A2-9996-D727FF2CC686}" destId="{566100EC-7EAB-4CCC-BD63-543E5ADB1C36}" srcOrd="0" destOrd="0" presId="urn:microsoft.com/office/officeart/2008/layout/SquareAccentList#1"/>
    <dgm:cxn modelId="{B7832299-70EF-964A-8B33-0E2B4210DC63}" type="presParOf" srcId="{903383B5-38F4-44A2-9996-D727FF2CC686}" destId="{E8C6FC6F-185B-4944-8641-E853764293DF}" srcOrd="1" destOrd="0" presId="urn:microsoft.com/office/officeart/2008/layout/SquareAccentList#1"/>
    <dgm:cxn modelId="{35CFA83C-73B8-F440-8631-F3BFE4A7A8F4}" type="presParOf" srcId="{903383B5-38F4-44A2-9996-D727FF2CC686}" destId="{0B557C39-737D-46B0-AA8F-B6C500B28E62}" srcOrd="2" destOrd="0" presId="urn:microsoft.com/office/officeart/2008/layout/SquareAccentList#1"/>
    <dgm:cxn modelId="{C6D10743-ED34-7C43-A443-02DB69BBCA85}" type="presParOf" srcId="{AFAF7B78-0F93-4FC0-9447-F2CBBE6FB79A}" destId="{9382D0E6-E877-401E-8111-F775B207CCC8}" srcOrd="1" destOrd="0" presId="urn:microsoft.com/office/officeart/2008/layout/SquareAccentList#1"/>
    <dgm:cxn modelId="{10800903-C4F2-BE4C-BBA7-85D7D28C84C1}" type="presParOf" srcId="{9382D0E6-E877-401E-8111-F775B207CCC8}" destId="{1236BC53-A772-4B60-BD97-AA479776E237}" srcOrd="0" destOrd="0" presId="urn:microsoft.com/office/officeart/2008/layout/SquareAccentList#1"/>
    <dgm:cxn modelId="{6C2FB722-1868-644B-AA63-8661552A98B5}" type="presParOf" srcId="{1236BC53-A772-4B60-BD97-AA479776E237}" destId="{EA68F5B7-AFB6-4CF0-928E-0D831587AF76}" srcOrd="0" destOrd="0" presId="urn:microsoft.com/office/officeart/2008/layout/SquareAccentList#1"/>
    <dgm:cxn modelId="{DADBD2BD-B12C-474E-83AE-61B6F670AD5A}" type="presParOf" srcId="{1236BC53-A772-4B60-BD97-AA479776E237}" destId="{AFB397F0-C252-40E2-A251-2E51F5244C07}" srcOrd="1" destOrd="0" presId="urn:microsoft.com/office/officeart/2008/layout/SquareAccentList#1"/>
    <dgm:cxn modelId="{8EBAF162-1BD0-6C40-9379-E70B47AED2AE}" type="presParOf" srcId="{9382D0E6-E877-401E-8111-F775B207CCC8}" destId="{4203B4E7-29A8-8940-A8F8-774E42D93337}" srcOrd="1" destOrd="0" presId="urn:microsoft.com/office/officeart/2008/layout/SquareAccentList#1"/>
    <dgm:cxn modelId="{98ECBD69-C72E-6D4C-A830-9C1F47D2EBE9}" type="presParOf" srcId="{4203B4E7-29A8-8940-A8F8-774E42D93337}" destId="{62A64409-C176-B44E-855F-3343F0601D7E}" srcOrd="0" destOrd="0" presId="urn:microsoft.com/office/officeart/2008/layout/SquareAccentList#1"/>
    <dgm:cxn modelId="{00952265-0904-A348-824F-8312FFF7DEEE}" type="presParOf" srcId="{4203B4E7-29A8-8940-A8F8-774E42D93337}" destId="{81C23046-1849-654E-9274-A6DAB54C8FDF}" srcOrd="1" destOrd="0" presId="urn:microsoft.com/office/officeart/2008/layout/SquareAccent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FC6C-1A8D-42A1-A56C-95611ED4F869}">
      <dsp:nvSpPr>
        <dsp:cNvPr id="0" name=""/>
        <dsp:cNvSpPr/>
      </dsp:nvSpPr>
      <dsp:spPr>
        <a:xfrm>
          <a:off x="340807" y="373029"/>
          <a:ext cx="1765038" cy="207651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ACB5B-E123-4017-AFC6-1BBE27AECF23}">
      <dsp:nvSpPr>
        <dsp:cNvPr id="0" name=""/>
        <dsp:cNvSpPr/>
      </dsp:nvSpPr>
      <dsp:spPr>
        <a:xfrm>
          <a:off x="340807" y="451015"/>
          <a:ext cx="129666" cy="129666"/>
        </a:xfrm>
        <a:prstGeom prst="rect">
          <a:avLst/>
        </a:prstGeom>
        <a:solidFill>
          <a:srgbClr val="27339F">
            <a:alpha val="90000"/>
          </a:srgbClr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C10DC-41D7-4172-A3F2-0983198E1C1B}">
      <dsp:nvSpPr>
        <dsp:cNvPr id="0" name=""/>
        <dsp:cNvSpPr/>
      </dsp:nvSpPr>
      <dsp:spPr bwMode="white">
        <a:xfrm>
          <a:off x="340807" y="0"/>
          <a:ext cx="1765038" cy="37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数据生成</a:t>
          </a:r>
          <a:r>
            <a:rPr lang="en-US" altLang="zh-CN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altLang="en-US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收集</a:t>
          </a:r>
        </a:p>
      </dsp:txBody>
      <dsp:txXfrm>
        <a:off x="340807" y="0"/>
        <a:ext cx="1765038" cy="373029"/>
      </dsp:txXfrm>
    </dsp:sp>
    <dsp:sp modelId="{E4EEEEF8-40C4-44E2-B843-0BD32AFCA672}">
      <dsp:nvSpPr>
        <dsp:cNvPr id="0" name=""/>
        <dsp:cNvSpPr/>
      </dsp:nvSpPr>
      <dsp:spPr>
        <a:xfrm>
          <a:off x="340807" y="753262"/>
          <a:ext cx="129662" cy="12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4932E-FE59-4BD0-9513-C2FF703DB03E}">
      <dsp:nvSpPr>
        <dsp:cNvPr id="0" name=""/>
        <dsp:cNvSpPr/>
      </dsp:nvSpPr>
      <dsp:spPr bwMode="white">
        <a:xfrm>
          <a:off x="464360" y="666972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数据生成安全规范</a:t>
          </a:r>
        </a:p>
      </dsp:txBody>
      <dsp:txXfrm>
        <a:off x="464360" y="666972"/>
        <a:ext cx="1641486" cy="302244"/>
      </dsp:txXfrm>
    </dsp:sp>
    <dsp:sp modelId="{BF296A30-7CB4-40F8-91A4-ACD560AB23DB}">
      <dsp:nvSpPr>
        <dsp:cNvPr id="0" name=""/>
        <dsp:cNvSpPr/>
      </dsp:nvSpPr>
      <dsp:spPr>
        <a:xfrm>
          <a:off x="340807" y="1055507"/>
          <a:ext cx="129662" cy="12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8AB37-DB66-4DAA-BB45-834290728D58}">
      <dsp:nvSpPr>
        <dsp:cNvPr id="0" name=""/>
        <dsp:cNvSpPr/>
      </dsp:nvSpPr>
      <dsp:spPr bwMode="white">
        <a:xfrm>
          <a:off x="464360" y="969216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数据收集安全规范</a:t>
          </a:r>
        </a:p>
      </dsp:txBody>
      <dsp:txXfrm>
        <a:off x="464360" y="969216"/>
        <a:ext cx="1641486" cy="302244"/>
      </dsp:txXfrm>
    </dsp:sp>
    <dsp:sp modelId="{84AE700C-66E5-4146-A950-DF9F77CA09D1}">
      <dsp:nvSpPr>
        <dsp:cNvPr id="0" name=""/>
        <dsp:cNvSpPr/>
      </dsp:nvSpPr>
      <dsp:spPr>
        <a:xfrm>
          <a:off x="340807" y="1357752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74EDB-931C-462B-88F6-256470E21622}">
      <dsp:nvSpPr>
        <dsp:cNvPr id="0" name=""/>
        <dsp:cNvSpPr/>
      </dsp:nvSpPr>
      <dsp:spPr bwMode="white">
        <a:xfrm>
          <a:off x="464360" y="1271461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数据分级分类</a:t>
          </a:r>
        </a:p>
      </dsp:txBody>
      <dsp:txXfrm>
        <a:off x="464360" y="1271461"/>
        <a:ext cx="1641486" cy="302244"/>
      </dsp:txXfrm>
    </dsp:sp>
    <dsp:sp modelId="{45890F14-A8B8-4429-952E-0D3A1E23808D}">
      <dsp:nvSpPr>
        <dsp:cNvPr id="0" name=""/>
        <dsp:cNvSpPr/>
      </dsp:nvSpPr>
      <dsp:spPr>
        <a:xfrm>
          <a:off x="2194098" y="373029"/>
          <a:ext cx="1765038" cy="207651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95BED-82FF-4D3B-B901-B0A05EC41EDC}">
      <dsp:nvSpPr>
        <dsp:cNvPr id="0" name=""/>
        <dsp:cNvSpPr/>
      </dsp:nvSpPr>
      <dsp:spPr>
        <a:xfrm>
          <a:off x="2194098" y="451015"/>
          <a:ext cx="129666" cy="129666"/>
        </a:xfrm>
        <a:prstGeom prst="rect">
          <a:avLst/>
        </a:prstGeom>
        <a:solidFill>
          <a:srgbClr val="27339F">
            <a:alpha val="90000"/>
          </a:srgbClr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378AC-2BED-4896-965F-23E9CE42C5AD}">
      <dsp:nvSpPr>
        <dsp:cNvPr id="0" name=""/>
        <dsp:cNvSpPr/>
      </dsp:nvSpPr>
      <dsp:spPr bwMode="white">
        <a:xfrm>
          <a:off x="2194098" y="0"/>
          <a:ext cx="1765038" cy="37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数据传输</a:t>
          </a:r>
        </a:p>
      </dsp:txBody>
      <dsp:txXfrm>
        <a:off x="2194098" y="0"/>
        <a:ext cx="1765038" cy="373029"/>
      </dsp:txXfrm>
    </dsp:sp>
    <dsp:sp modelId="{B918539D-8562-44FB-A76B-B2D4BB184999}">
      <dsp:nvSpPr>
        <dsp:cNvPr id="0" name=""/>
        <dsp:cNvSpPr/>
      </dsp:nvSpPr>
      <dsp:spPr>
        <a:xfrm>
          <a:off x="2194098" y="753262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47583-24C9-41D9-BD66-AFD7D38060E5}">
      <dsp:nvSpPr>
        <dsp:cNvPr id="0" name=""/>
        <dsp:cNvSpPr/>
      </dsp:nvSpPr>
      <dsp:spPr bwMode="white">
        <a:xfrm>
          <a:off x="2317651" y="666972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数据加密传输</a:t>
          </a:r>
        </a:p>
      </dsp:txBody>
      <dsp:txXfrm>
        <a:off x="2317651" y="666972"/>
        <a:ext cx="1641486" cy="302244"/>
      </dsp:txXfrm>
    </dsp:sp>
    <dsp:sp modelId="{D05167BE-6E3C-4DF9-967D-54DFF785EC1D}">
      <dsp:nvSpPr>
        <dsp:cNvPr id="0" name=""/>
        <dsp:cNvSpPr/>
      </dsp:nvSpPr>
      <dsp:spPr>
        <a:xfrm>
          <a:off x="2194098" y="1055507"/>
          <a:ext cx="129662" cy="12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6BFB8-CEF2-48AD-B018-85D5630BEA94}">
      <dsp:nvSpPr>
        <dsp:cNvPr id="0" name=""/>
        <dsp:cNvSpPr/>
      </dsp:nvSpPr>
      <dsp:spPr bwMode="white">
        <a:xfrm>
          <a:off x="2317651" y="969216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数据安全域划分</a:t>
          </a:r>
        </a:p>
      </dsp:txBody>
      <dsp:txXfrm>
        <a:off x="2317651" y="969216"/>
        <a:ext cx="1641486" cy="302244"/>
      </dsp:txXfrm>
    </dsp:sp>
    <dsp:sp modelId="{B357195A-0BDD-477A-AC63-C598DF22FCD5}">
      <dsp:nvSpPr>
        <dsp:cNvPr id="0" name=""/>
        <dsp:cNvSpPr/>
      </dsp:nvSpPr>
      <dsp:spPr>
        <a:xfrm>
          <a:off x="4047389" y="373029"/>
          <a:ext cx="1765038" cy="207651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98C42-19D4-4C0F-80BA-EDBF1EB3D02E}">
      <dsp:nvSpPr>
        <dsp:cNvPr id="0" name=""/>
        <dsp:cNvSpPr/>
      </dsp:nvSpPr>
      <dsp:spPr>
        <a:xfrm>
          <a:off x="4047389" y="451015"/>
          <a:ext cx="129666" cy="129666"/>
        </a:xfrm>
        <a:prstGeom prst="rect">
          <a:avLst/>
        </a:prstGeom>
        <a:solidFill>
          <a:srgbClr val="27339F">
            <a:alpha val="90000"/>
          </a:srgbClr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A6BB2-101B-412C-B2BC-CD882602A38F}">
      <dsp:nvSpPr>
        <dsp:cNvPr id="0" name=""/>
        <dsp:cNvSpPr/>
      </dsp:nvSpPr>
      <dsp:spPr bwMode="white">
        <a:xfrm>
          <a:off x="4047389" y="0"/>
          <a:ext cx="1765038" cy="37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数据存储</a:t>
          </a:r>
        </a:p>
      </dsp:txBody>
      <dsp:txXfrm>
        <a:off x="4047389" y="0"/>
        <a:ext cx="1765038" cy="373029"/>
      </dsp:txXfrm>
    </dsp:sp>
    <dsp:sp modelId="{6EF8A934-5714-4ACF-9D14-387645160C13}">
      <dsp:nvSpPr>
        <dsp:cNvPr id="0" name=""/>
        <dsp:cNvSpPr/>
      </dsp:nvSpPr>
      <dsp:spPr>
        <a:xfrm>
          <a:off x="4047389" y="753262"/>
          <a:ext cx="129662" cy="12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8F8E4-3E1A-4A74-96B3-553407EA64A7}">
      <dsp:nvSpPr>
        <dsp:cNvPr id="0" name=""/>
        <dsp:cNvSpPr/>
      </dsp:nvSpPr>
      <dsp:spPr bwMode="white">
        <a:xfrm>
          <a:off x="4223567" y="658439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数据存储规范</a:t>
          </a:r>
        </a:p>
      </dsp:txBody>
      <dsp:txXfrm>
        <a:off x="4223567" y="658439"/>
        <a:ext cx="1641486" cy="302244"/>
      </dsp:txXfrm>
    </dsp:sp>
    <dsp:sp modelId="{EB9C8047-8F2A-4103-8A98-2A625A781934}">
      <dsp:nvSpPr>
        <dsp:cNvPr id="0" name=""/>
        <dsp:cNvSpPr/>
      </dsp:nvSpPr>
      <dsp:spPr>
        <a:xfrm>
          <a:off x="4047389" y="1055507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4BF96-26EB-406B-A107-B698997AD6D7}">
      <dsp:nvSpPr>
        <dsp:cNvPr id="0" name=""/>
        <dsp:cNvSpPr/>
      </dsp:nvSpPr>
      <dsp:spPr bwMode="white">
        <a:xfrm>
          <a:off x="4223567" y="951780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数据加密存储</a:t>
          </a:r>
        </a:p>
      </dsp:txBody>
      <dsp:txXfrm>
        <a:off x="4223567" y="951780"/>
        <a:ext cx="1641486" cy="302244"/>
      </dsp:txXfrm>
    </dsp:sp>
    <dsp:sp modelId="{FC9D3F88-1FCE-4CCE-BB83-99442593DE56}">
      <dsp:nvSpPr>
        <dsp:cNvPr id="0" name=""/>
        <dsp:cNvSpPr/>
      </dsp:nvSpPr>
      <dsp:spPr>
        <a:xfrm>
          <a:off x="4047389" y="1357752"/>
          <a:ext cx="129662" cy="12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BA081-AC96-4886-89E5-7EDED31C4CB2}">
      <dsp:nvSpPr>
        <dsp:cNvPr id="0" name=""/>
        <dsp:cNvSpPr/>
      </dsp:nvSpPr>
      <dsp:spPr bwMode="white">
        <a:xfrm>
          <a:off x="4170941" y="1271461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日志安全存储</a:t>
          </a:r>
        </a:p>
      </dsp:txBody>
      <dsp:txXfrm>
        <a:off x="4170941" y="1271461"/>
        <a:ext cx="1641486" cy="302244"/>
      </dsp:txXfrm>
    </dsp:sp>
    <dsp:sp modelId="{FBA7D6EA-96D1-436D-ADF5-9344F840FF28}">
      <dsp:nvSpPr>
        <dsp:cNvPr id="0" name=""/>
        <dsp:cNvSpPr/>
      </dsp:nvSpPr>
      <dsp:spPr>
        <a:xfrm>
          <a:off x="5900679" y="373029"/>
          <a:ext cx="1765038" cy="207651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21344-BB5B-42CF-9DEC-05D6C238366A}">
      <dsp:nvSpPr>
        <dsp:cNvPr id="0" name=""/>
        <dsp:cNvSpPr/>
      </dsp:nvSpPr>
      <dsp:spPr>
        <a:xfrm>
          <a:off x="5900679" y="451015"/>
          <a:ext cx="129666" cy="129666"/>
        </a:xfrm>
        <a:prstGeom prst="rect">
          <a:avLst/>
        </a:prstGeom>
        <a:solidFill>
          <a:srgbClr val="27339F">
            <a:alpha val="90000"/>
          </a:srgbClr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78782-5BF0-4F5A-955F-223FFF8D0C58}">
      <dsp:nvSpPr>
        <dsp:cNvPr id="0" name=""/>
        <dsp:cNvSpPr/>
      </dsp:nvSpPr>
      <dsp:spPr bwMode="white">
        <a:xfrm>
          <a:off x="5900679" y="0"/>
          <a:ext cx="1765038" cy="37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数据使用</a:t>
          </a:r>
        </a:p>
      </dsp:txBody>
      <dsp:txXfrm>
        <a:off x="5900679" y="0"/>
        <a:ext cx="1765038" cy="373029"/>
      </dsp:txXfrm>
    </dsp:sp>
    <dsp:sp modelId="{466AE8AA-6BF2-4A03-B3BB-224D1B35CC17}">
      <dsp:nvSpPr>
        <dsp:cNvPr id="0" name=""/>
        <dsp:cNvSpPr/>
      </dsp:nvSpPr>
      <dsp:spPr>
        <a:xfrm>
          <a:off x="5900679" y="753262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1074A-19F8-4D1F-B685-CAAD774C2764}">
      <dsp:nvSpPr>
        <dsp:cNvPr id="0" name=""/>
        <dsp:cNvSpPr/>
      </dsp:nvSpPr>
      <dsp:spPr bwMode="white">
        <a:xfrm>
          <a:off x="6024232" y="666972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数据密态计算</a:t>
          </a:r>
        </a:p>
      </dsp:txBody>
      <dsp:txXfrm>
        <a:off x="6024232" y="666972"/>
        <a:ext cx="1641486" cy="302244"/>
      </dsp:txXfrm>
    </dsp:sp>
    <dsp:sp modelId="{65DE766F-265C-464B-A0E8-92AE80F3DADD}">
      <dsp:nvSpPr>
        <dsp:cNvPr id="0" name=""/>
        <dsp:cNvSpPr/>
      </dsp:nvSpPr>
      <dsp:spPr>
        <a:xfrm>
          <a:off x="5900679" y="1055507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62438-9E6D-DB48-BA66-184A2AE7B84D}">
      <dsp:nvSpPr>
        <dsp:cNvPr id="0" name=""/>
        <dsp:cNvSpPr/>
      </dsp:nvSpPr>
      <dsp:spPr bwMode="white">
        <a:xfrm>
          <a:off x="6024232" y="969216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数据脱敏访问</a:t>
          </a:r>
        </a:p>
      </dsp:txBody>
      <dsp:txXfrm>
        <a:off x="6024232" y="969216"/>
        <a:ext cx="1641486" cy="302244"/>
      </dsp:txXfrm>
    </dsp:sp>
    <dsp:sp modelId="{282A7150-1C4D-D941-936D-459FD9080660}">
      <dsp:nvSpPr>
        <dsp:cNvPr id="0" name=""/>
        <dsp:cNvSpPr/>
      </dsp:nvSpPr>
      <dsp:spPr>
        <a:xfrm>
          <a:off x="5900679" y="1357752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49332-5311-5545-89B1-132062FC9FD6}">
      <dsp:nvSpPr>
        <dsp:cNvPr id="0" name=""/>
        <dsp:cNvSpPr/>
      </dsp:nvSpPr>
      <dsp:spPr bwMode="white">
        <a:xfrm>
          <a:off x="6024232" y="1271461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全局数据权限</a:t>
          </a:r>
        </a:p>
      </dsp:txBody>
      <dsp:txXfrm>
        <a:off x="6024232" y="1271461"/>
        <a:ext cx="1641486" cy="302244"/>
      </dsp:txXfrm>
    </dsp:sp>
    <dsp:sp modelId="{9899849D-4231-4D31-B503-EF155545DEDF}">
      <dsp:nvSpPr>
        <dsp:cNvPr id="0" name=""/>
        <dsp:cNvSpPr/>
      </dsp:nvSpPr>
      <dsp:spPr>
        <a:xfrm>
          <a:off x="5900679" y="1659996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83CA2-3421-449F-9DE1-2C3026968F43}">
      <dsp:nvSpPr>
        <dsp:cNvPr id="0" name=""/>
        <dsp:cNvSpPr/>
      </dsp:nvSpPr>
      <dsp:spPr bwMode="white">
        <a:xfrm>
          <a:off x="6024232" y="1573705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访问行为审计</a:t>
          </a:r>
        </a:p>
      </dsp:txBody>
      <dsp:txXfrm>
        <a:off x="6024232" y="1573705"/>
        <a:ext cx="1641486" cy="302244"/>
      </dsp:txXfrm>
    </dsp:sp>
    <dsp:sp modelId="{8B6826C8-7790-FB46-9CBF-D2A38D5CEFC3}">
      <dsp:nvSpPr>
        <dsp:cNvPr id="0" name=""/>
        <dsp:cNvSpPr/>
      </dsp:nvSpPr>
      <dsp:spPr>
        <a:xfrm>
          <a:off x="5900679" y="1962241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C4F0A-4EAD-9A4C-BCAF-E2664F4FFFB8}">
      <dsp:nvSpPr>
        <dsp:cNvPr id="0" name=""/>
        <dsp:cNvSpPr/>
      </dsp:nvSpPr>
      <dsp:spPr bwMode="white">
        <a:xfrm>
          <a:off x="6024232" y="1875950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rPr>
            <a:t>数据库防火墙</a:t>
          </a:r>
        </a:p>
      </dsp:txBody>
      <dsp:txXfrm>
        <a:off x="6024232" y="1875950"/>
        <a:ext cx="1641486" cy="302244"/>
      </dsp:txXfrm>
    </dsp:sp>
    <dsp:sp modelId="{566100EC-7EAB-4CCC-BD63-543E5ADB1C36}">
      <dsp:nvSpPr>
        <dsp:cNvPr id="0" name=""/>
        <dsp:cNvSpPr/>
      </dsp:nvSpPr>
      <dsp:spPr>
        <a:xfrm>
          <a:off x="7753970" y="373029"/>
          <a:ext cx="1765038" cy="207651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6FC6F-185B-4944-8641-E853764293DF}">
      <dsp:nvSpPr>
        <dsp:cNvPr id="0" name=""/>
        <dsp:cNvSpPr/>
      </dsp:nvSpPr>
      <dsp:spPr>
        <a:xfrm>
          <a:off x="7753970" y="451015"/>
          <a:ext cx="129666" cy="129666"/>
        </a:xfrm>
        <a:prstGeom prst="rect">
          <a:avLst/>
        </a:prstGeom>
        <a:solidFill>
          <a:srgbClr val="27339F">
            <a:alpha val="90000"/>
          </a:srgbClr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57C39-737D-46B0-AA8F-B6C500B28E62}">
      <dsp:nvSpPr>
        <dsp:cNvPr id="0" name=""/>
        <dsp:cNvSpPr/>
      </dsp:nvSpPr>
      <dsp:spPr bwMode="white">
        <a:xfrm>
          <a:off x="7753970" y="0"/>
          <a:ext cx="1765038" cy="37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数据销毁</a:t>
          </a:r>
        </a:p>
      </dsp:txBody>
      <dsp:txXfrm>
        <a:off x="7753970" y="0"/>
        <a:ext cx="1765038" cy="373029"/>
      </dsp:txXfrm>
    </dsp:sp>
    <dsp:sp modelId="{EA68F5B7-AFB6-4CF0-928E-0D831587AF76}">
      <dsp:nvSpPr>
        <dsp:cNvPr id="0" name=""/>
        <dsp:cNvSpPr/>
      </dsp:nvSpPr>
      <dsp:spPr>
        <a:xfrm>
          <a:off x="7753970" y="753262"/>
          <a:ext cx="129662" cy="1296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397F0-C252-40E2-A251-2E51F5244C07}">
      <dsp:nvSpPr>
        <dsp:cNvPr id="0" name=""/>
        <dsp:cNvSpPr/>
      </dsp:nvSpPr>
      <dsp:spPr bwMode="white">
        <a:xfrm>
          <a:off x="7877523" y="666972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数据安全转储</a:t>
          </a:r>
        </a:p>
      </dsp:txBody>
      <dsp:txXfrm>
        <a:off x="7877523" y="666972"/>
        <a:ext cx="1641486" cy="302244"/>
      </dsp:txXfrm>
    </dsp:sp>
    <dsp:sp modelId="{62A64409-C176-B44E-855F-3343F0601D7E}">
      <dsp:nvSpPr>
        <dsp:cNvPr id="0" name=""/>
        <dsp:cNvSpPr/>
      </dsp:nvSpPr>
      <dsp:spPr>
        <a:xfrm>
          <a:off x="7753970" y="1055507"/>
          <a:ext cx="129662" cy="129662"/>
        </a:xfrm>
        <a:prstGeom prst="rect">
          <a:avLst/>
        </a:prstGeom>
        <a:solidFill>
          <a:srgbClr val="27339F"/>
        </a:solidFill>
        <a:ln w="12700" cap="flat" cmpd="sng" algn="ctr">
          <a:solidFill>
            <a:srgbClr val="2733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23046-1849-654E-9274-A6DAB54C8FDF}">
      <dsp:nvSpPr>
        <dsp:cNvPr id="0" name=""/>
        <dsp:cNvSpPr/>
      </dsp:nvSpPr>
      <dsp:spPr bwMode="white">
        <a:xfrm>
          <a:off x="7877523" y="969216"/>
          <a:ext cx="1641486" cy="30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b="0" i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过期数据销毁</a:t>
          </a:r>
        </a:p>
      </dsp:txBody>
      <dsp:txXfrm>
        <a:off x="7877523" y="969216"/>
        <a:ext cx="1641486" cy="302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#1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horzAlign" val="ctr"/>
          <dgm:param type="vertAlign" val="t"/>
          <dgm:param type="nodeVertAlign" val="t"/>
          <dgm:param type="fallback" val="1D"/>
        </dgm:alg>
      </dgm:if>
      <dgm:else name="Name2">
        <dgm:alg type="hierChild">
          <dgm:param type="linDir" val="fromR"/>
          <dgm:param type="horzAlign" val="ctr"/>
          <dgm:param type="vertAlign" val="t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parTxLTRAlign" val="l"/>
                    <dgm:param type="txAnchorVertCh" val="mid"/>
                  </dgm:alg>
                </dgm:if>
                <dgm:else name="Name10">
                  <dgm:alg type="tx">
                    <dgm:param type="parTxLTRAlign" val="r"/>
                    <dgm:param type="txAnchorVertCh" val="mid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linDir" val="fromT"/>
              <dgm:param type="chAlign" val="r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parTxLTRAlign" val="l"/>
                          <dgm:param type="txAnchorVertCh" val="mid"/>
                        </dgm:alg>
                      </dgm:if>
                      <dgm:else name="Name18">
                        <dgm:alg type="tx">
                          <dgm:param type="parTxLTRAlign" val="r"/>
                          <dgm:param type="txAnchorVertCh" val="mid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62F988E-9E07-426D-AFDE-8B794615B608}" type="datetimeFigureOut">
              <a:rPr lang="zh-CN" altLang="en-US" smtClean="0"/>
              <a:t>2023/5/23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C0D2D55-CF41-4EE6-89DD-CF95E89B48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8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2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61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49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79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05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1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8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37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42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73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70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64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391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77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2D55-CF41-4EE6-89DD-CF95E89B48A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6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4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4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pic>
        <p:nvPicPr>
          <p:cNvPr id="7" name="图片 6" descr="形状&#10;&#10;中度可信度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4566" y="1284246"/>
            <a:ext cx="3042868" cy="3293166"/>
          </a:xfrm>
          <a:custGeom>
            <a:avLst/>
            <a:gdLst>
              <a:gd name="connsiteX0" fmla="*/ 1521434 w 3042868"/>
              <a:gd name="connsiteY0" fmla="*/ 0 h 3293166"/>
              <a:gd name="connsiteX1" fmla="*/ 1861081 w 3042868"/>
              <a:gd name="connsiteY1" fmla="*/ 81125 h 3293166"/>
              <a:gd name="connsiteX2" fmla="*/ 2703082 w 3042868"/>
              <a:gd name="connsiteY2" fmla="*/ 568801 h 3293166"/>
              <a:gd name="connsiteX3" fmla="*/ 3042868 w 3042868"/>
              <a:gd name="connsiteY3" fmla="*/ 1157978 h 3293166"/>
              <a:gd name="connsiteX4" fmla="*/ 3042868 w 3042868"/>
              <a:gd name="connsiteY4" fmla="*/ 2135189 h 3293166"/>
              <a:gd name="connsiteX5" fmla="*/ 2703082 w 3042868"/>
              <a:gd name="connsiteY5" fmla="*/ 2724367 h 3293166"/>
              <a:gd name="connsiteX6" fmla="*/ 1861081 w 3042868"/>
              <a:gd name="connsiteY6" fmla="*/ 3212043 h 3293166"/>
              <a:gd name="connsiteX7" fmla="*/ 1181789 w 3042868"/>
              <a:gd name="connsiteY7" fmla="*/ 3212043 h 3293166"/>
              <a:gd name="connsiteX8" fmla="*/ 339788 w 3042868"/>
              <a:gd name="connsiteY8" fmla="*/ 2724367 h 3293166"/>
              <a:gd name="connsiteX9" fmla="*/ 0 w 3042868"/>
              <a:gd name="connsiteY9" fmla="*/ 2135189 h 3293166"/>
              <a:gd name="connsiteX10" fmla="*/ 0 w 3042868"/>
              <a:gd name="connsiteY10" fmla="*/ 1157978 h 3293166"/>
              <a:gd name="connsiteX11" fmla="*/ 339788 w 3042868"/>
              <a:gd name="connsiteY11" fmla="*/ 568801 h 3293166"/>
              <a:gd name="connsiteX12" fmla="*/ 1181789 w 3042868"/>
              <a:gd name="connsiteY12" fmla="*/ 81125 h 3293166"/>
              <a:gd name="connsiteX13" fmla="*/ 1521434 w 3042868"/>
              <a:gd name="connsiteY13" fmla="*/ 0 h 329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2868" h="3293166">
                <a:moveTo>
                  <a:pt x="1521434" y="0"/>
                </a:moveTo>
                <a:cubicBezTo>
                  <a:pt x="1644560" y="0"/>
                  <a:pt x="1767681" y="27042"/>
                  <a:pt x="1861081" y="81125"/>
                </a:cubicBezTo>
                <a:lnTo>
                  <a:pt x="2703082" y="568801"/>
                </a:lnTo>
                <a:cubicBezTo>
                  <a:pt x="2890021" y="676966"/>
                  <a:pt x="3042868" y="942112"/>
                  <a:pt x="3042868" y="1157978"/>
                </a:cubicBezTo>
                <a:lnTo>
                  <a:pt x="3042868" y="2135189"/>
                </a:lnTo>
                <a:cubicBezTo>
                  <a:pt x="3042868" y="2351057"/>
                  <a:pt x="2890021" y="2616200"/>
                  <a:pt x="2703082" y="2724367"/>
                </a:cubicBezTo>
                <a:lnTo>
                  <a:pt x="1861081" y="3212043"/>
                </a:lnTo>
                <a:cubicBezTo>
                  <a:pt x="1674283" y="3320208"/>
                  <a:pt x="1368587" y="3320208"/>
                  <a:pt x="1181789" y="3212043"/>
                </a:cubicBezTo>
                <a:lnTo>
                  <a:pt x="339788" y="2724367"/>
                </a:lnTo>
                <a:cubicBezTo>
                  <a:pt x="152849" y="2616200"/>
                  <a:pt x="0" y="2351057"/>
                  <a:pt x="0" y="2135189"/>
                </a:cubicBezTo>
                <a:lnTo>
                  <a:pt x="0" y="1157978"/>
                </a:lnTo>
                <a:cubicBezTo>
                  <a:pt x="0" y="942112"/>
                  <a:pt x="152849" y="676966"/>
                  <a:pt x="339788" y="568801"/>
                </a:cubicBezTo>
                <a:lnTo>
                  <a:pt x="1181789" y="81125"/>
                </a:lnTo>
                <a:cubicBezTo>
                  <a:pt x="1275189" y="27042"/>
                  <a:pt x="1398311" y="0"/>
                  <a:pt x="15214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83006" y="884459"/>
            <a:ext cx="5570795" cy="5546858"/>
          </a:xfrm>
          <a:custGeom>
            <a:avLst/>
            <a:gdLst>
              <a:gd name="connsiteX0" fmla="*/ 3781061 w 5570795"/>
              <a:gd name="connsiteY0" fmla="*/ 32 h 5546858"/>
              <a:gd name="connsiteX1" fmla="*/ 4235977 w 5570795"/>
              <a:gd name="connsiteY1" fmla="*/ 29714 h 5546858"/>
              <a:gd name="connsiteX2" fmla="*/ 4776379 w 5570795"/>
              <a:gd name="connsiteY2" fmla="*/ 183402 h 5546858"/>
              <a:gd name="connsiteX3" fmla="*/ 5354857 w 5570795"/>
              <a:gd name="connsiteY3" fmla="*/ 709537 h 5546858"/>
              <a:gd name="connsiteX4" fmla="*/ 5480137 w 5570795"/>
              <a:gd name="connsiteY4" fmla="*/ 1001498 h 5546858"/>
              <a:gd name="connsiteX5" fmla="*/ 5504233 w 5570795"/>
              <a:gd name="connsiteY5" fmla="*/ 1065118 h 5546858"/>
              <a:gd name="connsiteX6" fmla="*/ 5529141 w 5570795"/>
              <a:gd name="connsiteY6" fmla="*/ 1170754 h 5546858"/>
              <a:gd name="connsiteX7" fmla="*/ 5532428 w 5570795"/>
              <a:gd name="connsiteY7" fmla="*/ 1215312 h 5546858"/>
              <a:gd name="connsiteX8" fmla="*/ 5570282 w 5570795"/>
              <a:gd name="connsiteY8" fmla="*/ 1727459 h 5546858"/>
              <a:gd name="connsiteX9" fmla="*/ 5496841 w 5570795"/>
              <a:gd name="connsiteY9" fmla="*/ 2423212 h 5546858"/>
              <a:gd name="connsiteX10" fmla="*/ 5245233 w 5570795"/>
              <a:gd name="connsiteY10" fmla="*/ 3410313 h 5546858"/>
              <a:gd name="connsiteX11" fmla="*/ 4881349 w 5570795"/>
              <a:gd name="connsiteY11" fmla="*/ 4326186 h 5546858"/>
              <a:gd name="connsiteX12" fmla="*/ 4532362 w 5570795"/>
              <a:gd name="connsiteY12" fmla="*/ 4894640 h 5546858"/>
              <a:gd name="connsiteX13" fmla="*/ 4157440 w 5570795"/>
              <a:gd name="connsiteY13" fmla="*/ 5274848 h 5546858"/>
              <a:gd name="connsiteX14" fmla="*/ 3772741 w 5570795"/>
              <a:gd name="connsiteY14" fmla="*/ 5482022 h 5546858"/>
              <a:gd name="connsiteX15" fmla="*/ 3704166 w 5570795"/>
              <a:gd name="connsiteY15" fmla="*/ 5506529 h 5546858"/>
              <a:gd name="connsiteX16" fmla="*/ 3621567 w 5570795"/>
              <a:gd name="connsiteY16" fmla="*/ 5526006 h 5546858"/>
              <a:gd name="connsiteX17" fmla="*/ 3600424 w 5570795"/>
              <a:gd name="connsiteY17" fmla="*/ 5527084 h 5546858"/>
              <a:gd name="connsiteX18" fmla="*/ 3476481 w 5570795"/>
              <a:gd name="connsiteY18" fmla="*/ 5542501 h 5546858"/>
              <a:gd name="connsiteX19" fmla="*/ 2988425 w 5570795"/>
              <a:gd name="connsiteY19" fmla="*/ 5493972 h 5546858"/>
              <a:gd name="connsiteX20" fmla="*/ 2407692 w 5570795"/>
              <a:gd name="connsiteY20" fmla="*/ 5242973 h 5546858"/>
              <a:gd name="connsiteX21" fmla="*/ 1847086 w 5570795"/>
              <a:gd name="connsiteY21" fmla="*/ 4843673 h 5546858"/>
              <a:gd name="connsiteX22" fmla="*/ 742928 w 5570795"/>
              <a:gd name="connsiteY22" fmla="*/ 3703396 h 5546858"/>
              <a:gd name="connsiteX23" fmla="*/ 272177 w 5570795"/>
              <a:gd name="connsiteY23" fmla="*/ 2995537 h 5546858"/>
              <a:gd name="connsiteX24" fmla="*/ 66472 w 5570795"/>
              <a:gd name="connsiteY24" fmla="*/ 2487277 h 5546858"/>
              <a:gd name="connsiteX25" fmla="*/ 56328 w 5570795"/>
              <a:gd name="connsiteY25" fmla="*/ 2461270 h 5546858"/>
              <a:gd name="connsiteX26" fmla="*/ 32525 w 5570795"/>
              <a:gd name="connsiteY26" fmla="*/ 2360324 h 5546858"/>
              <a:gd name="connsiteX27" fmla="*/ 28605 w 5570795"/>
              <a:gd name="connsiteY27" fmla="*/ 2325555 h 5546858"/>
              <a:gd name="connsiteX28" fmla="*/ 375 w 5570795"/>
              <a:gd name="connsiteY28" fmla="*/ 2077668 h 5546858"/>
              <a:gd name="connsiteX29" fmla="*/ 183785 w 5570795"/>
              <a:gd name="connsiteY29" fmla="*/ 1387767 h 5546858"/>
              <a:gd name="connsiteX30" fmla="*/ 532926 w 5570795"/>
              <a:gd name="connsiteY30" fmla="*/ 991232 h 5546858"/>
              <a:gd name="connsiteX31" fmla="*/ 1071099 w 5570795"/>
              <a:gd name="connsiteY31" fmla="*/ 645478 h 5546858"/>
              <a:gd name="connsiteX32" fmla="*/ 1554023 w 5570795"/>
              <a:gd name="connsiteY32" fmla="*/ 438591 h 5546858"/>
              <a:gd name="connsiteX33" fmla="*/ 1952673 w 5570795"/>
              <a:gd name="connsiteY33" fmla="*/ 307591 h 5546858"/>
              <a:gd name="connsiteX34" fmla="*/ 2353636 w 5570795"/>
              <a:gd name="connsiteY34" fmla="*/ 200016 h 5546858"/>
              <a:gd name="connsiteX35" fmla="*/ 2373577 w 5570795"/>
              <a:gd name="connsiteY35" fmla="*/ 192708 h 5546858"/>
              <a:gd name="connsiteX36" fmla="*/ 2442494 w 5570795"/>
              <a:gd name="connsiteY36" fmla="*/ 176457 h 5546858"/>
              <a:gd name="connsiteX37" fmla="*/ 2472720 w 5570795"/>
              <a:gd name="connsiteY37" fmla="*/ 171935 h 5546858"/>
              <a:gd name="connsiteX38" fmla="*/ 2991213 w 5570795"/>
              <a:gd name="connsiteY38" fmla="*/ 70514 h 5546858"/>
              <a:gd name="connsiteX39" fmla="*/ 3628823 w 5570795"/>
              <a:gd name="connsiteY39" fmla="*/ 3535 h 5546858"/>
              <a:gd name="connsiteX40" fmla="*/ 3781061 w 5570795"/>
              <a:gd name="connsiteY40" fmla="*/ 32 h 554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70795" h="5546858">
                <a:moveTo>
                  <a:pt x="3781061" y="32"/>
                </a:moveTo>
                <a:cubicBezTo>
                  <a:pt x="3933155" y="-587"/>
                  <a:pt x="4084803" y="7912"/>
                  <a:pt x="4235977" y="29714"/>
                </a:cubicBezTo>
                <a:cubicBezTo>
                  <a:pt x="4422890" y="56764"/>
                  <a:pt x="4604250" y="103362"/>
                  <a:pt x="4776379" y="183402"/>
                </a:cubicBezTo>
                <a:cubicBezTo>
                  <a:pt x="5023663" y="298608"/>
                  <a:pt x="5219389" y="470784"/>
                  <a:pt x="5354857" y="709537"/>
                </a:cubicBezTo>
                <a:cubicBezTo>
                  <a:pt x="5407449" y="802133"/>
                  <a:pt x="5448657" y="899755"/>
                  <a:pt x="5480137" y="1001498"/>
                </a:cubicBezTo>
                <a:cubicBezTo>
                  <a:pt x="5486837" y="1023105"/>
                  <a:pt x="5496012" y="1043869"/>
                  <a:pt x="5504233" y="1065118"/>
                </a:cubicBezTo>
                <a:cubicBezTo>
                  <a:pt x="5512555" y="1100412"/>
                  <a:pt x="5520878" y="1135707"/>
                  <a:pt x="5529141" y="1170754"/>
                </a:cubicBezTo>
                <a:cubicBezTo>
                  <a:pt x="5530238" y="1185607"/>
                  <a:pt x="5529753" y="1200571"/>
                  <a:pt x="5532428" y="1215312"/>
                </a:cubicBezTo>
                <a:cubicBezTo>
                  <a:pt x="5562961" y="1384495"/>
                  <a:pt x="5573343" y="1555565"/>
                  <a:pt x="5570282" y="1727459"/>
                </a:cubicBezTo>
                <a:cubicBezTo>
                  <a:pt x="5566063" y="1961373"/>
                  <a:pt x="5538621" y="2193207"/>
                  <a:pt x="5496841" y="2423212"/>
                </a:cubicBezTo>
                <a:cubicBezTo>
                  <a:pt x="5436477" y="2758167"/>
                  <a:pt x="5348823" y="3086268"/>
                  <a:pt x="5245233" y="3410313"/>
                </a:cubicBezTo>
                <a:cubicBezTo>
                  <a:pt x="5144811" y="3723969"/>
                  <a:pt x="5028438" y="4031225"/>
                  <a:pt x="4881349" y="4326186"/>
                </a:cubicBezTo>
                <a:cubicBezTo>
                  <a:pt x="4781591" y="4525831"/>
                  <a:pt x="4668747" y="4717621"/>
                  <a:pt x="4532362" y="4894640"/>
                </a:cubicBezTo>
                <a:cubicBezTo>
                  <a:pt x="4423077" y="5036869"/>
                  <a:pt x="4300613" y="5166313"/>
                  <a:pt x="4157440" y="5274848"/>
                </a:cubicBezTo>
                <a:cubicBezTo>
                  <a:pt x="4039871" y="5363798"/>
                  <a:pt x="3912694" y="5434691"/>
                  <a:pt x="3772741" y="5482022"/>
                </a:cubicBezTo>
                <a:cubicBezTo>
                  <a:pt x="3749701" y="5489799"/>
                  <a:pt x="3727089" y="5498258"/>
                  <a:pt x="3704166" y="5506529"/>
                </a:cubicBezTo>
                <a:cubicBezTo>
                  <a:pt x="3676549" y="5513042"/>
                  <a:pt x="3649185" y="5519494"/>
                  <a:pt x="3621567" y="5526006"/>
                </a:cubicBezTo>
                <a:cubicBezTo>
                  <a:pt x="3614435" y="5526385"/>
                  <a:pt x="3607381" y="5525964"/>
                  <a:pt x="3600424" y="5527084"/>
                </a:cubicBezTo>
                <a:cubicBezTo>
                  <a:pt x="3559090" y="5532141"/>
                  <a:pt x="3517969" y="5539232"/>
                  <a:pt x="3476481" y="5542501"/>
                </a:cubicBezTo>
                <a:cubicBezTo>
                  <a:pt x="3310959" y="5556261"/>
                  <a:pt x="3148550" y="5536719"/>
                  <a:pt x="2988425" y="5493972"/>
                </a:cubicBezTo>
                <a:cubicBezTo>
                  <a:pt x="2782641" y="5439064"/>
                  <a:pt x="2591074" y="5350319"/>
                  <a:pt x="2407692" y="5242973"/>
                </a:cubicBezTo>
                <a:cubicBezTo>
                  <a:pt x="2208849" y="5126765"/>
                  <a:pt x="2023177" y="4991559"/>
                  <a:pt x="1847086" y="4843673"/>
                </a:cubicBezTo>
                <a:cubicBezTo>
                  <a:pt x="1439634" y="4501790"/>
                  <a:pt x="1074604" y="4118641"/>
                  <a:pt x="742928" y="3703396"/>
                </a:cubicBezTo>
                <a:cubicBezTo>
                  <a:pt x="565336" y="3481089"/>
                  <a:pt x="404611" y="3247511"/>
                  <a:pt x="272177" y="2995537"/>
                </a:cubicBezTo>
                <a:cubicBezTo>
                  <a:pt x="186533" y="2833096"/>
                  <a:pt x="111824" y="2665992"/>
                  <a:pt x="66472" y="2487277"/>
                </a:cubicBezTo>
                <a:cubicBezTo>
                  <a:pt x="64066" y="2478205"/>
                  <a:pt x="59690" y="2469857"/>
                  <a:pt x="56328" y="2461270"/>
                </a:cubicBezTo>
                <a:cubicBezTo>
                  <a:pt x="48413" y="2427704"/>
                  <a:pt x="40440" y="2393890"/>
                  <a:pt x="32525" y="2360324"/>
                </a:cubicBezTo>
                <a:cubicBezTo>
                  <a:pt x="31368" y="2348613"/>
                  <a:pt x="31283" y="2336909"/>
                  <a:pt x="28605" y="2325555"/>
                </a:cubicBezTo>
                <a:cubicBezTo>
                  <a:pt x="9652" y="2244047"/>
                  <a:pt x="2139" y="2161144"/>
                  <a:pt x="375" y="2077668"/>
                </a:cubicBezTo>
                <a:cubicBezTo>
                  <a:pt x="-5350" y="1829946"/>
                  <a:pt x="54534" y="1599579"/>
                  <a:pt x="183785" y="1387767"/>
                </a:cubicBezTo>
                <a:cubicBezTo>
                  <a:pt x="277005" y="1235258"/>
                  <a:pt x="396507" y="1105730"/>
                  <a:pt x="532926" y="991232"/>
                </a:cubicBezTo>
                <a:cubicBezTo>
                  <a:pt x="697739" y="853104"/>
                  <a:pt x="879614" y="741957"/>
                  <a:pt x="1071099" y="645478"/>
                </a:cubicBezTo>
                <a:cubicBezTo>
                  <a:pt x="1227998" y="566795"/>
                  <a:pt x="1389348" y="499046"/>
                  <a:pt x="1554023" y="438591"/>
                </a:cubicBezTo>
                <a:cubicBezTo>
                  <a:pt x="1685424" y="390151"/>
                  <a:pt x="1818263" y="345539"/>
                  <a:pt x="1952673" y="307591"/>
                </a:cubicBezTo>
                <a:cubicBezTo>
                  <a:pt x="2086011" y="269636"/>
                  <a:pt x="2220027" y="235690"/>
                  <a:pt x="2353636" y="200016"/>
                </a:cubicBezTo>
                <a:cubicBezTo>
                  <a:pt x="2360419" y="198155"/>
                  <a:pt x="2366911" y="195061"/>
                  <a:pt x="2373577" y="192708"/>
                </a:cubicBezTo>
                <a:cubicBezTo>
                  <a:pt x="2396634" y="187271"/>
                  <a:pt x="2419437" y="181894"/>
                  <a:pt x="2442494" y="176457"/>
                </a:cubicBezTo>
                <a:cubicBezTo>
                  <a:pt x="2452550" y="174866"/>
                  <a:pt x="2462781" y="174018"/>
                  <a:pt x="2472720" y="171935"/>
                </a:cubicBezTo>
                <a:cubicBezTo>
                  <a:pt x="2644406" y="133274"/>
                  <a:pt x="2817277" y="98502"/>
                  <a:pt x="2991213" y="70514"/>
                </a:cubicBezTo>
                <a:cubicBezTo>
                  <a:pt x="3202585" y="36825"/>
                  <a:pt x="3415099" y="12507"/>
                  <a:pt x="3628823" y="3535"/>
                </a:cubicBezTo>
                <a:cubicBezTo>
                  <a:pt x="3679617" y="1458"/>
                  <a:pt x="3730364" y="238"/>
                  <a:pt x="3781061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6701" y="355957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58771" y="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示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753928" cy="6857999"/>
          </a:xfrm>
          <a:custGeom>
            <a:avLst/>
            <a:gdLst>
              <a:gd name="connsiteX0" fmla="*/ 0 w 9753928"/>
              <a:gd name="connsiteY0" fmla="*/ 4534222 h 6857999"/>
              <a:gd name="connsiteX1" fmla="*/ 2298767 w 9753928"/>
              <a:gd name="connsiteY1" fmla="*/ 6857999 h 6857999"/>
              <a:gd name="connsiteX2" fmla="*/ 0 w 9753928"/>
              <a:gd name="connsiteY2" fmla="*/ 6857999 h 6857999"/>
              <a:gd name="connsiteX3" fmla="*/ 6904115 w 9753928"/>
              <a:gd name="connsiteY3" fmla="*/ 3976920 h 6857999"/>
              <a:gd name="connsiteX4" fmla="*/ 9753928 w 9753928"/>
              <a:gd name="connsiteY4" fmla="*/ 6857999 h 6857999"/>
              <a:gd name="connsiteX5" fmla="*/ 6090441 w 9753928"/>
              <a:gd name="connsiteY5" fmla="*/ 6857999 h 6857999"/>
              <a:gd name="connsiteX6" fmla="*/ 5071980 w 9753928"/>
              <a:gd name="connsiteY6" fmla="*/ 5827814 h 6857999"/>
              <a:gd name="connsiteX7" fmla="*/ 0 w 9753928"/>
              <a:gd name="connsiteY7" fmla="*/ 765214 h 6857999"/>
              <a:gd name="connsiteX8" fmla="*/ 6026347 w 9753928"/>
              <a:gd name="connsiteY8" fmla="*/ 6857999 h 6857999"/>
              <a:gd name="connsiteX9" fmla="*/ 2362861 w 9753928"/>
              <a:gd name="connsiteY9" fmla="*/ 6857999 h 6857999"/>
              <a:gd name="connsiteX10" fmla="*/ 0 w 9753928"/>
              <a:gd name="connsiteY10" fmla="*/ 4468565 h 6857999"/>
              <a:gd name="connsiteX11" fmla="*/ 0 w 9753928"/>
              <a:gd name="connsiteY11" fmla="*/ 0 h 6857999"/>
              <a:gd name="connsiteX12" fmla="*/ 2970967 w 9753928"/>
              <a:gd name="connsiteY12" fmla="*/ 0 h 6857999"/>
              <a:gd name="connsiteX13" fmla="*/ 4831239 w 9753928"/>
              <a:gd name="connsiteY13" fmla="*/ 1881378 h 6857999"/>
              <a:gd name="connsiteX14" fmla="*/ 2999106 w 9753928"/>
              <a:gd name="connsiteY14" fmla="*/ 3732271 h 6857999"/>
              <a:gd name="connsiteX15" fmla="*/ 0 w 9753928"/>
              <a:gd name="connsiteY15" fmla="*/ 70033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53928" h="6857999">
                <a:moveTo>
                  <a:pt x="0" y="4534222"/>
                </a:moveTo>
                <a:lnTo>
                  <a:pt x="2298767" y="6857999"/>
                </a:lnTo>
                <a:lnTo>
                  <a:pt x="0" y="6857999"/>
                </a:lnTo>
                <a:close/>
                <a:moveTo>
                  <a:pt x="6904115" y="3976920"/>
                </a:moveTo>
                <a:lnTo>
                  <a:pt x="9753928" y="6857999"/>
                </a:lnTo>
                <a:lnTo>
                  <a:pt x="6090441" y="6857999"/>
                </a:lnTo>
                <a:lnTo>
                  <a:pt x="5071980" y="5827814"/>
                </a:lnTo>
                <a:close/>
                <a:moveTo>
                  <a:pt x="0" y="765214"/>
                </a:moveTo>
                <a:lnTo>
                  <a:pt x="6026347" y="6857999"/>
                </a:lnTo>
                <a:lnTo>
                  <a:pt x="2362861" y="6857999"/>
                </a:lnTo>
                <a:lnTo>
                  <a:pt x="0" y="4468565"/>
                </a:lnTo>
                <a:close/>
                <a:moveTo>
                  <a:pt x="0" y="0"/>
                </a:moveTo>
                <a:lnTo>
                  <a:pt x="2970967" y="0"/>
                </a:lnTo>
                <a:lnTo>
                  <a:pt x="4831239" y="1881378"/>
                </a:lnTo>
                <a:lnTo>
                  <a:pt x="2999106" y="3732271"/>
                </a:lnTo>
                <a:lnTo>
                  <a:pt x="0" y="700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366854"/>
            <a:ext cx="6390038" cy="5491147"/>
          </a:xfrm>
          <a:custGeom>
            <a:avLst/>
            <a:gdLst>
              <a:gd name="connsiteX0" fmla="*/ 5314201 w 6390038"/>
              <a:gd name="connsiteY0" fmla="*/ 2167118 h 5491147"/>
              <a:gd name="connsiteX1" fmla="*/ 6390038 w 6390038"/>
              <a:gd name="connsiteY1" fmla="*/ 3254537 h 5491147"/>
              <a:gd name="connsiteX2" fmla="*/ 4177879 w 6390038"/>
              <a:gd name="connsiteY2" fmla="*/ 5491147 h 5491147"/>
              <a:gd name="connsiteX3" fmla="*/ 2026847 w 6390038"/>
              <a:gd name="connsiteY3" fmla="*/ 5491147 h 5491147"/>
              <a:gd name="connsiteX4" fmla="*/ 5139828 w 6390038"/>
              <a:gd name="connsiteY4" fmla="*/ 147992 h 5491147"/>
              <a:gd name="connsiteX5" fmla="*/ 6215665 w 6390038"/>
              <a:gd name="connsiteY5" fmla="*/ 1235412 h 5491147"/>
              <a:gd name="connsiteX6" fmla="*/ 2006258 w 6390038"/>
              <a:gd name="connsiteY6" fmla="*/ 5491147 h 5491147"/>
              <a:gd name="connsiteX7" fmla="*/ 1 w 6390038"/>
              <a:gd name="connsiteY7" fmla="*/ 5491147 h 5491147"/>
              <a:gd name="connsiteX8" fmla="*/ 1 w 6390038"/>
              <a:gd name="connsiteY8" fmla="*/ 5345086 h 5491147"/>
              <a:gd name="connsiteX9" fmla="*/ 929776 w 6390038"/>
              <a:gd name="connsiteY9" fmla="*/ 11582 h 5491147"/>
              <a:gd name="connsiteX10" fmla="*/ 2006258 w 6390038"/>
              <a:gd name="connsiteY10" fmla="*/ 1099002 h 5491147"/>
              <a:gd name="connsiteX11" fmla="*/ 0 w 6390038"/>
              <a:gd name="connsiteY11" fmla="*/ 3126492 h 5491147"/>
              <a:gd name="connsiteX12" fmla="*/ 0 w 6390038"/>
              <a:gd name="connsiteY12" fmla="*/ 951653 h 5491147"/>
              <a:gd name="connsiteX13" fmla="*/ 3112980 w 6390038"/>
              <a:gd name="connsiteY13" fmla="*/ 0 h 5491147"/>
              <a:gd name="connsiteX14" fmla="*/ 4188818 w 6390038"/>
              <a:gd name="connsiteY14" fmla="*/ 1087420 h 5491147"/>
              <a:gd name="connsiteX15" fmla="*/ 0 w 6390038"/>
              <a:gd name="connsiteY15" fmla="*/ 5323852 h 5491147"/>
              <a:gd name="connsiteX16" fmla="*/ 0 w 6390038"/>
              <a:gd name="connsiteY16" fmla="*/ 3147726 h 549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90038" h="5491147">
                <a:moveTo>
                  <a:pt x="5314201" y="2167118"/>
                </a:moveTo>
                <a:lnTo>
                  <a:pt x="6390038" y="3254537"/>
                </a:lnTo>
                <a:lnTo>
                  <a:pt x="4177879" y="5491147"/>
                </a:lnTo>
                <a:lnTo>
                  <a:pt x="2026847" y="5491147"/>
                </a:lnTo>
                <a:close/>
                <a:moveTo>
                  <a:pt x="5139828" y="147992"/>
                </a:moveTo>
                <a:lnTo>
                  <a:pt x="6215665" y="1235412"/>
                </a:lnTo>
                <a:lnTo>
                  <a:pt x="2006258" y="5491147"/>
                </a:lnTo>
                <a:lnTo>
                  <a:pt x="1" y="5491147"/>
                </a:lnTo>
                <a:lnTo>
                  <a:pt x="1" y="5345086"/>
                </a:lnTo>
                <a:close/>
                <a:moveTo>
                  <a:pt x="929776" y="11582"/>
                </a:moveTo>
                <a:lnTo>
                  <a:pt x="2006258" y="1099002"/>
                </a:lnTo>
                <a:lnTo>
                  <a:pt x="0" y="3126492"/>
                </a:lnTo>
                <a:lnTo>
                  <a:pt x="0" y="951653"/>
                </a:lnTo>
                <a:close/>
                <a:moveTo>
                  <a:pt x="3112980" y="0"/>
                </a:moveTo>
                <a:lnTo>
                  <a:pt x="4188818" y="1087420"/>
                </a:lnTo>
                <a:lnTo>
                  <a:pt x="0" y="5323852"/>
                </a:lnTo>
                <a:lnTo>
                  <a:pt x="0" y="31477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8132"/>
            <a:ext cx="6083351" cy="6859270"/>
          </a:xfrm>
          <a:custGeom>
            <a:avLst/>
            <a:gdLst>
              <a:gd name="connsiteX0" fmla="*/ 0 w 6083351"/>
              <a:gd name="connsiteY0" fmla="*/ 0 h 6859270"/>
              <a:gd name="connsiteX1" fmla="*/ 4464999 w 6083351"/>
              <a:gd name="connsiteY1" fmla="*/ 0 h 6859270"/>
              <a:gd name="connsiteX2" fmla="*/ 4472310 w 6083351"/>
              <a:gd name="connsiteY2" fmla="*/ 5746 h 6859270"/>
              <a:gd name="connsiteX3" fmla="*/ 6083351 w 6083351"/>
              <a:gd name="connsiteY3" fmla="*/ 3422779 h 6859270"/>
              <a:gd name="connsiteX4" fmla="*/ 4472310 w 6083351"/>
              <a:gd name="connsiteY4" fmla="*/ 6839811 h 6859270"/>
              <a:gd name="connsiteX5" fmla="*/ 4447555 w 6083351"/>
              <a:gd name="connsiteY5" fmla="*/ 6859270 h 6859270"/>
              <a:gd name="connsiteX6" fmla="*/ 0 w 6083351"/>
              <a:gd name="connsiteY6" fmla="*/ 6859270 h 68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351" h="6859270">
                <a:moveTo>
                  <a:pt x="0" y="0"/>
                </a:moveTo>
                <a:lnTo>
                  <a:pt x="4464999" y="0"/>
                </a:lnTo>
                <a:lnTo>
                  <a:pt x="4472310" y="5746"/>
                </a:lnTo>
                <a:cubicBezTo>
                  <a:pt x="5456213" y="817948"/>
                  <a:pt x="6083351" y="2047106"/>
                  <a:pt x="6083351" y="3422779"/>
                </a:cubicBezTo>
                <a:cubicBezTo>
                  <a:pt x="6083351" y="4798451"/>
                  <a:pt x="5456213" y="6027610"/>
                  <a:pt x="4472310" y="6839811"/>
                </a:cubicBezTo>
                <a:lnTo>
                  <a:pt x="4447555" y="6859270"/>
                </a:lnTo>
                <a:lnTo>
                  <a:pt x="0" y="6859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36"/>
            <a:ext cx="10515600" cy="421088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804573"/>
            <a:ext cx="10515600" cy="398366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inpin heiti" charset="-122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5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9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1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9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EAD84-77F6-4D6E-A09A-B0B44D85BB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939C-B193-42F4-9B99-82291E39D77A}" type="datetimeFigureOut">
              <a:rPr lang="zh-CN" altLang="en-US" smtClean="0"/>
              <a:t>2023/5/23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EAD84-77F6-4D6E-A09A-B0B44D85BB2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7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22.png"/><Relationship Id="rId11" Type="http://schemas.microsoft.com/office/2007/relationships/hdphoto" Target="../media/hdphoto1.wdp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E161DB4-E503-1EE1-9CF3-3EE31F3CE17F}"/>
              </a:ext>
            </a:extLst>
          </p:cNvPr>
          <p:cNvSpPr/>
          <p:nvPr/>
        </p:nvSpPr>
        <p:spPr>
          <a:xfrm>
            <a:off x="0" y="1221378"/>
            <a:ext cx="12192000" cy="2295613"/>
          </a:xfrm>
          <a:prstGeom prst="rect">
            <a:avLst/>
          </a:prstGeom>
          <a:solidFill>
            <a:srgbClr val="E7EBFC">
              <a:alpha val="3990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29699" y="1680845"/>
            <a:ext cx="8442737" cy="2538730"/>
            <a:chOff x="3215" y="2119"/>
            <a:chExt cx="11338" cy="3998"/>
          </a:xfrm>
        </p:grpSpPr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4"/>
              </p:custDataLst>
            </p:nvPr>
          </p:nvSpPr>
          <p:spPr>
            <a:xfrm>
              <a:off x="8153" y="5390"/>
              <a:ext cx="1260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代野</a:t>
              </a: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5"/>
              </p:custDataLst>
            </p:nvPr>
          </p:nvSpPr>
          <p:spPr>
            <a:xfrm>
              <a:off x="3215" y="2119"/>
              <a:ext cx="11338" cy="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 dirty="0">
                  <a:solidFill>
                    <a:srgbClr val="14195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 </a:t>
              </a:r>
              <a:r>
                <a:rPr lang="zh-CN" altLang="en-US" sz="5000" b="1" dirty="0">
                  <a:solidFill>
                    <a:srgbClr val="14195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商业解决方案</a:t>
              </a:r>
              <a:endParaRPr lang="en-US" altLang="zh-CN" sz="5000" b="1" dirty="0">
                <a:solidFill>
                  <a:srgbClr val="14195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endParaRPr>
            </a:p>
            <a:p>
              <a:pPr algn="ctr"/>
              <a:r>
                <a:rPr lang="zh-CN" altLang="en-US" sz="5000" b="1" dirty="0">
                  <a:solidFill>
                    <a:srgbClr val="14195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靠近用户，放大价值</a:t>
              </a:r>
            </a:p>
          </p:txBody>
        </p:sp>
      </p:grpSp>
      <p:sp>
        <p:nvSpPr>
          <p:cNvPr id="12" name="流程图: 联系 11"/>
          <p:cNvSpPr/>
          <p:nvPr/>
        </p:nvSpPr>
        <p:spPr>
          <a:xfrm>
            <a:off x="4872355" y="3990850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13"/>
          <p:cNvSpPr/>
          <p:nvPr>
            <p:custDataLst>
              <p:tags r:id="rId1"/>
            </p:custDataLst>
          </p:nvPr>
        </p:nvSpPr>
        <p:spPr>
          <a:xfrm>
            <a:off x="6814214" y="3984500"/>
            <a:ext cx="464820" cy="18000"/>
          </a:xfrm>
          <a:prstGeom prst="flowChartConnector">
            <a:avLst/>
          </a:prstGeom>
          <a:solidFill>
            <a:srgbClr val="141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形状&#10;&#10;中度可信度描述已自动生成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9" y="258955"/>
            <a:ext cx="3239982" cy="655444"/>
          </a:xfrm>
          <a:prstGeom prst="rect">
            <a:avLst/>
          </a:prstGeom>
        </p:spPr>
      </p:pic>
      <p:sp>
        <p:nvSpPr>
          <p:cNvPr id="2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<a:extLst>
              <a:ext uri="{FF2B5EF4-FFF2-40B4-BE49-F238E27FC236}">
                <a16:creationId xmlns:a16="http://schemas.microsoft.com/office/drawing/2014/main" id="{9BA65D99-8B55-040E-63B4-F87C35ECD73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67233" y="4650930"/>
            <a:ext cx="253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lt"/>
              </a:rPr>
              <a:t>SphereEx </a:t>
            </a:r>
            <a:r>
              <a:rPr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lt"/>
              </a:rPr>
              <a:t>解决方案工程师</a:t>
            </a: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<a:extLst>
              <a:ext uri="{FF2B5EF4-FFF2-40B4-BE49-F238E27FC236}">
                <a16:creationId xmlns:a16="http://schemas.microsoft.com/office/drawing/2014/main" id="{1823851C-175B-1A47-2965-183207A5BB6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557229" y="5187558"/>
            <a:ext cx="1077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lt"/>
              </a:rPr>
              <a:t>2023.5.27</a:t>
            </a:r>
            <a:endParaRPr lang="zh-CN" altLang="en-US" sz="1600" dirty="0">
              <a:latin typeface="Microsoft YaHei Light" panose="020B0503020204020204" pitchFamily="34" charset="-122"/>
              <a:ea typeface="Microsoft YaHei Light" panose="020B0503020204020204" pitchFamily="34" charset="-122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SphereEx-Console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 descr="SphereEx Console">
            <a:extLst>
              <a:ext uri="{FF2B5EF4-FFF2-40B4-BE49-F238E27FC236}">
                <a16:creationId xmlns:a16="http://schemas.microsoft.com/office/drawing/2014/main" id="{93F2B12E-7805-394C-1A26-45F06361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89" y="3983949"/>
            <a:ext cx="1895726" cy="1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E6A03A3-2712-0330-127E-A596AF98841A}"/>
              </a:ext>
            </a:extLst>
          </p:cNvPr>
          <p:cNvSpPr txBox="1"/>
          <p:nvPr/>
        </p:nvSpPr>
        <p:spPr>
          <a:xfrm>
            <a:off x="1922314" y="3598589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资源管理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C2AD16-3602-1D42-EFE3-BCBBEF907BCD}"/>
              </a:ext>
            </a:extLst>
          </p:cNvPr>
          <p:cNvSpPr txBox="1"/>
          <p:nvPr/>
        </p:nvSpPr>
        <p:spPr>
          <a:xfrm>
            <a:off x="4886091" y="359867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集群管理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33A6C2-017E-C5CD-97C6-A1A3AD2D63B1}"/>
              </a:ext>
            </a:extLst>
          </p:cNvPr>
          <p:cNvSpPr txBox="1"/>
          <p:nvPr/>
        </p:nvSpPr>
        <p:spPr>
          <a:xfrm>
            <a:off x="7973952" y="3598676"/>
            <a:ext cx="7601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05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SQL</a:t>
            </a:r>
            <a:r>
              <a:rPr kumimoji="1" lang="zh-CN" altLang="en-US" sz="105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管理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E78691-A3E4-4CE1-1C0D-93D330BBA936}"/>
              </a:ext>
            </a:extLst>
          </p:cNvPr>
          <p:cNvSpPr txBox="1"/>
          <p:nvPr/>
        </p:nvSpPr>
        <p:spPr>
          <a:xfrm>
            <a:off x="3434962" y="5369044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日志管理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59A4CC8-1B7B-1F72-34A7-B84E0A7336CA}"/>
              </a:ext>
            </a:extLst>
          </p:cNvPr>
          <p:cNvSpPr txBox="1"/>
          <p:nvPr/>
        </p:nvSpPr>
        <p:spPr>
          <a:xfrm>
            <a:off x="6511688" y="5370345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05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监控管理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10BB79-50C2-FC16-2B0B-FE0436B42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624" y="3253909"/>
            <a:ext cx="316800" cy="28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08C2BA-08C9-4080-CAAA-7F8FBA45D3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758" t="2088" r="38959" b="58013"/>
          <a:stretch/>
        </p:blipFill>
        <p:spPr>
          <a:xfrm>
            <a:off x="5073409" y="3224784"/>
            <a:ext cx="332116" cy="324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035552-4EDF-057B-00E5-FB9ABC478E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0751" y="3194709"/>
            <a:ext cx="406400" cy="4064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B8791E-2A74-6D9F-5C6B-4D1BF1EC0B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6599" y="5009044"/>
            <a:ext cx="360000" cy="360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48FD8F19-9AF1-8B5C-C65A-CE3E99BDC23A}"/>
              </a:ext>
            </a:extLst>
          </p:cNvPr>
          <p:cNvGrpSpPr/>
          <p:nvPr/>
        </p:nvGrpSpPr>
        <p:grpSpPr>
          <a:xfrm>
            <a:off x="6709396" y="5054044"/>
            <a:ext cx="327857" cy="270000"/>
            <a:chOff x="5545673" y="3440007"/>
            <a:chExt cx="327857" cy="27000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5C92F7E-B571-EDEC-2B0F-C0636EC62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1476" y="3470616"/>
              <a:ext cx="202500" cy="1296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EA31148-809E-EAAD-E767-04A0A001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404D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45673" y="3440007"/>
              <a:ext cx="327857" cy="270000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216E04B-8F1E-2A1C-C48C-DB13AB14E4D0}"/>
              </a:ext>
            </a:extLst>
          </p:cNvPr>
          <p:cNvSpPr txBox="1"/>
          <p:nvPr/>
        </p:nvSpPr>
        <p:spPr>
          <a:xfrm>
            <a:off x="5879609" y="5691044"/>
            <a:ext cx="2146854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可视化的监控数据面板，可实时查看集群、实例、主机的等监控数据。</a:t>
            </a:r>
            <a:endParaRPr kumimoji="1"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1C5059-3B55-1C63-B831-23DF09C90991}"/>
              </a:ext>
            </a:extLst>
          </p:cNvPr>
          <p:cNvSpPr txBox="1"/>
          <p:nvPr/>
        </p:nvSpPr>
        <p:spPr>
          <a:xfrm>
            <a:off x="2721801" y="5695266"/>
            <a:ext cx="2146854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支持日志检索，可指定集群或计算节点，按关键字、时间范围进行查看。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97435CB-8DA8-5988-7539-5CB98A13D159}"/>
              </a:ext>
            </a:extLst>
          </p:cNvPr>
          <p:cNvSpPr txBox="1"/>
          <p:nvPr/>
        </p:nvSpPr>
        <p:spPr>
          <a:xfrm>
            <a:off x="7283214" y="3912692"/>
            <a:ext cx="2146854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提供慢日志、执行计划及 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SQL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审计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查询入口，简化跟踪定位操作。</a:t>
            </a:r>
            <a:endParaRPr kumimoji="1"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54C98F5-9F86-52AD-9928-4FDF24113FBD}"/>
              </a:ext>
            </a:extLst>
          </p:cNvPr>
          <p:cNvSpPr txBox="1"/>
          <p:nvPr/>
        </p:nvSpPr>
        <p:spPr>
          <a:xfrm>
            <a:off x="1215194" y="3916119"/>
            <a:ext cx="2146854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资源全景图，集群资源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直观展示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。主机、数据库、监控、日志资源管理。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0BBB7F-7585-E50A-7B82-8231E723EAD4}"/>
              </a:ext>
            </a:extLst>
          </p:cNvPr>
          <p:cNvSpPr txBox="1"/>
          <p:nvPr/>
        </p:nvSpPr>
        <p:spPr>
          <a:xfrm>
            <a:off x="4240873" y="3916102"/>
            <a:ext cx="2146854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可视化集群管理，简化集群、逻辑库及相关对象的创建和修改操作。</a:t>
            </a:r>
            <a:endParaRPr kumimoji="1"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74A87265-AEF6-0B81-BD1E-8C9D9D7AFAC6}"/>
              </a:ext>
            </a:extLst>
          </p:cNvPr>
          <p:cNvCxnSpPr>
            <a:cxnSpLocks/>
          </p:cNvCxnSpPr>
          <p:nvPr/>
        </p:nvCxnSpPr>
        <p:spPr>
          <a:xfrm>
            <a:off x="1968951" y="3848234"/>
            <a:ext cx="630000" cy="0"/>
          </a:xfrm>
          <a:prstGeom prst="line">
            <a:avLst/>
          </a:prstGeom>
          <a:ln w="190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8C364125-356E-E9C0-99E6-7251A6418456}"/>
              </a:ext>
            </a:extLst>
          </p:cNvPr>
          <p:cNvCxnSpPr>
            <a:cxnSpLocks/>
          </p:cNvCxnSpPr>
          <p:nvPr/>
        </p:nvCxnSpPr>
        <p:spPr>
          <a:xfrm>
            <a:off x="4931048" y="3847076"/>
            <a:ext cx="630000" cy="0"/>
          </a:xfrm>
          <a:prstGeom prst="line">
            <a:avLst/>
          </a:prstGeom>
          <a:ln w="190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26ED3C5D-3367-CBA2-5F0D-17308C86AC90}"/>
              </a:ext>
            </a:extLst>
          </p:cNvPr>
          <p:cNvCxnSpPr>
            <a:cxnSpLocks/>
          </p:cNvCxnSpPr>
          <p:nvPr/>
        </p:nvCxnSpPr>
        <p:spPr>
          <a:xfrm>
            <a:off x="8042134" y="3847076"/>
            <a:ext cx="630000" cy="0"/>
          </a:xfrm>
          <a:prstGeom prst="line">
            <a:avLst/>
          </a:prstGeom>
          <a:ln w="190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D2163A19-F6DD-8767-DD4C-D2095EFFF82F}"/>
              </a:ext>
            </a:extLst>
          </p:cNvPr>
          <p:cNvCxnSpPr>
            <a:cxnSpLocks/>
          </p:cNvCxnSpPr>
          <p:nvPr/>
        </p:nvCxnSpPr>
        <p:spPr>
          <a:xfrm>
            <a:off x="3488010" y="5610264"/>
            <a:ext cx="630000" cy="0"/>
          </a:xfrm>
          <a:prstGeom prst="line">
            <a:avLst/>
          </a:prstGeom>
          <a:ln w="190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664D9815-E421-D28C-EFD9-926080A203C9}"/>
              </a:ext>
            </a:extLst>
          </p:cNvPr>
          <p:cNvCxnSpPr>
            <a:cxnSpLocks/>
          </p:cNvCxnSpPr>
          <p:nvPr/>
        </p:nvCxnSpPr>
        <p:spPr>
          <a:xfrm>
            <a:off x="6558376" y="5611545"/>
            <a:ext cx="630000" cy="0"/>
          </a:xfrm>
          <a:prstGeom prst="line">
            <a:avLst/>
          </a:prstGeom>
          <a:ln w="190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BB10D03A-B357-8E3E-9DDD-1FFEB8FF57C0}"/>
              </a:ext>
            </a:extLst>
          </p:cNvPr>
          <p:cNvSpPr txBox="1"/>
          <p:nvPr/>
        </p:nvSpPr>
        <p:spPr>
          <a:xfrm>
            <a:off x="1147456" y="2160000"/>
            <a:ext cx="10088103" cy="78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SphereEx-Console</a:t>
            </a:r>
            <a:r>
              <a:rPr lang="zh-CN" altLang="e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是应用于对 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SphereEx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企业数据服务平台进行管理控制的可视化操作平台，提供更为易用的使用体验，包括针对资源、集群、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SQL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、日志几监控等多种功能封装，为用户带来一站式的使用体验。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A62BC07-4DFF-2F4F-AB02-EE56143D158E}"/>
              </a:ext>
            </a:extLst>
          </p:cNvPr>
          <p:cNvSpPr txBox="1"/>
          <p:nvPr/>
        </p:nvSpPr>
        <p:spPr>
          <a:xfrm>
            <a:off x="4547690" y="1467340"/>
            <a:ext cx="264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tyrene A Web" pitchFamily="2" charset="0"/>
              </a:rPr>
              <a:t>SphereEx-Console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id="{576F555E-9C8E-2CDD-EDE3-B5DC9F381272}"/>
              </a:ext>
            </a:extLst>
          </p:cNvPr>
          <p:cNvCxnSpPr>
            <a:cxnSpLocks/>
          </p:cNvCxnSpPr>
          <p:nvPr/>
        </p:nvCxnSpPr>
        <p:spPr>
          <a:xfrm>
            <a:off x="5273633" y="1960565"/>
            <a:ext cx="1207796" cy="0"/>
          </a:xfrm>
          <a:prstGeom prst="line">
            <a:avLst/>
          </a:prstGeom>
          <a:ln w="3810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87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4B078C-1A47-F1CE-C36C-0C8FC7AA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7" y="1037801"/>
            <a:ext cx="5876729" cy="2764936"/>
          </a:xfrm>
          <a:prstGeom prst="rect">
            <a:avLst/>
          </a:prstGeom>
          <a:ln>
            <a:solidFill>
              <a:srgbClr val="F6641C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482D7F8-28D3-6E5C-8C70-7490300AA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833" y="2036621"/>
            <a:ext cx="5890973" cy="2502744"/>
          </a:xfrm>
          <a:prstGeom prst="rect">
            <a:avLst/>
          </a:prstGeom>
          <a:ln>
            <a:solidFill>
              <a:srgbClr val="F6641C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BDF9AD8-A016-80BF-5122-0E42BFC89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8894" y="2977324"/>
            <a:ext cx="5863714" cy="2343491"/>
          </a:xfrm>
          <a:prstGeom prst="rect">
            <a:avLst/>
          </a:prstGeom>
          <a:ln>
            <a:solidFill>
              <a:srgbClr val="F6641C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315B06-A006-66AA-5856-17E361E22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813" y="3716505"/>
            <a:ext cx="5153665" cy="2765094"/>
          </a:xfrm>
          <a:prstGeom prst="rect">
            <a:avLst/>
          </a:prstGeom>
          <a:ln>
            <a:solidFill>
              <a:srgbClr val="F6641C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<a:extLst>
              <a:ext uri="{FF2B5EF4-FFF2-40B4-BE49-F238E27FC236}">
                <a16:creationId xmlns:a16="http://schemas.microsoft.com/office/drawing/2014/main" id="{D8C0EF95-C70F-D659-B00A-4A4A200AD61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SphereEx-Console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 操作界面</a:t>
            </a: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40E26478-778D-B6C8-E5D2-693F30C05462}"/>
              </a:ext>
            </a:extLst>
          </p:cNvPr>
          <p:cNvCxnSpPr/>
          <p:nvPr/>
        </p:nvCxnSpPr>
        <p:spPr>
          <a:xfrm>
            <a:off x="6512446" y="1268361"/>
            <a:ext cx="586444" cy="0"/>
          </a:xfrm>
          <a:prstGeom prst="line">
            <a:avLst/>
          </a:prstGeom>
          <a:ln w="15875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1A020A24-DF80-2D89-83AB-8E96498292EB}"/>
              </a:ext>
            </a:extLst>
          </p:cNvPr>
          <p:cNvSpPr/>
          <p:nvPr/>
        </p:nvSpPr>
        <p:spPr>
          <a:xfrm>
            <a:off x="7098890" y="1233947"/>
            <a:ext cx="72000" cy="72000"/>
          </a:xfrm>
          <a:prstGeom prst="ellipse">
            <a:avLst/>
          </a:prstGeom>
          <a:solidFill>
            <a:srgbClr val="F66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2E028F-90F7-3834-8F7F-75A6F0EB3B33}"/>
              </a:ext>
            </a:extLst>
          </p:cNvPr>
          <p:cNvSpPr txBox="1"/>
          <p:nvPr/>
        </p:nvSpPr>
        <p:spPr>
          <a:xfrm>
            <a:off x="7134890" y="114145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资源概览</a:t>
            </a:r>
          </a:p>
        </p:txBody>
      </p: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8CE5F0B3-6BC5-D933-A0E9-2171348E26D6}"/>
              </a:ext>
            </a:extLst>
          </p:cNvPr>
          <p:cNvCxnSpPr/>
          <p:nvPr/>
        </p:nvCxnSpPr>
        <p:spPr>
          <a:xfrm>
            <a:off x="7543242" y="2356876"/>
            <a:ext cx="586444" cy="0"/>
          </a:xfrm>
          <a:prstGeom prst="line">
            <a:avLst/>
          </a:prstGeom>
          <a:ln w="15875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BFB23B17-7671-F473-3373-76C7292EA445}"/>
              </a:ext>
            </a:extLst>
          </p:cNvPr>
          <p:cNvSpPr/>
          <p:nvPr/>
        </p:nvSpPr>
        <p:spPr>
          <a:xfrm>
            <a:off x="8129686" y="2322462"/>
            <a:ext cx="72000" cy="72000"/>
          </a:xfrm>
          <a:prstGeom prst="ellipse">
            <a:avLst/>
          </a:prstGeom>
          <a:solidFill>
            <a:srgbClr val="F66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7D16140-A810-1457-3A87-B3A5E1C1F78E}"/>
              </a:ext>
            </a:extLst>
          </p:cNvPr>
          <p:cNvSpPr txBox="1"/>
          <p:nvPr/>
        </p:nvSpPr>
        <p:spPr>
          <a:xfrm>
            <a:off x="8165686" y="222997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主机资源</a:t>
            </a: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934FEBA0-72E6-40F3-9A96-03F0E958A751}"/>
              </a:ext>
            </a:extLst>
          </p:cNvPr>
          <p:cNvCxnSpPr/>
          <p:nvPr/>
        </p:nvCxnSpPr>
        <p:spPr>
          <a:xfrm>
            <a:off x="8729003" y="3268398"/>
            <a:ext cx="586444" cy="0"/>
          </a:xfrm>
          <a:prstGeom prst="line">
            <a:avLst/>
          </a:prstGeom>
          <a:ln w="15875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823372E8-0154-B613-2E7C-219941DBBF67}"/>
              </a:ext>
            </a:extLst>
          </p:cNvPr>
          <p:cNvSpPr/>
          <p:nvPr/>
        </p:nvSpPr>
        <p:spPr>
          <a:xfrm>
            <a:off x="9315447" y="3233984"/>
            <a:ext cx="72000" cy="72000"/>
          </a:xfrm>
          <a:prstGeom prst="ellipse">
            <a:avLst/>
          </a:prstGeom>
          <a:solidFill>
            <a:srgbClr val="F66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25CEDC-6D09-BEBD-5030-3B7F101B3EC0}"/>
              </a:ext>
            </a:extLst>
          </p:cNvPr>
          <p:cNvSpPr txBox="1"/>
          <p:nvPr/>
        </p:nvSpPr>
        <p:spPr>
          <a:xfrm>
            <a:off x="9351447" y="314149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慢日志</a:t>
            </a: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3858C795-B209-9B11-D711-216DD0B3CD23}"/>
              </a:ext>
            </a:extLst>
          </p:cNvPr>
          <p:cNvCxnSpPr/>
          <p:nvPr/>
        </p:nvCxnSpPr>
        <p:spPr>
          <a:xfrm>
            <a:off x="10309176" y="4191502"/>
            <a:ext cx="586444" cy="0"/>
          </a:xfrm>
          <a:prstGeom prst="line">
            <a:avLst/>
          </a:prstGeom>
          <a:ln w="15875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F1F5B3B9-F958-1C03-7AB5-D29ED9DCD69F}"/>
              </a:ext>
            </a:extLst>
          </p:cNvPr>
          <p:cNvSpPr/>
          <p:nvPr/>
        </p:nvSpPr>
        <p:spPr>
          <a:xfrm>
            <a:off x="10895620" y="4157088"/>
            <a:ext cx="72000" cy="72000"/>
          </a:xfrm>
          <a:prstGeom prst="ellipse">
            <a:avLst/>
          </a:prstGeom>
          <a:solidFill>
            <a:srgbClr val="F66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BACC6C-EBC9-1B40-3C0C-3175B0928E13}"/>
              </a:ext>
            </a:extLst>
          </p:cNvPr>
          <p:cNvSpPr txBox="1"/>
          <p:nvPr/>
        </p:nvSpPr>
        <p:spPr>
          <a:xfrm>
            <a:off x="10931620" y="40645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监控</a:t>
            </a:r>
          </a:p>
        </p:txBody>
      </p:sp>
    </p:spTree>
    <p:extLst>
      <p:ext uri="{BB962C8B-B14F-4D97-AF65-F5344CB8AC3E}">
        <p14:creationId xmlns:p14="http://schemas.microsoft.com/office/powerpoint/2010/main" val="28039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AD88CA4B-1882-CCFF-8FFE-7706F3A85EC7}"/>
              </a:ext>
            </a:extLst>
          </p:cNvPr>
          <p:cNvGrpSpPr/>
          <p:nvPr/>
        </p:nvGrpSpPr>
        <p:grpSpPr>
          <a:xfrm>
            <a:off x="2269457" y="4020228"/>
            <a:ext cx="2656983" cy="1592296"/>
            <a:chOff x="2660453" y="3698033"/>
            <a:chExt cx="2656983" cy="1592296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B6B067E5-C10D-48E2-CF19-A52F269D31F3}"/>
                </a:ext>
              </a:extLst>
            </p:cNvPr>
            <p:cNvSpPr/>
            <p:nvPr/>
          </p:nvSpPr>
          <p:spPr>
            <a:xfrm>
              <a:off x="2660453" y="3698033"/>
              <a:ext cx="2656983" cy="1592296"/>
            </a:xfrm>
            <a:prstGeom prst="roundRect">
              <a:avLst>
                <a:gd name="adj" fmla="val 8329"/>
              </a:avLst>
            </a:prstGeom>
            <a:solidFill>
              <a:srgbClr val="F3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710765C-3052-9D3C-6BFE-188686E06095}"/>
                </a:ext>
              </a:extLst>
            </p:cNvPr>
            <p:cNvSpPr txBox="1"/>
            <p:nvPr/>
          </p:nvSpPr>
          <p:spPr>
            <a:xfrm>
              <a:off x="3535096" y="3980492"/>
              <a:ext cx="1219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快速上手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B20A803-FF27-AA50-A0B2-A22434FEB665}"/>
              </a:ext>
            </a:extLst>
          </p:cNvPr>
          <p:cNvSpPr txBox="1"/>
          <p:nvPr/>
        </p:nvSpPr>
        <p:spPr>
          <a:xfrm>
            <a:off x="2568107" y="4816376"/>
            <a:ext cx="2043821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只需一行命令就可运行任意 </a:t>
            </a:r>
            <a:r>
              <a:rPr lang="e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Proxy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集群组件。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491C3EB-470B-8169-9767-4CB9A6079B9D}"/>
              </a:ext>
            </a:extLst>
          </p:cNvPr>
          <p:cNvGrpSpPr/>
          <p:nvPr/>
        </p:nvGrpSpPr>
        <p:grpSpPr>
          <a:xfrm>
            <a:off x="5156003" y="4020228"/>
            <a:ext cx="2656983" cy="1592296"/>
            <a:chOff x="2660453" y="3698033"/>
            <a:chExt cx="2656983" cy="1592296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id="{72F80FA5-76B0-10FA-7597-6039A051693D}"/>
                </a:ext>
              </a:extLst>
            </p:cNvPr>
            <p:cNvSpPr/>
            <p:nvPr/>
          </p:nvSpPr>
          <p:spPr>
            <a:xfrm>
              <a:off x="2660453" y="3698033"/>
              <a:ext cx="2656983" cy="1592296"/>
            </a:xfrm>
            <a:prstGeom prst="roundRect">
              <a:avLst>
                <a:gd name="adj" fmla="val 8329"/>
              </a:avLst>
            </a:prstGeom>
            <a:solidFill>
              <a:srgbClr val="F3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4D46C45-1004-9ADE-BA39-B1D9750D6EAF}"/>
                </a:ext>
              </a:extLst>
            </p:cNvPr>
            <p:cNvSpPr txBox="1"/>
            <p:nvPr/>
          </p:nvSpPr>
          <p:spPr>
            <a:xfrm>
              <a:off x="3535096" y="3980492"/>
              <a:ext cx="1219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易运维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5082E22C-2DFE-5EDB-56A7-7DA824481A6D}"/>
              </a:ext>
            </a:extLst>
          </p:cNvPr>
          <p:cNvSpPr txBox="1"/>
          <p:nvPr/>
        </p:nvSpPr>
        <p:spPr>
          <a:xfrm>
            <a:off x="5454653" y="4816376"/>
            <a:ext cx="2043821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对 </a:t>
            </a:r>
            <a:r>
              <a:rPr lang="e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Proxy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集群进行管理，降低运维成本。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DD61559-CABE-35F1-A504-3424B345F5FC}"/>
              </a:ext>
            </a:extLst>
          </p:cNvPr>
          <p:cNvGrpSpPr/>
          <p:nvPr/>
        </p:nvGrpSpPr>
        <p:grpSpPr>
          <a:xfrm>
            <a:off x="8042450" y="4020228"/>
            <a:ext cx="2656983" cy="1592296"/>
            <a:chOff x="2660453" y="3698033"/>
            <a:chExt cx="2656983" cy="1592296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59F2614B-19DE-0FD4-5AC3-23BDA7A59B7B}"/>
                </a:ext>
              </a:extLst>
            </p:cNvPr>
            <p:cNvSpPr/>
            <p:nvPr/>
          </p:nvSpPr>
          <p:spPr>
            <a:xfrm>
              <a:off x="2660453" y="3698033"/>
              <a:ext cx="2656983" cy="1592296"/>
            </a:xfrm>
            <a:prstGeom prst="roundRect">
              <a:avLst>
                <a:gd name="adj" fmla="val 8329"/>
              </a:avLst>
            </a:prstGeom>
            <a:solidFill>
              <a:srgbClr val="F3F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9F8D3C8-0173-11C7-56E4-90673B1A7593}"/>
                </a:ext>
              </a:extLst>
            </p:cNvPr>
            <p:cNvSpPr txBox="1"/>
            <p:nvPr/>
          </p:nvSpPr>
          <p:spPr>
            <a:xfrm>
              <a:off x="3535096" y="3980492"/>
              <a:ext cx="12192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易扩展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035AA2EA-6DC8-AC6D-4EF0-3B60CBE33EF5}"/>
              </a:ext>
            </a:extLst>
          </p:cNvPr>
          <p:cNvSpPr txBox="1"/>
          <p:nvPr/>
        </p:nvSpPr>
        <p:spPr>
          <a:xfrm>
            <a:off x="8341100" y="4816376"/>
            <a:ext cx="2173799" cy="61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提供标准化的水平扩展功能，可对集群进行在线扩容。</a:t>
            </a: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SphereEx-Boot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 descr="SphereEx-Boot">
            <a:extLst>
              <a:ext uri="{FF2B5EF4-FFF2-40B4-BE49-F238E27FC236}">
                <a16:creationId xmlns:a16="http://schemas.microsoft.com/office/drawing/2014/main" id="{6F40E2A4-4DDC-3A50-56E4-D52E6D681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" y="4641241"/>
            <a:ext cx="1618827" cy="16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0D6261-FE29-026A-38F5-A70F1EC37DB3}"/>
              </a:ext>
            </a:extLst>
          </p:cNvPr>
          <p:cNvSpPr txBox="1"/>
          <p:nvPr/>
        </p:nvSpPr>
        <p:spPr>
          <a:xfrm>
            <a:off x="1377749" y="2160000"/>
            <a:ext cx="9195424" cy="78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SphereEx-Boot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工具是一款基于 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Python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开发的用于方便管理 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Proxy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集群的命令行工具。主要功能是对 </a:t>
            </a: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Proxy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及注册中心进行安装、启动、停止、查看运行状态、卸载等操作。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60B0A8-604F-782B-181C-065CE9E95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926" y="4241314"/>
            <a:ext cx="540000" cy="54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9383B5-A51E-56EC-B4B0-A7F90BC30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653" y="4247221"/>
            <a:ext cx="540000" cy="54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A1D2F1-A0B3-624C-1E1E-9BB5765C7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278" y="4241314"/>
            <a:ext cx="540000" cy="54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AC37424-45CF-456B-0A29-1E1DB39C26A6}"/>
              </a:ext>
            </a:extLst>
          </p:cNvPr>
          <p:cNvSpPr txBox="1"/>
          <p:nvPr/>
        </p:nvSpPr>
        <p:spPr>
          <a:xfrm>
            <a:off x="4547690" y="1467340"/>
            <a:ext cx="264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tyrene A Web" pitchFamily="2" charset="0"/>
              </a:rPr>
              <a:t>SphereEx-Boot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B2CBD262-DAF4-2EFD-442C-4FCD71C2374E}"/>
              </a:ext>
            </a:extLst>
          </p:cNvPr>
          <p:cNvCxnSpPr>
            <a:cxnSpLocks/>
          </p:cNvCxnSpPr>
          <p:nvPr/>
        </p:nvCxnSpPr>
        <p:spPr>
          <a:xfrm>
            <a:off x="5273633" y="1960565"/>
            <a:ext cx="1207796" cy="0"/>
          </a:xfrm>
          <a:prstGeom prst="line">
            <a:avLst/>
          </a:prstGeom>
          <a:ln w="3810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670244E-B19D-45A0-75DD-80437B75C7AB}"/>
              </a:ext>
            </a:extLst>
          </p:cNvPr>
          <p:cNvGrpSpPr/>
          <p:nvPr/>
        </p:nvGrpSpPr>
        <p:grpSpPr>
          <a:xfrm>
            <a:off x="5333502" y="2036696"/>
            <a:ext cx="4776372" cy="1976086"/>
            <a:chOff x="5505689" y="804147"/>
            <a:chExt cx="4776372" cy="1976086"/>
          </a:xfrm>
        </p:grpSpPr>
        <p:sp>
          <p:nvSpPr>
            <p:cNvPr id="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53C9F2D2-0DED-3960-A201-35E3647EDF4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47763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</a:t>
              </a:r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 解决方案</a:t>
              </a:r>
            </a:p>
          </p:txBody>
        </p:sp>
        <p:sp>
          <p:nvSpPr>
            <p:cNvPr id="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A2232109-6D64-1253-4A9E-6CFFF006BE24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03</a:t>
              </a: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8C657327-1CE0-6F50-D83A-889254AB2D6E}"/>
                </a:ext>
              </a:extLst>
            </p:cNvPr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36608A14-F14B-5DEE-6100-8E5B91CE0F2C}"/>
              </a:ext>
            </a:extLst>
          </p:cNvPr>
          <p:cNvSpPr txBox="1"/>
          <p:nvPr/>
        </p:nvSpPr>
        <p:spPr>
          <a:xfrm>
            <a:off x="5333502" y="4367970"/>
            <a:ext cx="4820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分布式数据库解决方案</a:t>
            </a:r>
            <a:r>
              <a:rPr kumimoji="1" lang="en-US" altLang="zh-CN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｜</a:t>
            </a:r>
            <a:r>
              <a:rPr kumimoji="1" lang="en-US" altLang="zh-CN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数据安全一体化解决方案</a:t>
            </a:r>
          </a:p>
        </p:txBody>
      </p:sp>
    </p:spTree>
    <p:extLst>
      <p:ext uri="{BB962C8B-B14F-4D97-AF65-F5344CB8AC3E}">
        <p14:creationId xmlns:p14="http://schemas.microsoft.com/office/powerpoint/2010/main" val="182024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分布式数据库解决方案</a:t>
            </a:r>
          </a:p>
        </p:txBody>
      </p:sp>
      <p:sp>
        <p:nvSpPr>
          <p:cNvPr id="12" name="矩形: 圆角 1">
            <a:extLst>
              <a:ext uri="{FF2B5EF4-FFF2-40B4-BE49-F238E27FC236}">
                <a16:creationId xmlns:a16="http://schemas.microsoft.com/office/drawing/2014/main" id="{D91E15CF-55E2-E664-1681-2172E111658E}"/>
              </a:ext>
            </a:extLst>
          </p:cNvPr>
          <p:cNvSpPr/>
          <p:nvPr/>
        </p:nvSpPr>
        <p:spPr>
          <a:xfrm>
            <a:off x="1971215" y="3840108"/>
            <a:ext cx="2077370" cy="6683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数据存不下</a:t>
            </a:r>
          </a:p>
        </p:txBody>
      </p:sp>
      <p:sp>
        <p:nvSpPr>
          <p:cNvPr id="13" name="矩形: 圆角 1">
            <a:extLst>
              <a:ext uri="{FF2B5EF4-FFF2-40B4-BE49-F238E27FC236}">
                <a16:creationId xmlns:a16="http://schemas.microsoft.com/office/drawing/2014/main" id="{117546E3-E52D-FC33-362B-E6C00253E6A2}"/>
              </a:ext>
            </a:extLst>
          </p:cNvPr>
          <p:cNvSpPr/>
          <p:nvPr/>
        </p:nvSpPr>
        <p:spPr>
          <a:xfrm>
            <a:off x="5057315" y="3840108"/>
            <a:ext cx="2077370" cy="6683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数据查得慢</a:t>
            </a:r>
          </a:p>
        </p:txBody>
      </p:sp>
      <p:sp>
        <p:nvSpPr>
          <p:cNvPr id="15" name="矩形: 圆角 1">
            <a:extLst>
              <a:ext uri="{FF2B5EF4-FFF2-40B4-BE49-F238E27FC236}">
                <a16:creationId xmlns:a16="http://schemas.microsoft.com/office/drawing/2014/main" id="{6517E0E7-E27B-0C57-C10B-31A50C2DBC6A}"/>
              </a:ext>
            </a:extLst>
          </p:cNvPr>
          <p:cNvSpPr/>
          <p:nvPr/>
        </p:nvSpPr>
        <p:spPr>
          <a:xfrm>
            <a:off x="8143415" y="3840107"/>
            <a:ext cx="2077370" cy="6683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架构扩展难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B0B6E83-66AF-A027-BFB0-A425406A916E}"/>
              </a:ext>
            </a:extLst>
          </p:cNvPr>
          <p:cNvSpPr txBox="1"/>
          <p:nvPr/>
        </p:nvSpPr>
        <p:spPr>
          <a:xfrm>
            <a:off x="5542002" y="21192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解决问题</a:t>
            </a: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0EBD35C3-E61D-FD82-07BB-E04CC2DC27A8}"/>
              </a:ext>
            </a:extLst>
          </p:cNvPr>
          <p:cNvCxnSpPr>
            <a:cxnSpLocks/>
          </p:cNvCxnSpPr>
          <p:nvPr/>
        </p:nvCxnSpPr>
        <p:spPr>
          <a:xfrm>
            <a:off x="5815505" y="2557647"/>
            <a:ext cx="560990" cy="0"/>
          </a:xfrm>
          <a:prstGeom prst="line">
            <a:avLst/>
          </a:prstGeom>
          <a:ln w="3810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2859C758-C619-9027-E421-F62C05AAB211}"/>
              </a:ext>
            </a:extLst>
          </p:cNvPr>
          <p:cNvSpPr/>
          <p:nvPr/>
        </p:nvSpPr>
        <p:spPr>
          <a:xfrm rot="5400000">
            <a:off x="5873018" y="110572"/>
            <a:ext cx="461660" cy="6175197"/>
          </a:xfrm>
          <a:prstGeom prst="leftBrace">
            <a:avLst>
              <a:gd name="adj1" fmla="val 30367"/>
              <a:gd name="adj2" fmla="val 50132"/>
            </a:avLst>
          </a:prstGeom>
          <a:ln w="19050">
            <a:solidFill>
              <a:srgbClr val="273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5A54528C-D43C-5CA0-879A-414BCB03E5FF}"/>
              </a:ext>
            </a:extLst>
          </p:cNvPr>
          <p:cNvCxnSpPr>
            <a:cxnSpLocks/>
          </p:cNvCxnSpPr>
          <p:nvPr/>
        </p:nvCxnSpPr>
        <p:spPr>
          <a:xfrm>
            <a:off x="6096000" y="2967340"/>
            <a:ext cx="0" cy="461660"/>
          </a:xfrm>
          <a:prstGeom prst="line">
            <a:avLst/>
          </a:prstGeom>
          <a:ln w="1905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25422497-2191-B6AC-3F06-032FEF5DDEB0}"/>
              </a:ext>
            </a:extLst>
          </p:cNvPr>
          <p:cNvSpPr txBox="1"/>
          <p:nvPr/>
        </p:nvSpPr>
        <p:spPr>
          <a:xfrm>
            <a:off x="2198620" y="499029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突破单机存储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ED62252-5497-421E-EECB-5E271449EFB6}"/>
              </a:ext>
            </a:extLst>
          </p:cNvPr>
          <p:cNvSpPr txBox="1"/>
          <p:nvPr/>
        </p:nvSpPr>
        <p:spPr>
          <a:xfrm>
            <a:off x="5311170" y="499029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线性提升性能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038FE0-A3A1-4B1F-4331-51E0D61ACA88}"/>
              </a:ext>
            </a:extLst>
          </p:cNvPr>
          <p:cNvSpPr txBox="1"/>
          <p:nvPr/>
        </p:nvSpPr>
        <p:spPr>
          <a:xfrm>
            <a:off x="8281853" y="49902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提升架构灵活度</a:t>
            </a:r>
          </a:p>
        </p:txBody>
      </p:sp>
    </p:spTree>
    <p:extLst>
      <p:ext uri="{BB962C8B-B14F-4D97-AF65-F5344CB8AC3E}">
        <p14:creationId xmlns:p14="http://schemas.microsoft.com/office/powerpoint/2010/main" val="5408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FE3D711-C490-E3B1-6E89-9E28D3CEF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8500"/>
            <a:ext cx="3009900" cy="23495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分布式数据库解决方案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71682F-87C4-8FD5-F881-6B9D51549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40" y="2276645"/>
            <a:ext cx="7072312" cy="4032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9EA8012-9DF4-DD12-BD11-AA93D21BBB20}"/>
              </a:ext>
            </a:extLst>
          </p:cNvPr>
          <p:cNvSpPr txBox="1"/>
          <p:nvPr/>
        </p:nvSpPr>
        <p:spPr>
          <a:xfrm>
            <a:off x="1055687" y="1114474"/>
            <a:ext cx="10117137" cy="8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分布式数据库解决方案：</a:t>
            </a: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为解决原有方案的技术瓶颈，降低更换架构带来的复杂性风险，在不更换原有架构前提下，管理多个异构数据库集群，线性提升数据存储容量及并发吞吐。为用户提供基于数据分片，分布式事务、弹性伸缩的分布式数据库解决方案，兼具单机交易型数据库稳定性和分布式数据库的扩展能力。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C06FB16-A961-912B-B631-3B40B0D07909}"/>
              </a:ext>
            </a:extLst>
          </p:cNvPr>
          <p:cNvSpPr/>
          <p:nvPr/>
        </p:nvSpPr>
        <p:spPr>
          <a:xfrm>
            <a:off x="8304644" y="2599795"/>
            <a:ext cx="2752239" cy="3580288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2531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DA924C-149E-6A2C-77A6-3DEA798135C1}"/>
              </a:ext>
            </a:extLst>
          </p:cNvPr>
          <p:cNvSpPr txBox="1"/>
          <p:nvPr/>
        </p:nvSpPr>
        <p:spPr>
          <a:xfrm>
            <a:off x="8451897" y="2713809"/>
            <a:ext cx="2457731" cy="321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1400" b="1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功能特性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极致性能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&amp;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多接入端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多数据库方言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&amp;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访问协议支持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水平拆分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内置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&amp;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自定义算法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垂直拆分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联邦查询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分布式事务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多类型灵活切换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弹性伸缩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数据迁移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读写分离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高可用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分布式管控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/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监控</a:t>
            </a:r>
          </a:p>
        </p:txBody>
      </p:sp>
    </p:spTree>
    <p:extLst>
      <p:ext uri="{BB962C8B-B14F-4D97-AF65-F5344CB8AC3E}">
        <p14:creationId xmlns:p14="http://schemas.microsoft.com/office/powerpoint/2010/main" val="371795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分布式数据库解决方案：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Reshard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5DA2D88-471C-51BD-7AF8-7468787015C1}"/>
              </a:ext>
            </a:extLst>
          </p:cNvPr>
          <p:cNvGrpSpPr/>
          <p:nvPr/>
        </p:nvGrpSpPr>
        <p:grpSpPr>
          <a:xfrm>
            <a:off x="4647317" y="3057549"/>
            <a:ext cx="1807780" cy="742901"/>
            <a:chOff x="1925137" y="2518541"/>
            <a:chExt cx="1807780" cy="742901"/>
          </a:xfrm>
        </p:grpSpPr>
        <p:pic>
          <p:nvPicPr>
            <p:cNvPr id="11" name="图片 10" descr="徽标&#10;&#10;描述已自动生成">
              <a:extLst>
                <a:ext uri="{FF2B5EF4-FFF2-40B4-BE49-F238E27FC236}">
                  <a16:creationId xmlns:a16="http://schemas.microsoft.com/office/drawing/2014/main" id="{40F96D0E-41D0-2D27-6FA9-211909777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851" y="2592722"/>
              <a:ext cx="1486352" cy="594541"/>
            </a:xfrm>
            <a:prstGeom prst="rect">
              <a:avLst/>
            </a:prstGeom>
          </p:spPr>
        </p:pic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76F6B312-AC2A-0023-406B-49F4A46055F8}"/>
                </a:ext>
              </a:extLst>
            </p:cNvPr>
            <p:cNvSpPr/>
            <p:nvPr/>
          </p:nvSpPr>
          <p:spPr>
            <a:xfrm>
              <a:off x="1925137" y="2518541"/>
              <a:ext cx="1807780" cy="742901"/>
            </a:xfrm>
            <a:prstGeom prst="roundRect">
              <a:avLst/>
            </a:prstGeom>
            <a:noFill/>
            <a:ln w="19050">
              <a:solidFill>
                <a:srgbClr val="27339F">
                  <a:alpha val="4969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D63ED66-87FD-74D8-66EA-54E64CBF09D8}"/>
              </a:ext>
            </a:extLst>
          </p:cNvPr>
          <p:cNvCxnSpPr>
            <a:cxnSpLocks/>
            <a:stCxn id="15" idx="3"/>
            <a:endCxn id="6" idx="3"/>
          </p:cNvCxnSpPr>
          <p:nvPr/>
        </p:nvCxnSpPr>
        <p:spPr>
          <a:xfrm flipV="1">
            <a:off x="6455097" y="2801749"/>
            <a:ext cx="1399961" cy="627251"/>
          </a:xfrm>
          <a:prstGeom prst="straightConnector1">
            <a:avLst/>
          </a:prstGeom>
          <a:ln w="19050">
            <a:solidFill>
              <a:srgbClr val="E77B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B211A02-8FAF-4EFF-B80F-6C2A4D65A926}"/>
              </a:ext>
            </a:extLst>
          </p:cNvPr>
          <p:cNvGrpSpPr/>
          <p:nvPr/>
        </p:nvGrpSpPr>
        <p:grpSpPr>
          <a:xfrm>
            <a:off x="7855058" y="2471768"/>
            <a:ext cx="874968" cy="659962"/>
            <a:chOff x="1799483" y="4476617"/>
            <a:chExt cx="874968" cy="659962"/>
          </a:xfrm>
        </p:grpSpPr>
        <p:pic>
          <p:nvPicPr>
            <p:cNvPr id="6" name="图片 5" descr="画里面的卡通人物&#10;&#10;低可信度描述已自动生成">
              <a:extLst>
                <a:ext uri="{FF2B5EF4-FFF2-40B4-BE49-F238E27FC236}">
                  <a16:creationId xmlns:a16="http://schemas.microsoft.com/office/drawing/2014/main" id="{33571D5B-9641-4BEF-24CA-DE76634E4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9483" y="4476617"/>
              <a:ext cx="556148" cy="659962"/>
            </a:xfrm>
            <a:prstGeom prst="rect">
              <a:avLst/>
            </a:prstGeom>
          </p:spPr>
        </p:pic>
        <p:pic>
          <p:nvPicPr>
            <p:cNvPr id="21" name="图片 20" descr="画里面的卡通人物&#10;&#10;低可信度描述已自动生成">
              <a:extLst>
                <a:ext uri="{FF2B5EF4-FFF2-40B4-BE49-F238E27FC236}">
                  <a16:creationId xmlns:a16="http://schemas.microsoft.com/office/drawing/2014/main" id="{8776A7BA-BF14-85C7-4A4C-FAB456D8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1455" y="4717690"/>
              <a:ext cx="352996" cy="418889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F309A90-0606-CF18-27DA-C04730B7F9B3}"/>
              </a:ext>
            </a:extLst>
          </p:cNvPr>
          <p:cNvGrpSpPr/>
          <p:nvPr/>
        </p:nvGrpSpPr>
        <p:grpSpPr>
          <a:xfrm>
            <a:off x="7815212" y="3759257"/>
            <a:ext cx="874968" cy="659962"/>
            <a:chOff x="3222769" y="4476617"/>
            <a:chExt cx="874968" cy="659962"/>
          </a:xfrm>
        </p:grpSpPr>
        <p:pic>
          <p:nvPicPr>
            <p:cNvPr id="22" name="图片 21" descr="画里面的卡通人物&#10;&#10;低可信度描述已自动生成">
              <a:extLst>
                <a:ext uri="{FF2B5EF4-FFF2-40B4-BE49-F238E27FC236}">
                  <a16:creationId xmlns:a16="http://schemas.microsoft.com/office/drawing/2014/main" id="{24BC3FB7-6977-9B99-3F1C-2F4E6A48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2769" y="4476617"/>
              <a:ext cx="556148" cy="659962"/>
            </a:xfrm>
            <a:prstGeom prst="rect">
              <a:avLst/>
            </a:prstGeom>
          </p:spPr>
        </p:pic>
        <p:pic>
          <p:nvPicPr>
            <p:cNvPr id="23" name="图片 22" descr="画里面的卡通人物&#10;&#10;低可信度描述已自动生成">
              <a:extLst>
                <a:ext uri="{FF2B5EF4-FFF2-40B4-BE49-F238E27FC236}">
                  <a16:creationId xmlns:a16="http://schemas.microsoft.com/office/drawing/2014/main" id="{9CA64AA8-F47E-229C-2618-58F358B0A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4741" y="4717690"/>
              <a:ext cx="352996" cy="418889"/>
            </a:xfrm>
            <a:prstGeom prst="rect">
              <a:avLst/>
            </a:prstGeom>
          </p:spPr>
        </p:pic>
      </p:grp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CB5A6D0B-8B81-7EB2-4120-CF9DD5018FF4}"/>
              </a:ext>
            </a:extLst>
          </p:cNvPr>
          <p:cNvCxnSpPr>
            <a:cxnSpLocks/>
            <a:stCxn id="15" idx="3"/>
            <a:endCxn id="22" idx="3"/>
          </p:cNvCxnSpPr>
          <p:nvPr/>
        </p:nvCxnSpPr>
        <p:spPr>
          <a:xfrm>
            <a:off x="6455097" y="3429000"/>
            <a:ext cx="1360115" cy="660238"/>
          </a:xfrm>
          <a:prstGeom prst="straightConnector1">
            <a:avLst/>
          </a:prstGeom>
          <a:ln w="19050">
            <a:solidFill>
              <a:srgbClr val="E77B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6356DBC-C3F5-D877-6794-57B3F6F8959D}"/>
              </a:ext>
            </a:extLst>
          </p:cNvPr>
          <p:cNvSpPr txBox="1"/>
          <p:nvPr/>
        </p:nvSpPr>
        <p:spPr>
          <a:xfrm>
            <a:off x="1183096" y="1114929"/>
            <a:ext cx="9825807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SphereEx-DBPlusEngine </a:t>
            </a: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弹性伸缩插件可以实现同构存储节点在线地扩容或缩容，同时支持在线数据比对。</a:t>
            </a: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6D529818-7A04-039F-CF05-7525D986F5B6}"/>
              </a:ext>
            </a:extLst>
          </p:cNvPr>
          <p:cNvSpPr/>
          <p:nvPr/>
        </p:nvSpPr>
        <p:spPr>
          <a:xfrm>
            <a:off x="2035634" y="6036064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1.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准备阶段</a:t>
            </a:r>
          </a:p>
        </p:txBody>
      </p:sp>
      <p:sp>
        <p:nvSpPr>
          <p:cNvPr id="8" name="箭头: 五边形 6">
            <a:extLst>
              <a:ext uri="{FF2B5EF4-FFF2-40B4-BE49-F238E27FC236}">
                <a16:creationId xmlns:a16="http://schemas.microsoft.com/office/drawing/2014/main" id="{A27C44A6-E1D9-375C-D4D6-500F2D7C4964}"/>
              </a:ext>
            </a:extLst>
          </p:cNvPr>
          <p:cNvSpPr/>
          <p:nvPr/>
        </p:nvSpPr>
        <p:spPr>
          <a:xfrm>
            <a:off x="3918994" y="6036064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2.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存量数据迁移阶段</a:t>
            </a:r>
          </a:p>
        </p:txBody>
      </p:sp>
      <p:sp>
        <p:nvSpPr>
          <p:cNvPr id="9" name="箭头: 五边形 6">
            <a:extLst>
              <a:ext uri="{FF2B5EF4-FFF2-40B4-BE49-F238E27FC236}">
                <a16:creationId xmlns:a16="http://schemas.microsoft.com/office/drawing/2014/main" id="{AC1B9C4D-7E93-CF20-F564-E7DD026E3D68}"/>
              </a:ext>
            </a:extLst>
          </p:cNvPr>
          <p:cNvSpPr/>
          <p:nvPr/>
        </p:nvSpPr>
        <p:spPr>
          <a:xfrm>
            <a:off x="5802354" y="6031623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3.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增量数据同步阶段</a:t>
            </a:r>
          </a:p>
        </p:txBody>
      </p:sp>
      <p:sp>
        <p:nvSpPr>
          <p:cNvPr id="10" name="箭头: 五边形 6">
            <a:extLst>
              <a:ext uri="{FF2B5EF4-FFF2-40B4-BE49-F238E27FC236}">
                <a16:creationId xmlns:a16="http://schemas.microsoft.com/office/drawing/2014/main" id="{2C069EF6-CA4A-DD27-A654-ABF126C5DECD}"/>
              </a:ext>
            </a:extLst>
          </p:cNvPr>
          <p:cNvSpPr/>
          <p:nvPr/>
        </p:nvSpPr>
        <p:spPr>
          <a:xfrm>
            <a:off x="7685714" y="6031623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4.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流量切换阶段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32315E-269F-155A-2FD1-AA772AB145D8}"/>
              </a:ext>
            </a:extLst>
          </p:cNvPr>
          <p:cNvSpPr txBox="1"/>
          <p:nvPr/>
        </p:nvSpPr>
        <p:spPr>
          <a:xfrm>
            <a:off x="1630726" y="2601648"/>
            <a:ext cx="1293944" cy="1527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在线操作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并发可控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数据校验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线性扩展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7766509D-28F4-3157-E718-45BE9BAEC25D}"/>
              </a:ext>
            </a:extLst>
          </p:cNvPr>
          <p:cNvSpPr/>
          <p:nvPr/>
        </p:nvSpPr>
        <p:spPr>
          <a:xfrm>
            <a:off x="3918994" y="1567147"/>
            <a:ext cx="6126673" cy="4092873"/>
          </a:xfrm>
          <a:prstGeom prst="roundRect">
            <a:avLst>
              <a:gd name="adj" fmla="val 2527"/>
            </a:avLst>
          </a:prstGeom>
          <a:noFill/>
          <a:ln w="19050">
            <a:solidFill>
              <a:schemeClr val="bg2">
                <a:lumMod val="75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54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分布式数据库解决方案：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Reshard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5DA2D88-471C-51BD-7AF8-7468787015C1}"/>
              </a:ext>
            </a:extLst>
          </p:cNvPr>
          <p:cNvGrpSpPr/>
          <p:nvPr/>
        </p:nvGrpSpPr>
        <p:grpSpPr>
          <a:xfrm>
            <a:off x="4647317" y="3057549"/>
            <a:ext cx="1807780" cy="742901"/>
            <a:chOff x="1925137" y="2518541"/>
            <a:chExt cx="1807780" cy="742901"/>
          </a:xfrm>
        </p:grpSpPr>
        <p:pic>
          <p:nvPicPr>
            <p:cNvPr id="11" name="图片 10" descr="徽标&#10;&#10;描述已自动生成">
              <a:extLst>
                <a:ext uri="{FF2B5EF4-FFF2-40B4-BE49-F238E27FC236}">
                  <a16:creationId xmlns:a16="http://schemas.microsoft.com/office/drawing/2014/main" id="{40F96D0E-41D0-2D27-6FA9-211909777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851" y="2592722"/>
              <a:ext cx="1486352" cy="594541"/>
            </a:xfrm>
            <a:prstGeom prst="rect">
              <a:avLst/>
            </a:prstGeom>
          </p:spPr>
        </p:pic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76F6B312-AC2A-0023-406B-49F4A46055F8}"/>
                </a:ext>
              </a:extLst>
            </p:cNvPr>
            <p:cNvSpPr/>
            <p:nvPr/>
          </p:nvSpPr>
          <p:spPr>
            <a:xfrm>
              <a:off x="1925137" y="2518541"/>
              <a:ext cx="1807780" cy="742901"/>
            </a:xfrm>
            <a:prstGeom prst="roundRect">
              <a:avLst/>
            </a:prstGeom>
            <a:noFill/>
            <a:ln w="19050">
              <a:solidFill>
                <a:srgbClr val="27339F">
                  <a:alpha val="49693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6D63ED66-87FD-74D8-66EA-54E64CBF09D8}"/>
              </a:ext>
            </a:extLst>
          </p:cNvPr>
          <p:cNvCxnSpPr>
            <a:cxnSpLocks/>
            <a:stCxn id="15" idx="3"/>
            <a:endCxn id="6" idx="3"/>
          </p:cNvCxnSpPr>
          <p:nvPr/>
        </p:nvCxnSpPr>
        <p:spPr>
          <a:xfrm flipV="1">
            <a:off x="6455097" y="1953160"/>
            <a:ext cx="1360115" cy="1475840"/>
          </a:xfrm>
          <a:prstGeom prst="straightConnector1">
            <a:avLst/>
          </a:prstGeom>
          <a:ln w="19050">
            <a:solidFill>
              <a:srgbClr val="E77B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B211A02-8FAF-4EFF-B80F-6C2A4D65A926}"/>
              </a:ext>
            </a:extLst>
          </p:cNvPr>
          <p:cNvGrpSpPr/>
          <p:nvPr/>
        </p:nvGrpSpPr>
        <p:grpSpPr>
          <a:xfrm>
            <a:off x="7815212" y="1623179"/>
            <a:ext cx="874968" cy="659962"/>
            <a:chOff x="1799483" y="4476617"/>
            <a:chExt cx="874968" cy="659962"/>
          </a:xfrm>
        </p:grpSpPr>
        <p:pic>
          <p:nvPicPr>
            <p:cNvPr id="6" name="图片 5" descr="画里面的卡通人物&#10;&#10;低可信度描述已自动生成">
              <a:extLst>
                <a:ext uri="{FF2B5EF4-FFF2-40B4-BE49-F238E27FC236}">
                  <a16:creationId xmlns:a16="http://schemas.microsoft.com/office/drawing/2014/main" id="{33571D5B-9641-4BEF-24CA-DE76634E4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9483" y="4476617"/>
              <a:ext cx="556148" cy="659962"/>
            </a:xfrm>
            <a:prstGeom prst="rect">
              <a:avLst/>
            </a:prstGeom>
          </p:spPr>
        </p:pic>
        <p:pic>
          <p:nvPicPr>
            <p:cNvPr id="21" name="图片 20" descr="画里面的卡通人物&#10;&#10;低可信度描述已自动生成">
              <a:extLst>
                <a:ext uri="{FF2B5EF4-FFF2-40B4-BE49-F238E27FC236}">
                  <a16:creationId xmlns:a16="http://schemas.microsoft.com/office/drawing/2014/main" id="{8776A7BA-BF14-85C7-4A4C-FAB456D8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1455" y="4717690"/>
              <a:ext cx="352996" cy="418889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F309A90-0606-CF18-27DA-C04730B7F9B3}"/>
              </a:ext>
            </a:extLst>
          </p:cNvPr>
          <p:cNvGrpSpPr/>
          <p:nvPr/>
        </p:nvGrpSpPr>
        <p:grpSpPr>
          <a:xfrm>
            <a:off x="7815212" y="2702030"/>
            <a:ext cx="874968" cy="659962"/>
            <a:chOff x="3222769" y="4476617"/>
            <a:chExt cx="874968" cy="659962"/>
          </a:xfrm>
        </p:grpSpPr>
        <p:pic>
          <p:nvPicPr>
            <p:cNvPr id="22" name="图片 21" descr="画里面的卡通人物&#10;&#10;低可信度描述已自动生成">
              <a:extLst>
                <a:ext uri="{FF2B5EF4-FFF2-40B4-BE49-F238E27FC236}">
                  <a16:creationId xmlns:a16="http://schemas.microsoft.com/office/drawing/2014/main" id="{24BC3FB7-6977-9B99-3F1C-2F4E6A48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2769" y="4476617"/>
              <a:ext cx="556148" cy="659962"/>
            </a:xfrm>
            <a:prstGeom prst="rect">
              <a:avLst/>
            </a:prstGeom>
          </p:spPr>
        </p:pic>
        <p:pic>
          <p:nvPicPr>
            <p:cNvPr id="23" name="图片 22" descr="画里面的卡通人物&#10;&#10;低可信度描述已自动生成">
              <a:extLst>
                <a:ext uri="{FF2B5EF4-FFF2-40B4-BE49-F238E27FC236}">
                  <a16:creationId xmlns:a16="http://schemas.microsoft.com/office/drawing/2014/main" id="{9CA64AA8-F47E-229C-2618-58F358B0A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4741" y="4717690"/>
              <a:ext cx="352996" cy="418889"/>
            </a:xfrm>
            <a:prstGeom prst="rect">
              <a:avLst/>
            </a:prstGeom>
          </p:spPr>
        </p:pic>
      </p:grp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CB5A6D0B-8B81-7EB2-4120-CF9DD5018FF4}"/>
              </a:ext>
            </a:extLst>
          </p:cNvPr>
          <p:cNvCxnSpPr>
            <a:cxnSpLocks/>
            <a:stCxn id="15" idx="3"/>
            <a:endCxn id="22" idx="3"/>
          </p:cNvCxnSpPr>
          <p:nvPr/>
        </p:nvCxnSpPr>
        <p:spPr>
          <a:xfrm flipV="1">
            <a:off x="6455097" y="3032011"/>
            <a:ext cx="1360115" cy="396989"/>
          </a:xfrm>
          <a:prstGeom prst="straightConnector1">
            <a:avLst/>
          </a:prstGeom>
          <a:ln w="19050">
            <a:solidFill>
              <a:srgbClr val="E77B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708F2349-5AF3-C948-D471-3535F168EAE2}"/>
              </a:ext>
            </a:extLst>
          </p:cNvPr>
          <p:cNvCxnSpPr>
            <a:cxnSpLocks/>
            <a:stCxn id="15" idx="3"/>
            <a:endCxn id="31" idx="3"/>
          </p:cNvCxnSpPr>
          <p:nvPr/>
        </p:nvCxnSpPr>
        <p:spPr>
          <a:xfrm>
            <a:off x="6455097" y="3429000"/>
            <a:ext cx="1360115" cy="681862"/>
          </a:xfrm>
          <a:prstGeom prst="straightConnector1">
            <a:avLst/>
          </a:prstGeom>
          <a:ln w="19050">
            <a:solidFill>
              <a:srgbClr val="E77B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2D6FEE3-C532-E7EF-BCB4-1A429C78C532}"/>
              </a:ext>
            </a:extLst>
          </p:cNvPr>
          <p:cNvGrpSpPr/>
          <p:nvPr/>
        </p:nvGrpSpPr>
        <p:grpSpPr>
          <a:xfrm>
            <a:off x="7815212" y="3780881"/>
            <a:ext cx="874968" cy="659962"/>
            <a:chOff x="1799483" y="4476617"/>
            <a:chExt cx="874968" cy="659962"/>
          </a:xfrm>
        </p:grpSpPr>
        <p:pic>
          <p:nvPicPr>
            <p:cNvPr id="31" name="图片 30" descr="画里面的卡通人物&#10;&#10;低可信度描述已自动生成">
              <a:extLst>
                <a:ext uri="{FF2B5EF4-FFF2-40B4-BE49-F238E27FC236}">
                  <a16:creationId xmlns:a16="http://schemas.microsoft.com/office/drawing/2014/main" id="{A5241959-E4AB-D0BC-E041-4A412A47D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99483" y="4476617"/>
              <a:ext cx="556148" cy="659962"/>
            </a:xfrm>
            <a:prstGeom prst="rect">
              <a:avLst/>
            </a:prstGeom>
          </p:spPr>
        </p:pic>
        <p:pic>
          <p:nvPicPr>
            <p:cNvPr id="32" name="图片 31" descr="画里面的卡通人物&#10;&#10;低可信度描述已自动生成">
              <a:extLst>
                <a:ext uri="{FF2B5EF4-FFF2-40B4-BE49-F238E27FC236}">
                  <a16:creationId xmlns:a16="http://schemas.microsoft.com/office/drawing/2014/main" id="{147BA7D3-7D93-401F-D9BE-AB009A667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21455" y="4717690"/>
              <a:ext cx="352996" cy="418889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3317E93-DA05-C6C7-99D4-57EB22774049}"/>
              </a:ext>
            </a:extLst>
          </p:cNvPr>
          <p:cNvGrpSpPr/>
          <p:nvPr/>
        </p:nvGrpSpPr>
        <p:grpSpPr>
          <a:xfrm>
            <a:off x="7815212" y="4859732"/>
            <a:ext cx="874968" cy="659962"/>
            <a:chOff x="3222769" y="4476617"/>
            <a:chExt cx="874968" cy="659962"/>
          </a:xfrm>
        </p:grpSpPr>
        <p:pic>
          <p:nvPicPr>
            <p:cNvPr id="34" name="图片 33" descr="画里面的卡通人物&#10;&#10;低可信度描述已自动生成">
              <a:extLst>
                <a:ext uri="{FF2B5EF4-FFF2-40B4-BE49-F238E27FC236}">
                  <a16:creationId xmlns:a16="http://schemas.microsoft.com/office/drawing/2014/main" id="{8F0878A9-820D-BCB9-D385-B460799B1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22769" y="4476617"/>
              <a:ext cx="556148" cy="659962"/>
            </a:xfrm>
            <a:prstGeom prst="rect">
              <a:avLst/>
            </a:prstGeom>
          </p:spPr>
        </p:pic>
        <p:pic>
          <p:nvPicPr>
            <p:cNvPr id="35" name="图片 34" descr="画里面的卡通人物&#10;&#10;低可信度描述已自动生成">
              <a:extLst>
                <a:ext uri="{FF2B5EF4-FFF2-40B4-BE49-F238E27FC236}">
                  <a16:creationId xmlns:a16="http://schemas.microsoft.com/office/drawing/2014/main" id="{36081881-7E13-2662-884B-733F09288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44741" y="4717690"/>
              <a:ext cx="352996" cy="418889"/>
            </a:xfrm>
            <a:prstGeom prst="rect">
              <a:avLst/>
            </a:prstGeom>
          </p:spPr>
        </p:pic>
      </p:grp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66E9BBDD-5BCA-AF47-8686-EA9CF473756C}"/>
              </a:ext>
            </a:extLst>
          </p:cNvPr>
          <p:cNvCxnSpPr>
            <a:cxnSpLocks/>
            <a:stCxn id="15" idx="3"/>
            <a:endCxn id="34" idx="3"/>
          </p:cNvCxnSpPr>
          <p:nvPr/>
        </p:nvCxnSpPr>
        <p:spPr>
          <a:xfrm>
            <a:off x="6455097" y="3429000"/>
            <a:ext cx="1360115" cy="1760713"/>
          </a:xfrm>
          <a:prstGeom prst="straightConnector1">
            <a:avLst/>
          </a:prstGeom>
          <a:ln w="19050">
            <a:solidFill>
              <a:srgbClr val="E77B4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C0D202A6-9A99-E677-71EE-14BCC75DEB08}"/>
              </a:ext>
            </a:extLst>
          </p:cNvPr>
          <p:cNvSpPr txBox="1"/>
          <p:nvPr/>
        </p:nvSpPr>
        <p:spPr>
          <a:xfrm>
            <a:off x="1183096" y="1114929"/>
            <a:ext cx="9825807" cy="419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SphereEx-DBPlusEngine </a:t>
            </a: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弹性伸缩插件可以实现同构存储节点在线地扩容或缩容，同时支持在线数据比对。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3D8337-C1BA-8243-59AA-1D0975EB2185}"/>
              </a:ext>
            </a:extLst>
          </p:cNvPr>
          <p:cNvSpPr txBox="1"/>
          <p:nvPr/>
        </p:nvSpPr>
        <p:spPr>
          <a:xfrm>
            <a:off x="1630726" y="2601648"/>
            <a:ext cx="1293944" cy="1527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在线操作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并发可控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数据校验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线性扩展</a:t>
            </a:r>
          </a:p>
        </p:txBody>
      </p:sp>
      <p:sp>
        <p:nvSpPr>
          <p:cNvPr id="5" name="箭头: 五边形 6">
            <a:extLst>
              <a:ext uri="{FF2B5EF4-FFF2-40B4-BE49-F238E27FC236}">
                <a16:creationId xmlns:a16="http://schemas.microsoft.com/office/drawing/2014/main" id="{145C50ED-3F1E-391F-940E-F02F04CDE051}"/>
              </a:ext>
            </a:extLst>
          </p:cNvPr>
          <p:cNvSpPr/>
          <p:nvPr/>
        </p:nvSpPr>
        <p:spPr>
          <a:xfrm>
            <a:off x="2035634" y="6036064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1.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准备阶段</a:t>
            </a:r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327660EA-6736-0C78-9E25-2CF7A6D20FA0}"/>
              </a:ext>
            </a:extLst>
          </p:cNvPr>
          <p:cNvSpPr/>
          <p:nvPr/>
        </p:nvSpPr>
        <p:spPr>
          <a:xfrm>
            <a:off x="3918994" y="6036064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2.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存量数据迁移阶段</a:t>
            </a:r>
          </a:p>
        </p:txBody>
      </p:sp>
      <p:sp>
        <p:nvSpPr>
          <p:cNvPr id="8" name="箭头: 五边形 6">
            <a:extLst>
              <a:ext uri="{FF2B5EF4-FFF2-40B4-BE49-F238E27FC236}">
                <a16:creationId xmlns:a16="http://schemas.microsoft.com/office/drawing/2014/main" id="{FAF25461-2740-B472-3AE9-87CD285265A3}"/>
              </a:ext>
            </a:extLst>
          </p:cNvPr>
          <p:cNvSpPr/>
          <p:nvPr/>
        </p:nvSpPr>
        <p:spPr>
          <a:xfrm>
            <a:off x="5802354" y="6031623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3.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增量数据同步阶段</a:t>
            </a:r>
          </a:p>
        </p:txBody>
      </p:sp>
      <p:sp>
        <p:nvSpPr>
          <p:cNvPr id="9" name="箭头: 五边形 6">
            <a:extLst>
              <a:ext uri="{FF2B5EF4-FFF2-40B4-BE49-F238E27FC236}">
                <a16:creationId xmlns:a16="http://schemas.microsoft.com/office/drawing/2014/main" id="{67FB16C0-FD4A-737E-D656-53B819C8ED16}"/>
              </a:ext>
            </a:extLst>
          </p:cNvPr>
          <p:cNvSpPr/>
          <p:nvPr/>
        </p:nvSpPr>
        <p:spPr>
          <a:xfrm>
            <a:off x="7685714" y="6031623"/>
            <a:ext cx="1778073" cy="277102"/>
          </a:xfrm>
          <a:prstGeom prst="homePlate">
            <a:avLst/>
          </a:prstGeom>
          <a:solidFill>
            <a:srgbClr val="2530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4.</a:t>
            </a: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文楷体" panose="02010600040101010101" pitchFamily="2" charset="-122"/>
              </a:rPr>
              <a:t> 流量切换阶段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41475989-53B9-2CB6-2612-6C4D57793F37}"/>
              </a:ext>
            </a:extLst>
          </p:cNvPr>
          <p:cNvSpPr/>
          <p:nvPr/>
        </p:nvSpPr>
        <p:spPr>
          <a:xfrm>
            <a:off x="3918994" y="1567147"/>
            <a:ext cx="6126673" cy="4092873"/>
          </a:xfrm>
          <a:prstGeom prst="roundRect">
            <a:avLst>
              <a:gd name="adj" fmla="val 2527"/>
            </a:avLst>
          </a:prstGeom>
          <a:noFill/>
          <a:ln w="19050">
            <a:solidFill>
              <a:schemeClr val="bg2">
                <a:lumMod val="75000"/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798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分布式数据库解决方案：常见问题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56AF054-FD16-1716-CFB1-18752D0BD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40" y="2195704"/>
            <a:ext cx="3623270" cy="36232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50250355-F1C0-060F-AAF4-A08C8A6B33C0}"/>
              </a:ext>
            </a:extLst>
          </p:cNvPr>
          <p:cNvGrpSpPr/>
          <p:nvPr/>
        </p:nvGrpSpPr>
        <p:grpSpPr>
          <a:xfrm>
            <a:off x="1126905" y="2567315"/>
            <a:ext cx="6777575" cy="466060"/>
            <a:chOff x="1126905" y="2567315"/>
            <a:chExt cx="6777575" cy="46606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1042C4-7297-03AA-55E8-BB27417D03F3}"/>
                </a:ext>
              </a:extLst>
            </p:cNvPr>
            <p:cNvSpPr txBox="1"/>
            <p:nvPr/>
          </p:nvSpPr>
          <p:spPr>
            <a:xfrm>
              <a:off x="1126905" y="2567315"/>
              <a:ext cx="43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二次分片过程中，对业务是否有影响？</a:t>
              </a:r>
            </a:p>
          </p:txBody>
        </p: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2F9711CA-7A80-240B-514E-B9449167D3A6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303337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234F47F-37D0-2432-24EC-E30699E12606}"/>
              </a:ext>
            </a:extLst>
          </p:cNvPr>
          <p:cNvGrpSpPr/>
          <p:nvPr/>
        </p:nvGrpSpPr>
        <p:grpSpPr>
          <a:xfrm>
            <a:off x="1126905" y="3287327"/>
            <a:ext cx="6777575" cy="497888"/>
            <a:chOff x="1126905" y="3287327"/>
            <a:chExt cx="6777575" cy="497888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A0E8CC5-89AA-16E5-4B43-D65035876E82}"/>
                </a:ext>
              </a:extLst>
            </p:cNvPr>
            <p:cNvSpPr txBox="1"/>
            <p:nvPr/>
          </p:nvSpPr>
          <p:spPr>
            <a:xfrm>
              <a:off x="1126905" y="3287327"/>
              <a:ext cx="4599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二次分片是否需要依赖其他的产品组件？</a:t>
              </a: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20B0E4BC-32FF-32E2-DC0C-7D0694AE0593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378521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D3FBC25-9969-FAAB-7E20-D9C5B44637B3}"/>
              </a:ext>
            </a:extLst>
          </p:cNvPr>
          <p:cNvGrpSpPr/>
          <p:nvPr/>
        </p:nvGrpSpPr>
        <p:grpSpPr>
          <a:xfrm>
            <a:off x="1126905" y="4007339"/>
            <a:ext cx="6777575" cy="478916"/>
            <a:chOff x="1126905" y="4007339"/>
            <a:chExt cx="6777575" cy="4789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8A1DF52-5114-02A9-33A2-0AFE1A8B69AC}"/>
                </a:ext>
              </a:extLst>
            </p:cNvPr>
            <p:cNvSpPr txBox="1"/>
            <p:nvPr/>
          </p:nvSpPr>
          <p:spPr>
            <a:xfrm>
              <a:off x="1126906" y="4007339"/>
              <a:ext cx="5655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和原生分布式数据库相比，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Sharding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有哪些优势？</a:t>
              </a:r>
            </a:p>
          </p:txBody>
        </p: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A229EE46-FA81-D934-4BB7-BE3484DA4245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448625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B88C206-737D-1B6B-ED6E-007511FE965D}"/>
              </a:ext>
            </a:extLst>
          </p:cNvPr>
          <p:cNvGrpSpPr/>
          <p:nvPr/>
        </p:nvGrpSpPr>
        <p:grpSpPr>
          <a:xfrm>
            <a:off x="1126905" y="4730190"/>
            <a:ext cx="6878744" cy="467265"/>
            <a:chOff x="1126905" y="4730190"/>
            <a:chExt cx="6878744" cy="46726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5E4EDE3-1368-1141-72EC-4C1B4F3AA102}"/>
                </a:ext>
              </a:extLst>
            </p:cNvPr>
            <p:cNvSpPr txBox="1"/>
            <p:nvPr/>
          </p:nvSpPr>
          <p:spPr>
            <a:xfrm>
              <a:off x="1126906" y="4730190"/>
              <a:ext cx="6878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选择了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Sharding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方案后，该如何拆分大表？是否有公式参考？</a:t>
              </a: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D998E2D3-72A7-2635-4479-34431CCF7D81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519745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278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738A78-D1FE-C3B1-C629-248D0F30DFD8}"/>
              </a:ext>
            </a:extLst>
          </p:cNvPr>
          <p:cNvSpPr txBox="1"/>
          <p:nvPr/>
        </p:nvSpPr>
        <p:spPr>
          <a:xfrm>
            <a:off x="5513148" y="17383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解决问题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A44AABC-9EF2-1EF9-8260-E465388B3A10}"/>
              </a:ext>
            </a:extLst>
          </p:cNvPr>
          <p:cNvCxnSpPr>
            <a:cxnSpLocks/>
          </p:cNvCxnSpPr>
          <p:nvPr/>
        </p:nvCxnSpPr>
        <p:spPr>
          <a:xfrm>
            <a:off x="5786651" y="2176747"/>
            <a:ext cx="560990" cy="0"/>
          </a:xfrm>
          <a:prstGeom prst="line">
            <a:avLst/>
          </a:prstGeom>
          <a:ln w="3810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49A502A-CE9A-8C89-C8D2-1D071F98E470}"/>
              </a:ext>
            </a:extLst>
          </p:cNvPr>
          <p:cNvGrpSpPr/>
          <p:nvPr/>
        </p:nvGrpSpPr>
        <p:grpSpPr>
          <a:xfrm>
            <a:off x="3926175" y="3008036"/>
            <a:ext cx="4339650" cy="369332"/>
            <a:chOff x="3926175" y="3008036"/>
            <a:chExt cx="4339650" cy="369332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D31E87D-E126-B093-0BA5-897AD04BC014}"/>
                </a:ext>
              </a:extLst>
            </p:cNvPr>
            <p:cNvSpPr txBox="1"/>
            <p:nvPr/>
          </p:nvSpPr>
          <p:spPr>
            <a:xfrm>
              <a:off x="3926175" y="3008036"/>
              <a:ext cx="4339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调研改造阶段，如何快速识别敏感数据？</a:t>
              </a:r>
            </a:p>
          </p:txBody>
        </p: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13FE6A1F-8AD0-C1F5-13A8-B348457D83C9}"/>
                </a:ext>
              </a:extLst>
            </p:cNvPr>
            <p:cNvCxnSpPr>
              <a:cxnSpLocks/>
            </p:cNvCxnSpPr>
            <p:nvPr/>
          </p:nvCxnSpPr>
          <p:spPr>
            <a:xfrm>
              <a:off x="4043706" y="3377368"/>
              <a:ext cx="4015961" cy="0"/>
            </a:xfrm>
            <a:prstGeom prst="line">
              <a:avLst/>
            </a:prstGeom>
            <a:ln w="19050">
              <a:solidFill>
                <a:srgbClr val="F6641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740C19-FCDC-3016-C0CC-31609A72A507}"/>
              </a:ext>
            </a:extLst>
          </p:cNvPr>
          <p:cNvGrpSpPr/>
          <p:nvPr/>
        </p:nvGrpSpPr>
        <p:grpSpPr>
          <a:xfrm>
            <a:off x="3810759" y="3856212"/>
            <a:ext cx="4570482" cy="369332"/>
            <a:chOff x="3810759" y="3856212"/>
            <a:chExt cx="4570482" cy="369332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593CA47-88F5-4A7A-09EA-CD9F7D81E586}"/>
                </a:ext>
              </a:extLst>
            </p:cNvPr>
            <p:cNvSpPr txBox="1"/>
            <p:nvPr/>
          </p:nvSpPr>
          <p:spPr>
            <a:xfrm>
              <a:off x="3810759" y="3856212"/>
              <a:ext cx="457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如何在免业务改造的前提下完成数据加密？</a:t>
              </a:r>
            </a:p>
          </p:txBody>
        </p: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371BF789-AF9F-6DDB-721B-20A9B16DEB6B}"/>
                </a:ext>
              </a:extLst>
            </p:cNvPr>
            <p:cNvCxnSpPr>
              <a:cxnSpLocks/>
            </p:cNvCxnSpPr>
            <p:nvPr/>
          </p:nvCxnSpPr>
          <p:spPr>
            <a:xfrm>
              <a:off x="3909991" y="4225544"/>
              <a:ext cx="4246781" cy="0"/>
            </a:xfrm>
            <a:prstGeom prst="line">
              <a:avLst/>
            </a:prstGeom>
            <a:ln w="19050">
              <a:solidFill>
                <a:srgbClr val="F6641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FE711DD-9068-FE72-056A-B214C004952D}"/>
              </a:ext>
            </a:extLst>
          </p:cNvPr>
          <p:cNvGrpSpPr/>
          <p:nvPr/>
        </p:nvGrpSpPr>
        <p:grpSpPr>
          <a:xfrm>
            <a:off x="3810762" y="4704389"/>
            <a:ext cx="4570482" cy="369332"/>
            <a:chOff x="3810762" y="4704389"/>
            <a:chExt cx="4570482" cy="36933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E958FD5-7287-234C-28EE-F216F959DA91}"/>
                </a:ext>
              </a:extLst>
            </p:cNvPr>
            <p:cNvSpPr txBox="1"/>
            <p:nvPr/>
          </p:nvSpPr>
          <p:spPr>
            <a:xfrm>
              <a:off x="3810762" y="4704389"/>
              <a:ext cx="457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如何将存量数据进行优雅地明文密文转换？</a:t>
              </a: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78F69F72-B825-7614-AC27-AEB5D8FE157E}"/>
                </a:ext>
              </a:extLst>
            </p:cNvPr>
            <p:cNvCxnSpPr>
              <a:cxnSpLocks/>
            </p:cNvCxnSpPr>
            <p:nvPr/>
          </p:nvCxnSpPr>
          <p:spPr>
            <a:xfrm>
              <a:off x="3901899" y="5073721"/>
              <a:ext cx="4246781" cy="0"/>
            </a:xfrm>
            <a:prstGeom prst="line">
              <a:avLst/>
            </a:prstGeom>
            <a:ln w="19050">
              <a:solidFill>
                <a:srgbClr val="F6641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13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92772" y="948372"/>
            <a:ext cx="1630680" cy="2774315"/>
            <a:chOff x="4868" y="2692"/>
            <a:chExt cx="2568" cy="4369"/>
          </a:xfrm>
        </p:grpSpPr>
        <p:sp>
          <p:nvSpPr>
            <p:cNvPr id="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9"/>
              </p:custDataLst>
            </p:nvPr>
          </p:nvSpPr>
          <p:spPr>
            <a:xfrm rot="5400000">
              <a:off x="4057" y="5224"/>
              <a:ext cx="2851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Contents</a:t>
              </a:r>
            </a:p>
          </p:txBody>
        </p:sp>
        <p:sp>
          <p:nvSpPr>
            <p:cNvPr id="6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0"/>
              </p:custDataLst>
            </p:nvPr>
          </p:nvSpPr>
          <p:spPr>
            <a:xfrm>
              <a:off x="5748" y="4316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录</a:t>
              </a:r>
            </a:p>
          </p:txBody>
        </p:sp>
        <p:sp>
          <p:nvSpPr>
            <p:cNvPr id="7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  <p:cNvSpPr txBox="1"/>
            <p:nvPr>
              <p:custDataLst>
                <p:tags r:id="rId11"/>
              </p:custDataLst>
            </p:nvPr>
          </p:nvSpPr>
          <p:spPr>
            <a:xfrm>
              <a:off x="4868" y="2692"/>
              <a:ext cx="1688" cy="1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7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lt"/>
                </a:rPr>
                <a:t>目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99A7ECC-FE5F-C591-6420-E92390699CB2}"/>
              </a:ext>
            </a:extLst>
          </p:cNvPr>
          <p:cNvGrpSpPr/>
          <p:nvPr/>
        </p:nvGrpSpPr>
        <p:grpSpPr>
          <a:xfrm>
            <a:off x="4024527" y="2108824"/>
            <a:ext cx="2634888" cy="1103293"/>
            <a:chOff x="5505689" y="1240184"/>
            <a:chExt cx="2634888" cy="1103293"/>
          </a:xfrm>
        </p:grpSpPr>
        <p:sp>
          <p:nvSpPr>
            <p:cNvPr id="9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1737FB87-CA6A-2D26-476A-FB00965FA3E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505689" y="1912590"/>
              <a:ext cx="26348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</a:t>
              </a:r>
              <a:r>
                <a:rPr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 公司介绍</a:t>
              </a:r>
            </a:p>
          </p:txBody>
        </p:sp>
        <p:sp>
          <p:nvSpPr>
            <p:cNvPr id="1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2D792397-10A5-1095-3495-3F8E949FF54F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01</a:t>
              </a:r>
            </a:p>
          </p:txBody>
        </p:sp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2C50D5A1-2AC7-64E8-9B33-DA6CED747698}"/>
                </a:ext>
              </a:extLst>
            </p:cNvPr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BAEF0EE-D2C0-B907-914D-7DCFD3648AE0}"/>
              </a:ext>
            </a:extLst>
          </p:cNvPr>
          <p:cNvGrpSpPr/>
          <p:nvPr/>
        </p:nvGrpSpPr>
        <p:grpSpPr>
          <a:xfrm>
            <a:off x="4024527" y="4076770"/>
            <a:ext cx="2634888" cy="1143643"/>
            <a:chOff x="5505689" y="1240184"/>
            <a:chExt cx="2634888" cy="1143643"/>
          </a:xfrm>
        </p:grpSpPr>
        <p:sp>
          <p:nvSpPr>
            <p:cNvPr id="1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FF2937FD-F173-3FB9-8A69-412E5A4AF95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505689" y="1952940"/>
              <a:ext cx="26348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</a:t>
              </a:r>
              <a:r>
                <a:rPr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 解决方案</a:t>
              </a:r>
            </a:p>
          </p:txBody>
        </p:sp>
        <p:sp>
          <p:nvSpPr>
  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26C6C123-0405-0F7E-F683-75B4C3D06CC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03</a:t>
              </a:r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3C394B2C-74DD-9E36-A6BF-884CB8588035}"/>
                </a:ext>
              </a:extLst>
            </p:cNvPr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DEA0FA1-812A-7227-16F6-D75187F4C4CB}"/>
              </a:ext>
            </a:extLst>
          </p:cNvPr>
          <p:cNvGrpSpPr/>
          <p:nvPr/>
        </p:nvGrpSpPr>
        <p:grpSpPr>
          <a:xfrm>
            <a:off x="7612553" y="2108824"/>
            <a:ext cx="2634888" cy="1103322"/>
            <a:chOff x="5505689" y="1240184"/>
            <a:chExt cx="2634888" cy="1103322"/>
          </a:xfrm>
        </p:grpSpPr>
        <p:sp>
          <p:nvSpPr>
            <p:cNvPr id="1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267F9AA7-BE5B-FF4B-042D-56D20E60DE4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505689" y="1912619"/>
              <a:ext cx="26348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</a:t>
              </a:r>
              <a:r>
                <a:rPr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 产品介绍</a:t>
              </a:r>
            </a:p>
          </p:txBody>
        </p:sp>
        <p:sp>
          <p:nvSpPr>
            <p:cNvPr id="20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C3629677-3BE6-506C-A7F7-F5EB6F84C79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02</a:t>
              </a:r>
            </a:p>
          </p:txBody>
        </p:sp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0926EE63-8877-C02D-A807-5A5027178688}"/>
                </a:ext>
              </a:extLst>
            </p:cNvPr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7C944-1240-A620-CA5F-DE96CE647AA6}"/>
              </a:ext>
            </a:extLst>
          </p:cNvPr>
          <p:cNvGrpSpPr/>
          <p:nvPr/>
        </p:nvGrpSpPr>
        <p:grpSpPr>
          <a:xfrm>
            <a:off x="7612553" y="4076770"/>
            <a:ext cx="1313180" cy="1143642"/>
            <a:chOff x="5505689" y="1240184"/>
            <a:chExt cx="1313180" cy="1143642"/>
          </a:xfrm>
        </p:grpSpPr>
        <p:sp>
          <p:nvSpPr>
            <p:cNvPr id="2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C853E6ED-94DB-0F54-552F-AFBFA50A1CC5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505689" y="1952939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实践案例</a:t>
              </a:r>
            </a:p>
          </p:txBody>
        </p:sp>
        <p:sp>
          <p:nvSpPr>
            <p:cNvPr id="2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E1A972DB-5739-CB2B-5448-2094B263C1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505689" y="1240184"/>
              <a:ext cx="6912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04</a:t>
              </a:r>
            </a:p>
          </p:txBody>
        </p:sp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id="{C3660F14-6B93-4B53-2E67-DBEF99E79016}"/>
                </a:ext>
              </a:extLst>
            </p:cNvPr>
            <p:cNvSpPr/>
            <p:nvPr/>
          </p:nvSpPr>
          <p:spPr>
            <a:xfrm>
              <a:off x="5735756" y="1819810"/>
              <a:ext cx="231082" cy="55756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图示&#10;&#10;描述已自动生成">
            <a:extLst>
              <a:ext uri="{FF2B5EF4-FFF2-40B4-BE49-F238E27FC236}">
                <a16:creationId xmlns:a16="http://schemas.microsoft.com/office/drawing/2014/main" id="{14BC4BEA-D450-554F-A658-CDACE5BD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1" t="6437" r="2977" b="4978"/>
          <a:stretch/>
        </p:blipFill>
        <p:spPr>
          <a:xfrm>
            <a:off x="810228" y="1470168"/>
            <a:ext cx="7338349" cy="4687564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57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AEE8AEC-2E28-7767-5918-C3D5DE197150}"/>
              </a:ext>
            </a:extLst>
          </p:cNvPr>
          <p:cNvSpPr txBox="1"/>
          <p:nvPr/>
        </p:nvSpPr>
        <p:spPr>
          <a:xfrm>
            <a:off x="1126905" y="984840"/>
            <a:ext cx="4083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识别，加密，洗数，脱敏，一体化安全方案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8A7144C4-A5DB-D547-4AEC-23862A4CF87E}"/>
              </a:ext>
            </a:extLst>
          </p:cNvPr>
          <p:cNvSpPr/>
          <p:nvPr/>
        </p:nvSpPr>
        <p:spPr>
          <a:xfrm>
            <a:off x="8653892" y="2043940"/>
            <a:ext cx="2087562" cy="3373012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3A61FD-794D-AE14-DFEE-A82427B3FDAF}"/>
              </a:ext>
            </a:extLst>
          </p:cNvPr>
          <p:cNvSpPr txBox="1"/>
          <p:nvPr/>
        </p:nvSpPr>
        <p:spPr>
          <a:xfrm>
            <a:off x="8830619" y="2162257"/>
            <a:ext cx="2087562" cy="2916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端到端全流程加密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业务免改造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数据平滑迁移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可回退逃生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生态友好（软硬件）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多元环境支持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快速识别风险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加密对象粒度细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002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570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数据安全一体化解决方案：敏感数据识别</a:t>
            </a:r>
          </a:p>
        </p:txBody>
      </p:sp>
      <p:sp>
        <p:nvSpPr>
          <p:cNvPr id="5" name="圆角矩形 19">
            <a:extLst>
              <a:ext uri="{FF2B5EF4-FFF2-40B4-BE49-F238E27FC236}">
                <a16:creationId xmlns:a16="http://schemas.microsoft.com/office/drawing/2014/main" id="{670E8F95-2F3D-6F79-EEC8-94AE8D2DD562}"/>
              </a:ext>
            </a:extLst>
          </p:cNvPr>
          <p:cNvSpPr/>
          <p:nvPr/>
        </p:nvSpPr>
        <p:spPr>
          <a:xfrm>
            <a:off x="7827814" y="1208152"/>
            <a:ext cx="3671761" cy="1074476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5872F4-3C4E-4B78-5642-0F6E778C787A}"/>
              </a:ext>
            </a:extLst>
          </p:cNvPr>
          <p:cNvSpPr txBox="1"/>
          <p:nvPr/>
        </p:nvSpPr>
        <p:spPr>
          <a:xfrm>
            <a:off x="7912162" y="1315022"/>
            <a:ext cx="350230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CN" altLang="en-US" sz="1466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离在线数据识别</a:t>
            </a:r>
            <a:endParaRPr kumimoji="1" lang="en-US" altLang="zh-CN" sz="1466" b="1" dirty="0">
              <a:solidFill>
                <a:srgbClr val="253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800"/>
              </a:spcAft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支持数据自动采集识别与人工上报离线数据相结合，解决数据不外流条件敏感数据识别。</a:t>
            </a:r>
          </a:p>
        </p:txBody>
      </p:sp>
      <p:sp>
        <p:nvSpPr>
          <p:cNvPr id="9" name="圆角矩形 19">
            <a:extLst>
              <a:ext uri="{FF2B5EF4-FFF2-40B4-BE49-F238E27FC236}">
                <a16:creationId xmlns:a16="http://schemas.microsoft.com/office/drawing/2014/main" id="{41A4D376-6EA6-06B5-C7FF-1AEB821317B7}"/>
              </a:ext>
            </a:extLst>
          </p:cNvPr>
          <p:cNvSpPr/>
          <p:nvPr/>
        </p:nvSpPr>
        <p:spPr>
          <a:xfrm>
            <a:off x="7827814" y="2457312"/>
            <a:ext cx="3656465" cy="1245610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902383-B35F-CAE7-5DDD-BC0AB7488CB3}"/>
              </a:ext>
            </a:extLst>
          </p:cNvPr>
          <p:cNvSpPr txBox="1"/>
          <p:nvPr/>
        </p:nvSpPr>
        <p:spPr>
          <a:xfrm>
            <a:off x="7912162" y="2564182"/>
            <a:ext cx="3572116" cy="97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CN" altLang="en-US" sz="1466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多数据源支持</a:t>
            </a:r>
            <a:endParaRPr kumimoji="1" lang="en-US" altLang="zh-CN" sz="1466" b="1" dirty="0">
              <a:solidFill>
                <a:srgbClr val="253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800"/>
              </a:spcAft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支持多种数据源，包括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MySQL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PostgreSQL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Oracle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SQL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Server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openGauss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及其他符合上述标准及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SQL92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规范的数据源。</a:t>
            </a:r>
          </a:p>
        </p:txBody>
      </p:sp>
      <p:sp>
        <p:nvSpPr>
          <p:cNvPr id="13" name="圆角矩形 19">
            <a:extLst>
              <a:ext uri="{FF2B5EF4-FFF2-40B4-BE49-F238E27FC236}">
                <a16:creationId xmlns:a16="http://schemas.microsoft.com/office/drawing/2014/main" id="{C7876F6F-0BB8-3B42-B2D6-DC2D94A1665F}"/>
              </a:ext>
            </a:extLst>
          </p:cNvPr>
          <p:cNvSpPr/>
          <p:nvPr/>
        </p:nvSpPr>
        <p:spPr>
          <a:xfrm>
            <a:off x="7827814" y="3875893"/>
            <a:ext cx="3656465" cy="1074476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E89B95-07F0-8C56-240B-DD65BEFE7061}"/>
              </a:ext>
            </a:extLst>
          </p:cNvPr>
          <p:cNvSpPr txBox="1"/>
          <p:nvPr/>
        </p:nvSpPr>
        <p:spPr>
          <a:xfrm>
            <a:off x="7912162" y="3982762"/>
            <a:ext cx="350230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CN" altLang="en-US" sz="1466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内置规则与自定义</a:t>
            </a:r>
            <a:endParaRPr kumimoji="1" lang="en-US" altLang="zh-CN" sz="1466" b="1" dirty="0">
              <a:solidFill>
                <a:srgbClr val="253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800"/>
              </a:spcAft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支持多种数据规范的合规性识别，包括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GDPR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、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GB35273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等，并支持动态扩展。</a:t>
            </a:r>
          </a:p>
        </p:txBody>
      </p:sp>
      <p:sp>
        <p:nvSpPr>
          <p:cNvPr id="17" name="圆角矩形 19">
            <a:extLst>
              <a:ext uri="{FF2B5EF4-FFF2-40B4-BE49-F238E27FC236}">
                <a16:creationId xmlns:a16="http://schemas.microsoft.com/office/drawing/2014/main" id="{4F65F50D-EA44-F438-DAE4-EAE1698ACB3A}"/>
              </a:ext>
            </a:extLst>
          </p:cNvPr>
          <p:cNvSpPr/>
          <p:nvPr/>
        </p:nvSpPr>
        <p:spPr>
          <a:xfrm>
            <a:off x="7843111" y="5123341"/>
            <a:ext cx="3656465" cy="1074476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CC86B0-546A-B255-3691-060C1E58C075}"/>
              </a:ext>
            </a:extLst>
          </p:cNvPr>
          <p:cNvSpPr txBox="1"/>
          <p:nvPr/>
        </p:nvSpPr>
        <p:spPr>
          <a:xfrm>
            <a:off x="7927459" y="5230211"/>
            <a:ext cx="350230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CN" altLang="en-US" sz="1466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安全规范与实施建议</a:t>
            </a:r>
            <a:endParaRPr kumimoji="1" lang="en-US" altLang="zh-CN" sz="1466" b="1" dirty="0">
              <a:solidFill>
                <a:srgbClr val="253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800"/>
              </a:spcAft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识别数据风险，给出安全规范及可行实施建议，方便落地。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22246DA-E516-C069-72F7-2D538BF68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58" y="2382752"/>
            <a:ext cx="4900687" cy="2740589"/>
          </a:xfrm>
          <a:prstGeom prst="rect">
            <a:avLst/>
          </a:prstGeom>
          <a:ln>
            <a:solidFill>
              <a:srgbClr val="F6641C">
                <a:alpha val="50000"/>
              </a:srgbClr>
            </a:solidFill>
          </a:ln>
          <a:effectLst/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0CCB63A-F89A-B5A8-082A-A36035DBE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938" y="3240161"/>
            <a:ext cx="4494413" cy="2874024"/>
          </a:xfrm>
          <a:prstGeom prst="rect">
            <a:avLst/>
          </a:prstGeom>
          <a:ln>
            <a:solidFill>
              <a:srgbClr val="F6641C">
                <a:alpha val="50000"/>
              </a:srgbClr>
            </a:solidFill>
          </a:ln>
          <a:effectLst/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DB9C857-23BF-78F1-966F-9D2DA9B2C8B1}"/>
              </a:ext>
            </a:extLst>
          </p:cNvPr>
          <p:cNvSpPr txBox="1"/>
          <p:nvPr/>
        </p:nvSpPr>
        <p:spPr>
          <a:xfrm>
            <a:off x="365426" y="1063162"/>
            <a:ext cx="7296971" cy="1117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SphereEx </a:t>
            </a:r>
            <a:r>
              <a:rPr kumimoji="1"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敏感数据识别工具（</a:t>
            </a:r>
            <a:r>
              <a:rPr kumimoji="1" lang="en-US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SDR, </a:t>
            </a:r>
            <a:r>
              <a:rPr kumimoji="1"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charset="0"/>
                <a:ea typeface="Microsoft YaHei Light" panose="020B0502040204020203" charset="0"/>
              </a:rPr>
              <a:t>SensitiveDataRecognizer）</a:t>
            </a:r>
            <a:r>
              <a:rPr kumimoji="1"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可快速识别敏感数据风险，给出安全规范及可行实施建议，加速用户安全改造工作落地。</a:t>
            </a:r>
            <a:r>
              <a:rPr kumimoji="1"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charset="0"/>
                <a:ea typeface="Microsoft YaHei Light" panose="020B0502040204020203" charset="0"/>
              </a:rPr>
              <a:t>通过采样算法，提供更高性能和更高精度的引擎能力。</a:t>
            </a:r>
          </a:p>
        </p:txBody>
      </p:sp>
    </p:spTree>
    <p:extLst>
      <p:ext uri="{BB962C8B-B14F-4D97-AF65-F5344CB8AC3E}">
        <p14:creationId xmlns:p14="http://schemas.microsoft.com/office/powerpoint/2010/main" val="216230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数据安全一体化解决方案：数据加解密</a:t>
            </a:r>
            <a:r>
              <a:rPr lang="en-US" altLang="zh-CN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脱敏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4B90AD-95C4-3E0A-F921-18ACD0AC9B5D}"/>
              </a:ext>
            </a:extLst>
          </p:cNvPr>
          <p:cNvSpPr txBox="1"/>
          <p:nvPr/>
        </p:nvSpPr>
        <p:spPr>
          <a:xfrm>
            <a:off x="599345" y="1591329"/>
            <a:ext cx="7129330" cy="7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66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为了防止数据泄露，保护数据安全，提供基于产品的数据加密和数据脱敏功能。在不改动原有代码的前提下，为企业提供跨平台、异构环境的数据安全解决方案。</a:t>
            </a:r>
            <a:endParaRPr kumimoji="1" lang="en-US" altLang="zh-CN" sz="1466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97E31E71-FB05-525B-F33B-4E901834854D}"/>
              </a:ext>
            </a:extLst>
          </p:cNvPr>
          <p:cNvSpPr/>
          <p:nvPr/>
        </p:nvSpPr>
        <p:spPr>
          <a:xfrm>
            <a:off x="8224758" y="1284643"/>
            <a:ext cx="3262993" cy="4510608"/>
          </a:xfrm>
          <a:prstGeom prst="roundRect">
            <a:avLst>
              <a:gd name="adj" fmla="val 2711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04CA66-029A-8605-0A94-B2559538676D}"/>
              </a:ext>
            </a:extLst>
          </p:cNvPr>
          <p:cNvSpPr txBox="1"/>
          <p:nvPr/>
        </p:nvSpPr>
        <p:spPr>
          <a:xfrm>
            <a:off x="8442626" y="1447304"/>
            <a:ext cx="2986272" cy="411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1" lang="zh-CN" altLang="en-US" sz="1599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功能特性</a:t>
            </a: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极致性能 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 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多接入端</a:t>
            </a: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多数据库方言 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&amp; 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访问协议支持</a:t>
            </a: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内置多种加密算法（支持国密）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细粒度加密（支持字段级）</a:t>
            </a: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复杂密态计算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加密后明文消费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明密文共存 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 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灵活逃生</a:t>
            </a: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在线洗数 </a:t>
            </a:r>
            <a:r>
              <a:rPr kumimoji="1" lang="en-US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 </a:t>
            </a: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反洗数</a:t>
            </a:r>
            <a:endParaRPr kumimoji="1"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生态对接（密钥系统，加密机）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01A24C-9CE7-05E1-5DDE-B70F601B8D62}"/>
              </a:ext>
            </a:extLst>
          </p:cNvPr>
          <p:cNvSpPr txBox="1"/>
          <p:nvPr/>
        </p:nvSpPr>
        <p:spPr>
          <a:xfrm>
            <a:off x="599343" y="1196843"/>
            <a:ext cx="7332807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66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提供数据加解密、洗数及云端密钥管理对接的全流程安全解决方案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55D61EC-FD95-E90C-12CE-3B7380B97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108" y="2940284"/>
            <a:ext cx="2349549" cy="13877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C07BF0-B927-9EA0-5CA1-EC26294EE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27" y="4652599"/>
            <a:ext cx="2349548" cy="142851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F22082A-D73A-EFCA-0467-7AD4AD59512E}"/>
              </a:ext>
            </a:extLst>
          </p:cNvPr>
          <p:cNvSpPr/>
          <p:nvPr/>
        </p:nvSpPr>
        <p:spPr>
          <a:xfrm>
            <a:off x="5689010" y="3462817"/>
            <a:ext cx="793727" cy="5883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79543C1-1B4D-CD0E-39D2-9C5846CC22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779"/>
          <a:stretch>
            <a:fillRect/>
          </a:stretch>
        </p:blipFill>
        <p:spPr>
          <a:xfrm>
            <a:off x="845645" y="3407074"/>
            <a:ext cx="2136385" cy="89456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8B430D5-E300-3CAF-F6A4-A175757694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91" y="4947151"/>
            <a:ext cx="2685434" cy="63581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A15BE3B4-EE80-EA79-8CC8-02B3390AAF5A}"/>
              </a:ext>
            </a:extLst>
          </p:cNvPr>
          <p:cNvSpPr/>
          <p:nvPr/>
        </p:nvSpPr>
        <p:spPr>
          <a:xfrm>
            <a:off x="1260427" y="3837900"/>
            <a:ext cx="1579139" cy="37260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A57569F-6AC2-02C9-E956-A75D2C0D19EE}"/>
              </a:ext>
            </a:extLst>
          </p:cNvPr>
          <p:cNvSpPr/>
          <p:nvPr/>
        </p:nvSpPr>
        <p:spPr>
          <a:xfrm>
            <a:off x="586538" y="5244506"/>
            <a:ext cx="2316873" cy="246536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5D4CF48-A61D-4C70-66B1-5DCED803CBF9}"/>
              </a:ext>
            </a:extLst>
          </p:cNvPr>
          <p:cNvSpPr/>
          <p:nvPr/>
        </p:nvSpPr>
        <p:spPr>
          <a:xfrm>
            <a:off x="5670376" y="5200579"/>
            <a:ext cx="812361" cy="611582"/>
          </a:xfrm>
          <a:prstGeom prst="rect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 dirty="0"/>
          </a:p>
        </p:txBody>
      </p:sp>
      <p:pic>
        <p:nvPicPr>
          <p:cNvPr id="21" name="图片 20" descr="图示&#10;&#10;描述已自动生成">
            <a:extLst>
              <a:ext uri="{FF2B5EF4-FFF2-40B4-BE49-F238E27FC236}">
                <a16:creationId xmlns:a16="http://schemas.microsoft.com/office/drawing/2014/main" id="{F6E4701D-84A1-8435-6D20-ECCD70E004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9807" b="10086"/>
          <a:stretch/>
        </p:blipFill>
        <p:spPr>
          <a:xfrm>
            <a:off x="2982276" y="2583177"/>
            <a:ext cx="2270627" cy="33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7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数据安全一体化解决方案：加密洗数</a:t>
            </a:r>
          </a:p>
        </p:txBody>
      </p:sp>
      <p:sp>
        <p:nvSpPr>
          <p:cNvPr id="4" name="圆角矩形 9">
            <a:extLst>
              <a:ext uri="{FF2B5EF4-FFF2-40B4-BE49-F238E27FC236}">
                <a16:creationId xmlns:a16="http://schemas.microsoft.com/office/drawing/2014/main" id="{7E5DFAF9-8EB2-30C6-2FE9-94DFEC52D582}"/>
              </a:ext>
            </a:extLst>
          </p:cNvPr>
          <p:cNvSpPr/>
          <p:nvPr/>
        </p:nvSpPr>
        <p:spPr>
          <a:xfrm>
            <a:off x="7291747" y="2629754"/>
            <a:ext cx="3183341" cy="2442138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2531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047A64-E2FF-CDF1-E35F-B69529CF1542}"/>
              </a:ext>
            </a:extLst>
          </p:cNvPr>
          <p:cNvSpPr txBox="1"/>
          <p:nvPr/>
        </p:nvSpPr>
        <p:spPr>
          <a:xfrm>
            <a:off x="7551799" y="2877182"/>
            <a:ext cx="2638551" cy="207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1400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洗数说明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支持洗数、反洗数与重洗数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支持洗数状态查询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支持洗数作业断点续传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现支持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MySQL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PostgreSQL /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Oracle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洗数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2836F58-EFDF-F4A4-470B-32F3FBC1F589}"/>
              </a:ext>
            </a:extLst>
          </p:cNvPr>
          <p:cNvSpPr txBox="1"/>
          <p:nvPr/>
        </p:nvSpPr>
        <p:spPr>
          <a:xfrm>
            <a:off x="1126905" y="1099121"/>
            <a:ext cx="9826230" cy="61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加密洗数：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对于已上线系统（有存量数据），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SphereEx-DBPlusEngine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加密洗数通过 </a:t>
            </a:r>
            <a:r>
              <a:rPr kumimoji="1" lang="e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DistSQL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来触发洗数任务，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Proxy 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收到洗数任务的请求之后，会根据当前的洗数规则以及加密规则创建洗数任务。</a:t>
            </a:r>
          </a:p>
        </p:txBody>
      </p:sp>
      <p:pic>
        <p:nvPicPr>
          <p:cNvPr id="4098" name="Picture 2" descr="加密洗数">
            <a:extLst>
              <a:ext uri="{FF2B5EF4-FFF2-40B4-BE49-F238E27FC236}">
                <a16:creationId xmlns:a16="http://schemas.microsoft.com/office/drawing/2014/main" id="{C8A624EE-9321-6F20-D9F0-A8F94E647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15352" r="29325" b="9935"/>
          <a:stretch/>
        </p:blipFill>
        <p:spPr bwMode="auto">
          <a:xfrm>
            <a:off x="1836517" y="1716598"/>
            <a:ext cx="3993266" cy="41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图标&#10;&#10;描述已自动生成">
            <a:extLst>
              <a:ext uri="{FF2B5EF4-FFF2-40B4-BE49-F238E27FC236}">
                <a16:creationId xmlns:a16="http://schemas.microsoft.com/office/drawing/2014/main" id="{01E7AB07-EC24-98C4-760E-288C71229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74" y="5071892"/>
            <a:ext cx="338415" cy="3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2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数据安全一体化解决方案：数据库防火墙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76C8EB-1BCD-09B2-928C-8B35BED3E2D1}"/>
              </a:ext>
            </a:extLst>
          </p:cNvPr>
          <p:cNvSpPr txBox="1"/>
          <p:nvPr/>
        </p:nvSpPr>
        <p:spPr>
          <a:xfrm>
            <a:off x="599343" y="1240333"/>
            <a:ext cx="8992510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866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提供数据库防火墙能力，持多种审计算法</a:t>
            </a:r>
            <a:endParaRPr kumimoji="1" lang="en-US" altLang="zh-CN" sz="1866" b="1" dirty="0">
              <a:solidFill>
                <a:srgbClr val="253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DC80606-B462-03A9-46CE-1B208B6BA2E2}"/>
              </a:ext>
            </a:extLst>
          </p:cNvPr>
          <p:cNvSpPr txBox="1"/>
          <p:nvPr/>
        </p:nvSpPr>
        <p:spPr>
          <a:xfrm>
            <a:off x="599344" y="1696453"/>
            <a:ext cx="7344846" cy="41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通过 </a:t>
            </a:r>
            <a:r>
              <a:rPr kumimoji="1" lang="en-GB" alt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SQL </a:t>
            </a:r>
            <a:r>
              <a:rPr kumimoji="1"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匹配的方式来实现识别并拦截，避免误操作，降低业务系统风险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BDB5FC4-6127-C719-CCF9-213AEC8B3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85" y="2905892"/>
            <a:ext cx="6910839" cy="220521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B80BE3B-D5FD-030F-C0A6-9D8C5E13FC12}"/>
              </a:ext>
            </a:extLst>
          </p:cNvPr>
          <p:cNvSpPr/>
          <p:nvPr/>
        </p:nvSpPr>
        <p:spPr>
          <a:xfrm>
            <a:off x="4440723" y="3143638"/>
            <a:ext cx="2973833" cy="2936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41F9E37-5C5C-572B-990A-10F4D53B0461}"/>
              </a:ext>
            </a:extLst>
          </p:cNvPr>
          <p:cNvSpPr/>
          <p:nvPr/>
        </p:nvSpPr>
        <p:spPr>
          <a:xfrm>
            <a:off x="4440723" y="3722605"/>
            <a:ext cx="2973833" cy="2936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2398D36-D59B-733B-E969-E3FFCE0E4464}"/>
              </a:ext>
            </a:extLst>
          </p:cNvPr>
          <p:cNvSpPr/>
          <p:nvPr/>
        </p:nvSpPr>
        <p:spPr>
          <a:xfrm>
            <a:off x="4440723" y="4751329"/>
            <a:ext cx="2973833" cy="29360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22CF5B69-DDCD-978E-08CF-CE4C67652317}"/>
              </a:ext>
            </a:extLst>
          </p:cNvPr>
          <p:cNvSpPr/>
          <p:nvPr/>
        </p:nvSpPr>
        <p:spPr>
          <a:xfrm>
            <a:off x="8153886" y="1311181"/>
            <a:ext cx="2875934" cy="4306486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209EF7-A821-3340-296C-14110C0F1D33}"/>
              </a:ext>
            </a:extLst>
          </p:cNvPr>
          <p:cNvSpPr txBox="1"/>
          <p:nvPr/>
        </p:nvSpPr>
        <p:spPr>
          <a:xfrm>
            <a:off x="8403944" y="1523296"/>
            <a:ext cx="2532500" cy="3937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kumimoji="1" lang="zh-CN" altLang="en-US" sz="1599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审计算法</a:t>
            </a:r>
            <a:endParaRPr kumimoji="1" lang="en-US" altLang="zh-CN" sz="1599" b="1" dirty="0">
              <a:solidFill>
                <a:srgbClr val="2530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风险 </a:t>
            </a:r>
            <a:r>
              <a:rPr kumimoji="1"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DDL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风险 </a:t>
            </a: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DML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关联查询匹配算法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子查询匹配算法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分片条件匹配算法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HOST 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地址匹配算法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用户名匹配算法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228526" indent="-228526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角色匹配算法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07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数据全生命周期安全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D070ABE3-286B-DCBA-BDF4-297882A88159}"/>
              </a:ext>
            </a:extLst>
          </p:cNvPr>
          <p:cNvSpPr/>
          <p:nvPr/>
        </p:nvSpPr>
        <p:spPr>
          <a:xfrm>
            <a:off x="356293" y="1097807"/>
            <a:ext cx="9491263" cy="4984804"/>
          </a:xfrm>
          <a:prstGeom prst="roundRect">
            <a:avLst>
              <a:gd name="adj" fmla="val 2293"/>
            </a:avLst>
          </a:prstGeom>
          <a:solidFill>
            <a:srgbClr val="DCE0FF">
              <a:alpha val="20028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E6EF9F65-EC7F-B275-3F46-3FE9F1C90D94}"/>
              </a:ext>
            </a:extLst>
          </p:cNvPr>
          <p:cNvGraphicFramePr/>
          <p:nvPr/>
        </p:nvGraphicFramePr>
        <p:xfrm>
          <a:off x="177910" y="3671072"/>
          <a:ext cx="9859817" cy="218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圆角矩形 10">
            <a:extLst>
              <a:ext uri="{FF2B5EF4-FFF2-40B4-BE49-F238E27FC236}">
                <a16:creationId xmlns:a16="http://schemas.microsoft.com/office/drawing/2014/main" id="{AB17E68E-EA88-782A-B56B-0D99EFC1E6DD}"/>
              </a:ext>
            </a:extLst>
          </p:cNvPr>
          <p:cNvSpPr/>
          <p:nvPr/>
        </p:nvSpPr>
        <p:spPr>
          <a:xfrm>
            <a:off x="10090717" y="118425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敏感数据识别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024C3728-CDE8-4E87-CD19-DE84864996F3}"/>
              </a:ext>
            </a:extLst>
          </p:cNvPr>
          <p:cNvSpPr/>
          <p:nvPr/>
        </p:nvSpPr>
        <p:spPr>
          <a:xfrm>
            <a:off x="10090716" y="179104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数据加密传输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B4C7EFA5-10B9-610B-2D4E-7FADB3A7462E}"/>
              </a:ext>
            </a:extLst>
          </p:cNvPr>
          <p:cNvSpPr/>
          <p:nvPr/>
        </p:nvSpPr>
        <p:spPr>
          <a:xfrm>
            <a:off x="10090715" y="239783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数据加密存储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6F98A785-8E03-8D5B-8160-9D9E4A5132FB}"/>
              </a:ext>
            </a:extLst>
          </p:cNvPr>
          <p:cNvSpPr/>
          <p:nvPr/>
        </p:nvSpPr>
        <p:spPr>
          <a:xfrm>
            <a:off x="10090713" y="300462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数据脱敏访问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01931DAF-336A-6965-C295-E23EB24C553D}"/>
              </a:ext>
            </a:extLst>
          </p:cNvPr>
          <p:cNvSpPr/>
          <p:nvPr/>
        </p:nvSpPr>
        <p:spPr>
          <a:xfrm>
            <a:off x="10090720" y="361141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数据库防火墙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662D13A2-2E95-7DC8-A1F6-109C87C2E65E}"/>
              </a:ext>
            </a:extLst>
          </p:cNvPr>
          <p:cNvSpPr/>
          <p:nvPr/>
        </p:nvSpPr>
        <p:spPr>
          <a:xfrm>
            <a:off x="10090717" y="482499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全局数据权限</a:t>
            </a: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35C9A46B-18A4-A92A-ADFB-F6072FCF23C5}"/>
              </a:ext>
            </a:extLst>
          </p:cNvPr>
          <p:cNvSpPr/>
          <p:nvPr/>
        </p:nvSpPr>
        <p:spPr>
          <a:xfrm>
            <a:off x="10090719" y="4218202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访问操作审计</a:t>
            </a:r>
          </a:p>
        </p:txBody>
      </p:sp>
      <p:sp>
        <p:nvSpPr>
          <p:cNvPr id="22" name="圆角矩形 17">
            <a:extLst>
              <a:ext uri="{FF2B5EF4-FFF2-40B4-BE49-F238E27FC236}">
                <a16:creationId xmlns:a16="http://schemas.microsoft.com/office/drawing/2014/main" id="{3C121E82-7637-5892-BAB8-6E4C0E0FC77C}"/>
              </a:ext>
            </a:extLst>
          </p:cNvPr>
          <p:cNvSpPr/>
          <p:nvPr/>
        </p:nvSpPr>
        <p:spPr>
          <a:xfrm>
            <a:off x="10090725" y="5431783"/>
            <a:ext cx="1623977" cy="507811"/>
          </a:xfrm>
          <a:prstGeom prst="roundRect">
            <a:avLst/>
          </a:prstGeom>
          <a:solidFill>
            <a:srgbClr val="F4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599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生命周期管理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03FC01C-0688-13D3-9986-4858ACBA3141}"/>
              </a:ext>
            </a:extLst>
          </p:cNvPr>
          <p:cNvSpPr/>
          <p:nvPr/>
        </p:nvSpPr>
        <p:spPr>
          <a:xfrm>
            <a:off x="494587" y="6197554"/>
            <a:ext cx="129663" cy="129663"/>
          </a:xfrm>
          <a:prstGeom prst="rect">
            <a:avLst/>
          </a:prstGeom>
          <a:solidFill>
            <a:srgbClr val="27339F"/>
          </a:solidFill>
          <a:ln>
            <a:solidFill>
              <a:srgbClr val="27339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62C754D-A29B-D927-B76C-553F94238DD4}"/>
              </a:ext>
            </a:extLst>
          </p:cNvPr>
          <p:cNvSpPr txBox="1"/>
          <p:nvPr/>
        </p:nvSpPr>
        <p:spPr>
          <a:xfrm>
            <a:off x="624249" y="6117188"/>
            <a:ext cx="1827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SphereEx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产品支持能力</a:t>
            </a: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A63E75EB-9ED4-D027-C1E9-6C11BFBBD7EC}"/>
              </a:ext>
            </a:extLst>
          </p:cNvPr>
          <p:cNvCxnSpPr>
            <a:cxnSpLocks/>
          </p:cNvCxnSpPr>
          <p:nvPr/>
        </p:nvCxnSpPr>
        <p:spPr>
          <a:xfrm>
            <a:off x="2327154" y="1184251"/>
            <a:ext cx="0" cy="4755343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3E75C10A-3486-2363-911B-C3D4A07BF650}"/>
              </a:ext>
            </a:extLst>
          </p:cNvPr>
          <p:cNvCxnSpPr>
            <a:cxnSpLocks/>
          </p:cNvCxnSpPr>
          <p:nvPr/>
        </p:nvCxnSpPr>
        <p:spPr>
          <a:xfrm>
            <a:off x="4185644" y="1184251"/>
            <a:ext cx="0" cy="4755343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E5B87AEE-A846-4AE2-D9F7-E752A77E50E0}"/>
              </a:ext>
            </a:extLst>
          </p:cNvPr>
          <p:cNvCxnSpPr>
            <a:cxnSpLocks/>
          </p:cNvCxnSpPr>
          <p:nvPr/>
        </p:nvCxnSpPr>
        <p:spPr>
          <a:xfrm>
            <a:off x="6035489" y="1184251"/>
            <a:ext cx="0" cy="4755343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5474BDE1-0D0F-5B05-7D13-128D75ABB078}"/>
              </a:ext>
            </a:extLst>
          </p:cNvPr>
          <p:cNvCxnSpPr>
            <a:cxnSpLocks/>
          </p:cNvCxnSpPr>
          <p:nvPr/>
        </p:nvCxnSpPr>
        <p:spPr>
          <a:xfrm>
            <a:off x="7885334" y="1184251"/>
            <a:ext cx="0" cy="4755343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形状 28">
            <a:extLst>
              <a:ext uri="{FF2B5EF4-FFF2-40B4-BE49-F238E27FC236}">
                <a16:creationId xmlns:a16="http://schemas.microsoft.com/office/drawing/2014/main" id="{E399864B-CC30-6A83-F03F-374745FB9E1E}"/>
              </a:ext>
            </a:extLst>
          </p:cNvPr>
          <p:cNvSpPr/>
          <p:nvPr/>
        </p:nvSpPr>
        <p:spPr>
          <a:xfrm>
            <a:off x="511884" y="1443573"/>
            <a:ext cx="9188723" cy="2182083"/>
          </a:xfrm>
          <a:custGeom>
            <a:avLst/>
            <a:gdLst>
              <a:gd name="connsiteX0" fmla="*/ 0 w 6893669"/>
              <a:gd name="connsiteY0" fmla="*/ 2282758 h 2282758"/>
              <a:gd name="connsiteX1" fmla="*/ 4539575 w 6893669"/>
              <a:gd name="connsiteY1" fmla="*/ 0 h 2282758"/>
              <a:gd name="connsiteX2" fmla="*/ 6893669 w 6893669"/>
              <a:gd name="connsiteY2" fmla="*/ 2282758 h 228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3669" h="2282758">
                <a:moveTo>
                  <a:pt x="0" y="2282758"/>
                </a:moveTo>
                <a:cubicBezTo>
                  <a:pt x="1695315" y="1141379"/>
                  <a:pt x="3390630" y="0"/>
                  <a:pt x="4539575" y="0"/>
                </a:cubicBezTo>
                <a:cubicBezTo>
                  <a:pt x="5688520" y="0"/>
                  <a:pt x="6291094" y="1141379"/>
                  <a:pt x="6893669" y="2282758"/>
                </a:cubicBezTo>
              </a:path>
            </a:pathLst>
          </a:custGeom>
          <a:noFill/>
          <a:ln w="508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74000">
                  <a:srgbClr val="F7651C"/>
                </a:gs>
                <a:gs pos="83000">
                  <a:srgbClr val="F7651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399"/>
          </a:p>
        </p:txBody>
      </p:sp>
    </p:spTree>
    <p:extLst>
      <p:ext uri="{BB962C8B-B14F-4D97-AF65-F5344CB8AC3E}">
        <p14:creationId xmlns:p14="http://schemas.microsoft.com/office/powerpoint/2010/main" val="245830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数据安全一体化解决方案：常见问题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图标&#10;&#10;描述已自动生成">
            <a:extLst>
              <a:ext uri="{FF2B5EF4-FFF2-40B4-BE49-F238E27FC236}">
                <a16:creationId xmlns:a16="http://schemas.microsoft.com/office/drawing/2014/main" id="{4F1AF926-D3A8-9D8E-420A-F2F842B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7" y="2911015"/>
            <a:ext cx="3757448" cy="375744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7E6BD72-A506-847F-3934-F072573EFB7D}"/>
              </a:ext>
            </a:extLst>
          </p:cNvPr>
          <p:cNvGrpSpPr/>
          <p:nvPr/>
        </p:nvGrpSpPr>
        <p:grpSpPr>
          <a:xfrm>
            <a:off x="4042825" y="2444955"/>
            <a:ext cx="6777575" cy="466060"/>
            <a:chOff x="1126905" y="2567315"/>
            <a:chExt cx="6777575" cy="466060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55D825-B26E-B4C8-1406-552742BC1AA2}"/>
                </a:ext>
              </a:extLst>
            </p:cNvPr>
            <p:cNvSpPr txBox="1"/>
            <p:nvPr/>
          </p:nvSpPr>
          <p:spPr>
            <a:xfrm>
              <a:off x="1126905" y="2567315"/>
              <a:ext cx="43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数据加密功能是否需要改动业务代码？</a:t>
              </a:r>
            </a:p>
          </p:txBody>
        </p:sp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62DAB9C1-EA76-4992-8397-77B86313488A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303337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0C80BF37-1385-5B4F-26E2-CC757EF0E55D}"/>
              </a:ext>
            </a:extLst>
          </p:cNvPr>
          <p:cNvGrpSpPr/>
          <p:nvPr/>
        </p:nvGrpSpPr>
        <p:grpSpPr>
          <a:xfrm>
            <a:off x="4042825" y="3164967"/>
            <a:ext cx="6777575" cy="497888"/>
            <a:chOff x="1126905" y="3287327"/>
            <a:chExt cx="6777575" cy="49788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30CCDA2-C3C9-1E79-DBCE-78564C1064FA}"/>
                </a:ext>
              </a:extLst>
            </p:cNvPr>
            <p:cNvSpPr txBox="1"/>
            <p:nvPr/>
          </p:nvSpPr>
          <p:spPr>
            <a:xfrm>
              <a:off x="1126905" y="3287327"/>
              <a:ext cx="43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洗数过程需要单独安装指定软件产品？</a:t>
              </a:r>
            </a:p>
          </p:txBody>
        </p:sp>
        <p:cxnSp>
          <p:nvCxnSpPr>
            <p:cNvPr id="9" name="直线连接符 8">
              <a:extLst>
                <a:ext uri="{FF2B5EF4-FFF2-40B4-BE49-F238E27FC236}">
                  <a16:creationId xmlns:a16="http://schemas.microsoft.com/office/drawing/2014/main" id="{B88FEF78-2647-17B9-697E-A70CD84B0832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378521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37169B5-F3F2-1F0B-121B-FC353E8AFD72}"/>
              </a:ext>
            </a:extLst>
          </p:cNvPr>
          <p:cNvGrpSpPr/>
          <p:nvPr/>
        </p:nvGrpSpPr>
        <p:grpSpPr>
          <a:xfrm>
            <a:off x="4042825" y="3884979"/>
            <a:ext cx="6777575" cy="478916"/>
            <a:chOff x="1126905" y="4007339"/>
            <a:chExt cx="6777575" cy="47891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28A6E31-B0AC-A0FC-4DD9-27F15672C802}"/>
                </a:ext>
              </a:extLst>
            </p:cNvPr>
            <p:cNvSpPr txBox="1"/>
            <p:nvPr/>
          </p:nvSpPr>
          <p:spPr>
            <a:xfrm>
              <a:off x="1126906" y="4007339"/>
              <a:ext cx="4368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加密数据是否可以回退到明文的状态？</a:t>
              </a: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8207BAF3-2606-184A-FD59-DA84046919D0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448625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C30D174-8EF6-2012-1388-BE6121E41A30}"/>
              </a:ext>
            </a:extLst>
          </p:cNvPr>
          <p:cNvGrpSpPr/>
          <p:nvPr/>
        </p:nvGrpSpPr>
        <p:grpSpPr>
          <a:xfrm>
            <a:off x="4042825" y="4607830"/>
            <a:ext cx="6777575" cy="467265"/>
            <a:chOff x="1126905" y="4730190"/>
            <a:chExt cx="6777575" cy="46726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F0DFE39-AE98-3F90-84CA-E8A65E708CDC}"/>
                </a:ext>
              </a:extLst>
            </p:cNvPr>
            <p:cNvSpPr txBox="1"/>
            <p:nvPr/>
          </p:nvSpPr>
          <p:spPr>
            <a:xfrm>
              <a:off x="1126906" y="4730190"/>
              <a:ext cx="4480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4.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密钥管理机制？是否可对接三方 </a:t>
              </a:r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KMS</a:t>
              </a:r>
              <a:r>
                <a:rPr kumimoji="1" lang="zh-CN" altLang="en-US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？</a:t>
              </a:r>
            </a:p>
          </p:txBody>
        </p: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48691504-B279-0EBC-FB6A-C8A343118127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5" y="5197455"/>
              <a:ext cx="6777575" cy="0"/>
            </a:xfrm>
            <a:prstGeom prst="line">
              <a:avLst/>
            </a:prstGeom>
            <a:ln w="19050">
              <a:solidFill>
                <a:srgbClr val="2733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0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44F6581-A9ED-984C-474D-9FA0B1A0EE43}"/>
              </a:ext>
            </a:extLst>
          </p:cNvPr>
          <p:cNvGrpSpPr/>
          <p:nvPr/>
        </p:nvGrpSpPr>
        <p:grpSpPr>
          <a:xfrm>
            <a:off x="5333502" y="2036696"/>
            <a:ext cx="2236510" cy="2591639"/>
            <a:chOff x="5505689" y="804147"/>
            <a:chExt cx="2236510" cy="2591639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1D20875C-70F2-2EEC-93F4-6BF418FF1BB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223651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实践案例</a:t>
              </a:r>
            </a:p>
            <a:p>
              <a:endParaRPr lang="zh-CN" alt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endParaRPr>
            </a:p>
          </p:txBody>
        </p:sp>
        <p:sp>
          <p:nvSpPr>
            <p:cNvPr id="9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7638B9F8-0009-FBDD-4402-2BD2C6266C5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04</a:t>
              </a: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73D77ADE-4CDD-5E12-E1F6-A34A8F59C4CF}"/>
                </a:ext>
              </a:extLst>
            </p:cNvPr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85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GB" sz="2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京东</a:t>
            </a:r>
            <a:r>
              <a:rPr kumimoji="1" lang="zh-CN" altLang="en-US" sz="2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白条：千亿数据量级金融场景</a:t>
            </a:r>
            <a:endParaRPr lang="zh-CN" altLang="en-US" sz="2400" b="1" spc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D55D054-010F-1F8D-4794-C45BEF2D5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6" r="3570"/>
          <a:stretch/>
        </p:blipFill>
        <p:spPr>
          <a:xfrm>
            <a:off x="5547218" y="2113664"/>
            <a:ext cx="5625607" cy="36670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07FF639-DCA7-84CC-4FAE-F790D35F5199}"/>
              </a:ext>
            </a:extLst>
          </p:cNvPr>
          <p:cNvSpPr txBox="1"/>
          <p:nvPr/>
        </p:nvSpPr>
        <p:spPr>
          <a:xfrm>
            <a:off x="1114607" y="6394063"/>
            <a:ext cx="3230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25309F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[1] https://www.</a:t>
            </a:r>
            <a:r>
              <a:rPr lang="en-GB" altLang="zh-CN" sz="900" dirty="0">
                <a:solidFill>
                  <a:srgbClr val="25309F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mysql.com/customers/view/?id=1461</a:t>
            </a:r>
            <a:endParaRPr lang="zh-CN" altLang="en-US" sz="900" dirty="0">
              <a:solidFill>
                <a:srgbClr val="25309F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38D9D5B-2969-6F6D-1F39-12B0582FD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253" y="3536897"/>
            <a:ext cx="3834690" cy="27567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B2C9C2B-487E-BDA6-0BCB-A2A5005759C1}"/>
              </a:ext>
            </a:extLst>
          </p:cNvPr>
          <p:cNvSpPr txBox="1"/>
          <p:nvPr/>
        </p:nvSpPr>
        <p:spPr>
          <a:xfrm>
            <a:off x="1144034" y="1014576"/>
            <a:ext cx="3794629" cy="37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支撑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6400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份分片、超过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1000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亿条交易记录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2C910548-0141-8F4E-25EB-AD2D84148E70}"/>
              </a:ext>
            </a:extLst>
          </p:cNvPr>
          <p:cNvSpPr/>
          <p:nvPr/>
        </p:nvSpPr>
        <p:spPr>
          <a:xfrm>
            <a:off x="1144034" y="1535773"/>
            <a:ext cx="3879909" cy="1785331"/>
          </a:xfrm>
          <a:prstGeom prst="roundRect">
            <a:avLst>
              <a:gd name="adj" fmla="val 9054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2531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E9EECA4-8A53-2B27-BA1D-5A5AFDE3451C}"/>
              </a:ext>
            </a:extLst>
          </p:cNvPr>
          <p:cNvSpPr txBox="1"/>
          <p:nvPr/>
        </p:nvSpPr>
        <p:spPr>
          <a:xfrm>
            <a:off x="1345148" y="1574833"/>
            <a:ext cx="3461148" cy="162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1600" b="1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用户收益</a:t>
            </a:r>
            <a:endParaRPr kumimoji="1" lang="en-US" altLang="zh-CN" sz="1600" b="1" dirty="0">
              <a:solidFill>
                <a:srgbClr val="2530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高并发和海量数据的极致处理能力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节约研发成本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改善架构可扩展性</a:t>
            </a:r>
          </a:p>
        </p:txBody>
      </p:sp>
    </p:spTree>
    <p:extLst>
      <p:ext uri="{BB962C8B-B14F-4D97-AF65-F5344CB8AC3E}">
        <p14:creationId xmlns:p14="http://schemas.microsoft.com/office/powerpoint/2010/main" val="192208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某跨境电商：数据加密平滑改造案例</a:t>
            </a:r>
            <a:endParaRPr lang="zh-CN" altLang="en-US" sz="2400" b="1" spc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2AC6E2AB-33B3-C2B1-FFDF-BC3C263D01AC}"/>
              </a:ext>
            </a:extLst>
          </p:cNvPr>
          <p:cNvSpPr/>
          <p:nvPr/>
        </p:nvSpPr>
        <p:spPr>
          <a:xfrm>
            <a:off x="1079441" y="1379207"/>
            <a:ext cx="3897720" cy="1943242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2531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1599A1-A155-8FAB-3259-177AA0F1F3CA}"/>
              </a:ext>
            </a:extLst>
          </p:cNvPr>
          <p:cNvSpPr txBox="1"/>
          <p:nvPr/>
        </p:nvSpPr>
        <p:spPr>
          <a:xfrm>
            <a:off x="1258335" y="1559063"/>
            <a:ext cx="2278945" cy="1502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CN" altLang="en-US" sz="1600" b="1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客户背景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既有业务加密改造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云端密钥管理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GDPR</a:t>
            </a: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合规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C56CD8BC-9726-2272-4C1E-13F07D3639C5}"/>
              </a:ext>
            </a:extLst>
          </p:cNvPr>
          <p:cNvSpPr/>
          <p:nvPr/>
        </p:nvSpPr>
        <p:spPr>
          <a:xfrm>
            <a:off x="1079441" y="3642229"/>
            <a:ext cx="3897720" cy="2385463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srgbClr val="2531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D00342B-D494-B050-F9FF-5955E6C42FFD}"/>
              </a:ext>
            </a:extLst>
          </p:cNvPr>
          <p:cNvSpPr txBox="1"/>
          <p:nvPr/>
        </p:nvSpPr>
        <p:spPr>
          <a:xfrm>
            <a:off x="1258335" y="3893522"/>
            <a:ext cx="361519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CN" altLang="en-US" sz="1600" b="1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客户收益</a:t>
            </a:r>
            <a:endParaRPr kumimoji="1" lang="en-US" altLang="zh-CN" sz="1600" b="1" dirty="0">
              <a:solidFill>
                <a:srgbClr val="2530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业务零改造：高效、稳定上线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在线完成洗数：一站式加密处理</a:t>
            </a:r>
            <a:endParaRPr kumimoji="1"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平台扩展性强：预留分片等扩展插槽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1"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462320-3686-6049-C20E-76E643691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097" y="1951345"/>
            <a:ext cx="4840297" cy="42776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4B6AFBC-7AF0-10D0-345E-8F221B29780B}"/>
              </a:ext>
            </a:extLst>
          </p:cNvPr>
          <p:cNvSpPr/>
          <p:nvPr/>
        </p:nvSpPr>
        <p:spPr>
          <a:xfrm>
            <a:off x="5315238" y="1223051"/>
            <a:ext cx="5950016" cy="525690"/>
          </a:xfrm>
          <a:prstGeom prst="rect">
            <a:avLst/>
          </a:prstGeom>
          <a:noFill/>
          <a:ln w="19050">
            <a:solidFill>
              <a:srgbClr val="253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481AB4-844C-AF25-E6D4-B0FBF797A31E}"/>
              </a:ext>
            </a:extLst>
          </p:cNvPr>
          <p:cNvSpPr/>
          <p:nvPr/>
        </p:nvSpPr>
        <p:spPr>
          <a:xfrm>
            <a:off x="7229885" y="1054758"/>
            <a:ext cx="2120718" cy="325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rgbClr val="2530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B005E82-6C54-4B0F-363E-CF0E51F2DBCB}"/>
              </a:ext>
            </a:extLst>
          </p:cNvPr>
          <p:cNvSpPr txBox="1"/>
          <p:nvPr/>
        </p:nvSpPr>
        <p:spPr>
          <a:xfrm>
            <a:off x="5653311" y="1379207"/>
            <a:ext cx="52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提供数据加密改造、云端密钥管理及洗数全流程加密方案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F8AAA6-8A7E-C00D-E3ED-2A20CAC37850}"/>
              </a:ext>
            </a:extLst>
          </p:cNvPr>
          <p:cNvSpPr/>
          <p:nvPr/>
        </p:nvSpPr>
        <p:spPr>
          <a:xfrm>
            <a:off x="5315238" y="1922318"/>
            <a:ext cx="5950016" cy="4335706"/>
          </a:xfrm>
          <a:prstGeom prst="rect">
            <a:avLst/>
          </a:prstGeom>
          <a:noFill/>
          <a:ln w="19050" cap="flat" cmpd="sng" algn="ctr">
            <a:solidFill>
              <a:srgbClr val="242F9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403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69E54A68-3E91-0E62-F8CE-644BFD1E2E3A}"/>
              </a:ext>
            </a:extLst>
          </p:cNvPr>
          <p:cNvGrpSpPr/>
          <p:nvPr/>
        </p:nvGrpSpPr>
        <p:grpSpPr>
          <a:xfrm>
            <a:off x="5333502" y="2036696"/>
            <a:ext cx="4776372" cy="1976086"/>
            <a:chOff x="5505689" y="804147"/>
            <a:chExt cx="4776372" cy="1976086"/>
          </a:xfrm>
        </p:grpSpPr>
        <p:sp>
          <p:nvSpPr>
            <p:cNvPr id="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42D53F47-0B0C-FDD4-7CE1-3FC77DF15F4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47763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</a:t>
              </a:r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 公司介绍</a:t>
              </a:r>
            </a:p>
          </p:txBody>
        </p:sp>
        <p:sp>
          <p:nvSpPr>
            <p:cNvPr id="5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D93BE247-996F-E9E5-B33D-99F7BF58867F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01</a:t>
              </a: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50656BE0-2E83-0160-F6A7-71580FE0FCC3}"/>
                </a:ext>
              </a:extLst>
            </p:cNvPr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分享回顾</a:t>
            </a:r>
          </a:p>
        </p:txBody>
      </p:sp>
      <p:sp>
        <p:nvSpPr>
          <p:cNvPr id="5" name="矩形: 圆角 1">
            <a:extLst>
              <a:ext uri="{FF2B5EF4-FFF2-40B4-BE49-F238E27FC236}">
                <a16:creationId xmlns:a16="http://schemas.microsoft.com/office/drawing/2014/main" id="{76707E41-CFD1-7858-1E97-8F620DECA427}"/>
              </a:ext>
            </a:extLst>
          </p:cNvPr>
          <p:cNvSpPr/>
          <p:nvPr/>
        </p:nvSpPr>
        <p:spPr>
          <a:xfrm>
            <a:off x="2775233" y="2930392"/>
            <a:ext cx="1848547" cy="6103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数据存不下</a:t>
            </a:r>
          </a:p>
        </p:txBody>
      </p:sp>
      <p:sp>
        <p:nvSpPr>
          <p:cNvPr id="6" name="矩形: 圆角 1">
            <a:extLst>
              <a:ext uri="{FF2B5EF4-FFF2-40B4-BE49-F238E27FC236}">
                <a16:creationId xmlns:a16="http://schemas.microsoft.com/office/drawing/2014/main" id="{A902F6F2-304F-956E-4BA9-ACD114B9ADD6}"/>
              </a:ext>
            </a:extLst>
          </p:cNvPr>
          <p:cNvSpPr/>
          <p:nvPr/>
        </p:nvSpPr>
        <p:spPr>
          <a:xfrm>
            <a:off x="2775233" y="3826173"/>
            <a:ext cx="1848547" cy="610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数据查得慢</a:t>
            </a:r>
          </a:p>
        </p:txBody>
      </p:sp>
      <p:sp>
        <p:nvSpPr>
          <p:cNvPr id="7" name="矩形: 圆角 1">
            <a:extLst>
              <a:ext uri="{FF2B5EF4-FFF2-40B4-BE49-F238E27FC236}">
                <a16:creationId xmlns:a16="http://schemas.microsoft.com/office/drawing/2014/main" id="{6EBC2F92-4CD5-697D-B7ED-392307DE202E}"/>
              </a:ext>
            </a:extLst>
          </p:cNvPr>
          <p:cNvSpPr/>
          <p:nvPr/>
        </p:nvSpPr>
        <p:spPr>
          <a:xfrm>
            <a:off x="2775233" y="4721954"/>
            <a:ext cx="1848547" cy="6103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架构扩展难</a:t>
            </a: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F7E1940-1602-131A-2BF0-4C16DF14E0F8}"/>
              </a:ext>
            </a:extLst>
          </p:cNvPr>
          <p:cNvCxnSpPr>
            <a:cxnSpLocks/>
          </p:cNvCxnSpPr>
          <p:nvPr/>
        </p:nvCxnSpPr>
        <p:spPr>
          <a:xfrm flipV="1">
            <a:off x="5728252" y="1794013"/>
            <a:ext cx="0" cy="3806687"/>
          </a:xfrm>
          <a:prstGeom prst="line">
            <a:avLst/>
          </a:prstGeom>
          <a:ln w="19050">
            <a:solidFill>
              <a:srgbClr val="27339F">
                <a:alpha val="40209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">
            <a:extLst>
              <a:ext uri="{FF2B5EF4-FFF2-40B4-BE49-F238E27FC236}">
                <a16:creationId xmlns:a16="http://schemas.microsoft.com/office/drawing/2014/main" id="{D9C1E09B-6C3D-1DF8-58C7-BF978D36B023}"/>
              </a:ext>
            </a:extLst>
          </p:cNvPr>
          <p:cNvSpPr/>
          <p:nvPr/>
        </p:nvSpPr>
        <p:spPr>
          <a:xfrm>
            <a:off x="6815432" y="2930392"/>
            <a:ext cx="1848547" cy="6103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敏感数据定位</a:t>
            </a:r>
          </a:p>
        </p:txBody>
      </p:sp>
      <p:sp>
        <p:nvSpPr>
          <p:cNvPr id="19" name="矩形: 圆角 1">
            <a:extLst>
              <a:ext uri="{FF2B5EF4-FFF2-40B4-BE49-F238E27FC236}">
                <a16:creationId xmlns:a16="http://schemas.microsoft.com/office/drawing/2014/main" id="{3CA0030E-2FAF-BE1F-A41D-930427724C86}"/>
              </a:ext>
            </a:extLst>
          </p:cNvPr>
          <p:cNvSpPr/>
          <p:nvPr/>
        </p:nvSpPr>
        <p:spPr>
          <a:xfrm>
            <a:off x="6815432" y="3826173"/>
            <a:ext cx="1848547" cy="610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系统加密改造</a:t>
            </a:r>
          </a:p>
        </p:txBody>
      </p:sp>
      <p:sp>
        <p:nvSpPr>
          <p:cNvPr id="20" name="矩形: 圆角 1">
            <a:extLst>
              <a:ext uri="{FF2B5EF4-FFF2-40B4-BE49-F238E27FC236}">
                <a16:creationId xmlns:a16="http://schemas.microsoft.com/office/drawing/2014/main" id="{C0BB2E86-C736-4879-4D47-23D86CE04D41}"/>
              </a:ext>
            </a:extLst>
          </p:cNvPr>
          <p:cNvSpPr/>
          <p:nvPr/>
        </p:nvSpPr>
        <p:spPr>
          <a:xfrm>
            <a:off x="6815432" y="4721954"/>
            <a:ext cx="1848547" cy="61038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存量数据转换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DDB1B5-65ED-826B-3634-959F9731C583}"/>
              </a:ext>
            </a:extLst>
          </p:cNvPr>
          <p:cNvSpPr txBox="1"/>
          <p:nvPr/>
        </p:nvSpPr>
        <p:spPr>
          <a:xfrm>
            <a:off x="4962658" y="1149563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解决的问题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216010-08C0-7AEF-26A9-CC1372D3F49B}"/>
              </a:ext>
            </a:extLst>
          </p:cNvPr>
          <p:cNvSpPr txBox="1"/>
          <p:nvPr/>
        </p:nvSpPr>
        <p:spPr>
          <a:xfrm>
            <a:off x="2581251" y="1904515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分布式数据库解决方案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F3F396-D1FE-722F-ADEB-A5A639010CE8}"/>
              </a:ext>
            </a:extLst>
          </p:cNvPr>
          <p:cNvSpPr txBox="1"/>
          <p:nvPr/>
        </p:nvSpPr>
        <p:spPr>
          <a:xfrm>
            <a:off x="6518858" y="190451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数据安全一体化解决方案</a:t>
            </a: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72CFC99A-FC34-6307-793A-7C26A73117F0}"/>
              </a:ext>
            </a:extLst>
          </p:cNvPr>
          <p:cNvCxnSpPr>
            <a:cxnSpLocks/>
          </p:cNvCxnSpPr>
          <p:nvPr/>
        </p:nvCxnSpPr>
        <p:spPr>
          <a:xfrm>
            <a:off x="3424954" y="2318375"/>
            <a:ext cx="580515" cy="0"/>
          </a:xfrm>
          <a:prstGeom prst="line">
            <a:avLst/>
          </a:prstGeom>
          <a:ln w="444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39771660-2087-E484-A1FE-144D26DCF097}"/>
              </a:ext>
            </a:extLst>
          </p:cNvPr>
          <p:cNvCxnSpPr>
            <a:cxnSpLocks/>
          </p:cNvCxnSpPr>
          <p:nvPr/>
        </p:nvCxnSpPr>
        <p:spPr>
          <a:xfrm>
            <a:off x="7433736" y="2318375"/>
            <a:ext cx="580515" cy="0"/>
          </a:xfrm>
          <a:prstGeom prst="line">
            <a:avLst/>
          </a:prstGeom>
          <a:ln w="4445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9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87938" cy="6858000"/>
          </a:xfrm>
          <a:prstGeom prst="rect">
            <a:avLst/>
          </a:prstGeom>
        </p:spPr>
      </p:pic>
      <p:sp>
        <p:nvSpPr>
          <p:cNvPr id="4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3624" y="1655879"/>
            <a:ext cx="4024752" cy="1494279"/>
            <a:chOff x="3773917" y="1541574"/>
            <a:chExt cx="4024752" cy="1494279"/>
          </a:xfrm>
        </p:grpSpPr>
        <p:pic>
          <p:nvPicPr>
            <p:cNvPr id="2" name="图片 1" descr="upload_4109542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3917" y="1541574"/>
              <a:ext cx="1494279" cy="1494279"/>
            </a:xfrm>
            <a:prstGeom prst="rect">
              <a:avLst/>
            </a:prstGeom>
          </p:spPr>
        </p:pic>
        <p:pic>
          <p:nvPicPr>
            <p:cNvPr id="3" name="图片 2" descr="QR 代码&#10;&#10;描述已自动生成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3452" y="1541574"/>
              <a:ext cx="1455217" cy="1455217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6396416" y="3087538"/>
            <a:ext cx="1981299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131283" y="3087538"/>
            <a:ext cx="141157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278138" y="3900545"/>
            <a:ext cx="5635724" cy="2135611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 dirty="0">
              <a:solidFill>
                <a:srgbClr val="2531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25622" y="3995772"/>
            <a:ext cx="5075232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SphereEx 官网：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https://sphere-ex.com</a:t>
            </a: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Open SphereEx Community：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https://community.sphere-ex.com </a:t>
            </a:r>
            <a:endParaRPr lang="en-US" altLang="zh-CN" sz="10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Website：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https://shardingsphere.apache.org</a:t>
            </a: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ShardingSphere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GitHub： 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https://github.com/apache/shardingsphere</a:t>
            </a:r>
          </a:p>
          <a:p>
            <a:pPr>
              <a:lnSpc>
                <a:spcPct val="200000"/>
              </a:lnSpc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ShardingSphere Slack Channel：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https://apacheshardingsphere.slack.com</a:t>
            </a:r>
          </a:p>
          <a:p>
            <a:pPr>
              <a:lnSpc>
                <a:spcPct val="20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zh-CN" altLang="en-US" sz="10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it@sphere-ex.com / biz@sphere-ex.com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背景图案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3144" y="2828621"/>
            <a:ext cx="3230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7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11B3B16B-8493-8CF4-898C-87EF3C158AC1}"/>
              </a:ext>
            </a:extLst>
          </p:cNvPr>
          <p:cNvSpPr/>
          <p:nvPr/>
        </p:nvSpPr>
        <p:spPr>
          <a:xfrm flipH="1">
            <a:off x="10128788" y="3234182"/>
            <a:ext cx="1007525" cy="1007525"/>
          </a:xfrm>
          <a:prstGeom prst="ellipse">
            <a:avLst/>
          </a:prstGeom>
          <a:gradFill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sym typeface="Helvetica Neue Medium"/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F639F164-4FED-353C-8216-6AF1B9855C03}"/>
              </a:ext>
            </a:extLst>
          </p:cNvPr>
          <p:cNvSpPr/>
          <p:nvPr/>
        </p:nvSpPr>
        <p:spPr>
          <a:xfrm flipH="1">
            <a:off x="9280887" y="2109857"/>
            <a:ext cx="1307466" cy="1085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115" y="117"/>
                  <a:pt x="8152" y="1376"/>
                  <a:pt x="11797" y="3681"/>
                </a:cubicBezTo>
                <a:cubicBezTo>
                  <a:pt x="15747" y="6178"/>
                  <a:pt x="19117" y="9825"/>
                  <a:pt x="21600" y="14290"/>
                </a:cubicBezTo>
                <a:lnTo>
                  <a:pt x="12131" y="21600"/>
                </a:lnTo>
                <a:cubicBezTo>
                  <a:pt x="10745" y="19208"/>
                  <a:pt x="8918" y="17235"/>
                  <a:pt x="6793" y="15836"/>
                </a:cubicBezTo>
                <a:cubicBezTo>
                  <a:pt x="4711" y="14466"/>
                  <a:pt x="2398" y="13683"/>
                  <a:pt x="27" y="1354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1B33BDD0-A37A-F241-5B1B-067A3A6D4174}"/>
              </a:ext>
            </a:extLst>
          </p:cNvPr>
          <p:cNvSpPr/>
          <p:nvPr/>
        </p:nvSpPr>
        <p:spPr>
          <a:xfrm flipH="1">
            <a:off x="9004335" y="2894038"/>
            <a:ext cx="806113" cy="1536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7" h="21600" extrusionOk="0">
                <a:moveTo>
                  <a:pt x="0" y="5188"/>
                </a:moveTo>
                <a:cubicBezTo>
                  <a:pt x="1936" y="7006"/>
                  <a:pt x="3052" y="9040"/>
                  <a:pt x="3260" y="11129"/>
                </a:cubicBezTo>
                <a:cubicBezTo>
                  <a:pt x="3472" y="13260"/>
                  <a:pt x="2733" y="15388"/>
                  <a:pt x="1104" y="17336"/>
                </a:cubicBezTo>
                <a:lnTo>
                  <a:pt x="17209" y="21600"/>
                </a:lnTo>
                <a:cubicBezTo>
                  <a:pt x="20270" y="18041"/>
                  <a:pt x="21600" y="14125"/>
                  <a:pt x="21075" y="10217"/>
                </a:cubicBezTo>
                <a:cubicBezTo>
                  <a:pt x="20589" y="6607"/>
                  <a:pt x="18533" y="3109"/>
                  <a:pt x="15070" y="0"/>
                </a:cubicBezTo>
                <a:lnTo>
                  <a:pt x="0" y="5188"/>
                </a:lnTo>
                <a:close/>
              </a:path>
            </a:pathLst>
          </a:custGeom>
          <a:gradFill flip="none" rotWithShape="1"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27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2B4B5E4-8081-21E5-7E7A-56E988FC177D}"/>
              </a:ext>
            </a:extLst>
          </p:cNvPr>
          <p:cNvSpPr/>
          <p:nvPr/>
        </p:nvSpPr>
        <p:spPr>
          <a:xfrm flipH="1">
            <a:off x="9192058" y="4198393"/>
            <a:ext cx="1394947" cy="1165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" y="9035"/>
                </a:moveTo>
                <a:cubicBezTo>
                  <a:pt x="2483" y="8877"/>
                  <a:pt x="4876" y="7982"/>
                  <a:pt x="6977" y="6431"/>
                </a:cubicBezTo>
                <a:cubicBezTo>
                  <a:pt x="9122" y="4848"/>
                  <a:pt x="10892" y="2634"/>
                  <a:pt x="12119" y="0"/>
                </a:cubicBezTo>
                <a:lnTo>
                  <a:pt x="21600" y="5589"/>
                </a:lnTo>
                <a:cubicBezTo>
                  <a:pt x="19663" y="9974"/>
                  <a:pt x="16852" y="13720"/>
                  <a:pt x="13416" y="16494"/>
                </a:cubicBezTo>
                <a:cubicBezTo>
                  <a:pt x="11441" y="18088"/>
                  <a:pt x="9297" y="19333"/>
                  <a:pt x="7051" y="20193"/>
                </a:cubicBezTo>
                <a:cubicBezTo>
                  <a:pt x="4781" y="21063"/>
                  <a:pt x="2407" y="21541"/>
                  <a:pt x="0" y="21600"/>
                </a:cubicBezTo>
                <a:lnTo>
                  <a:pt x="18" y="9035"/>
                </a:lnTo>
                <a:close/>
              </a:path>
            </a:pathLst>
          </a:custGeom>
          <a:gradFill flip="none" rotWithShape="1"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DF4D55CC-2C04-6B54-A7FC-E65D301CE51C}"/>
              </a:ext>
            </a:extLst>
          </p:cNvPr>
          <p:cNvSpPr/>
          <p:nvPr/>
        </p:nvSpPr>
        <p:spPr>
          <a:xfrm flipH="1">
            <a:off x="10057660" y="3032645"/>
            <a:ext cx="529093" cy="340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" y="0"/>
                </a:moveTo>
                <a:lnTo>
                  <a:pt x="0" y="5599"/>
                </a:lnTo>
                <a:cubicBezTo>
                  <a:pt x="3600" y="5984"/>
                  <a:pt x="7105" y="7569"/>
                  <a:pt x="10277" y="10244"/>
                </a:cubicBezTo>
                <a:cubicBezTo>
                  <a:pt x="13567" y="13019"/>
                  <a:pt x="16418" y="16898"/>
                  <a:pt x="18623" y="21600"/>
                </a:cubicBezTo>
                <a:lnTo>
                  <a:pt x="21600" y="18685"/>
                </a:lnTo>
                <a:cubicBezTo>
                  <a:pt x="19003" y="13163"/>
                  <a:pt x="15645" y="8613"/>
                  <a:pt x="11773" y="5366"/>
                </a:cubicBezTo>
                <a:cubicBezTo>
                  <a:pt x="8139" y="2319"/>
                  <a:pt x="4135" y="491"/>
                  <a:pt x="19" y="0"/>
                </a:cubicBezTo>
                <a:close/>
              </a:path>
            </a:pathLst>
          </a:custGeom>
          <a:gradFill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A70B1C3B-5738-2BF3-AA56-655A2412E4CA}"/>
              </a:ext>
            </a:extLst>
          </p:cNvPr>
          <p:cNvSpPr/>
          <p:nvPr/>
        </p:nvSpPr>
        <p:spPr>
          <a:xfrm flipH="1">
            <a:off x="9926083" y="3392998"/>
            <a:ext cx="164055" cy="630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9" h="21600" extrusionOk="0">
                <a:moveTo>
                  <a:pt x="0" y="1614"/>
                </a:moveTo>
                <a:lnTo>
                  <a:pt x="9557" y="0"/>
                </a:lnTo>
                <a:cubicBezTo>
                  <a:pt x="16421" y="3290"/>
                  <a:pt x="20326" y="6961"/>
                  <a:pt x="20966" y="10723"/>
                </a:cubicBezTo>
                <a:cubicBezTo>
                  <a:pt x="21600" y="14456"/>
                  <a:pt x="19000" y="18179"/>
                  <a:pt x="13367" y="21600"/>
                </a:cubicBezTo>
                <a:lnTo>
                  <a:pt x="3226" y="20263"/>
                </a:lnTo>
                <a:cubicBezTo>
                  <a:pt x="8018" y="17325"/>
                  <a:pt x="10248" y="14135"/>
                  <a:pt x="9748" y="10934"/>
                </a:cubicBezTo>
                <a:cubicBezTo>
                  <a:pt x="9238" y="7668"/>
                  <a:pt x="5901" y="4478"/>
                  <a:pt x="0" y="1614"/>
                </a:cubicBezTo>
                <a:close/>
              </a:path>
            </a:pathLst>
          </a:custGeom>
          <a:gradFill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A4EC8AD-D2DB-93E6-17D7-A398643D3676}"/>
              </a:ext>
            </a:extLst>
          </p:cNvPr>
          <p:cNvSpPr/>
          <p:nvPr/>
        </p:nvSpPr>
        <p:spPr>
          <a:xfrm flipH="1">
            <a:off x="10023280" y="4053267"/>
            <a:ext cx="563630" cy="390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68" y="0"/>
                </a:moveTo>
                <a:lnTo>
                  <a:pt x="21600" y="2129"/>
                </a:lnTo>
                <a:cubicBezTo>
                  <a:pt x="19473" y="7446"/>
                  <a:pt x="16509" y="11966"/>
                  <a:pt x="12947" y="15323"/>
                </a:cubicBezTo>
                <a:cubicBezTo>
                  <a:pt x="9072" y="18974"/>
                  <a:pt x="4616" y="21134"/>
                  <a:pt x="0" y="21600"/>
                </a:cubicBezTo>
                <a:lnTo>
                  <a:pt x="42" y="16713"/>
                </a:lnTo>
                <a:cubicBezTo>
                  <a:pt x="3924" y="16295"/>
                  <a:pt x="7674" y="14501"/>
                  <a:pt x="10961" y="11492"/>
                </a:cubicBezTo>
                <a:cubicBezTo>
                  <a:pt x="14124" y="8596"/>
                  <a:pt x="16766" y="4657"/>
                  <a:pt x="18668" y="0"/>
                </a:cubicBezTo>
                <a:close/>
              </a:path>
            </a:pathLst>
          </a:custGeom>
          <a:gradFill>
            <a:gsLst>
              <a:gs pos="73000">
                <a:schemeClr val="accent1"/>
              </a:gs>
              <a:gs pos="31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12" name="This is a sample text">
            <a:extLst>
              <a:ext uri="{FF2B5EF4-FFF2-40B4-BE49-F238E27FC236}">
                <a16:creationId xmlns:a16="http://schemas.microsoft.com/office/drawing/2014/main" id="{4D356518-98E7-AFDF-BE53-092D1F504EBA}"/>
              </a:ext>
            </a:extLst>
          </p:cNvPr>
          <p:cNvSpPr txBox="1"/>
          <p:nvPr/>
        </p:nvSpPr>
        <p:spPr>
          <a:xfrm flipH="1">
            <a:off x="10266225" y="3515449"/>
            <a:ext cx="732650" cy="482183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spAutoFit/>
          </a:bodyPr>
          <a:lstStyle>
            <a:lvl1pPr>
              <a:defRPr sz="2500" b="0">
                <a:solidFill>
                  <a:srgbClr val="535454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algn="ctr" defTabSz="412750" hangingPunct="0"/>
            <a:r>
              <a:rPr lang="zh-CN" altLang="en-US" sz="1400" b="1" kern="0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企业</a:t>
            </a:r>
            <a:endParaRPr lang="en-US" altLang="zh-CN" sz="1400" b="1" kern="0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412750" hangingPunct="0"/>
            <a:r>
              <a:rPr lang="zh-CN" altLang="en-US" sz="1400" b="1" kern="0" spc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文化</a:t>
            </a:r>
            <a:endParaRPr sz="1400" b="1" kern="0" spc="3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9C28431-D607-0484-8486-CE9EFA3C18A4}"/>
              </a:ext>
            </a:extLst>
          </p:cNvPr>
          <p:cNvGrpSpPr/>
          <p:nvPr/>
        </p:nvGrpSpPr>
        <p:grpSpPr>
          <a:xfrm>
            <a:off x="9853765" y="2487599"/>
            <a:ext cx="283296" cy="283296"/>
            <a:chOff x="1194436" y="1598641"/>
            <a:chExt cx="188132" cy="188132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BCD6363B-F761-3DBD-3697-208E442BF852}"/>
                </a:ext>
              </a:extLst>
            </p:cNvPr>
            <p:cNvSpPr/>
            <p:nvPr/>
          </p:nvSpPr>
          <p:spPr>
            <a:xfrm>
              <a:off x="1194436" y="1598641"/>
              <a:ext cx="188132" cy="1881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 dirty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220F5F13-2F02-AC68-8901-6D167D91A690}"/>
                </a:ext>
              </a:extLst>
            </p:cNvPr>
            <p:cNvSpPr/>
            <p:nvPr/>
          </p:nvSpPr>
          <p:spPr>
            <a:xfrm>
              <a:off x="1273625" y="1654056"/>
              <a:ext cx="101294" cy="12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0"/>
                  </a:moveTo>
                  <a:lnTo>
                    <a:pt x="5480" y="0"/>
                  </a:lnTo>
                  <a:lnTo>
                    <a:pt x="0" y="2690"/>
                  </a:lnTo>
                  <a:lnTo>
                    <a:pt x="2959" y="5156"/>
                  </a:lnTo>
                  <a:lnTo>
                    <a:pt x="2623" y="13045"/>
                  </a:lnTo>
                  <a:lnTo>
                    <a:pt x="12823" y="21600"/>
                  </a:lnTo>
                  <a:cubicBezTo>
                    <a:pt x="14999" y="20620"/>
                    <a:pt x="16932" y="19301"/>
                    <a:pt x="18520" y="17716"/>
                  </a:cubicBezTo>
                  <a:cubicBezTo>
                    <a:pt x="19802" y="16435"/>
                    <a:pt x="20841" y="14996"/>
                    <a:pt x="21600" y="1345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0"/>
                  </a:schemeClr>
                </a:gs>
                <a:gs pos="0">
                  <a:schemeClr val="accent1">
                    <a:lumMod val="75000"/>
                    <a:alpha val="53000"/>
                  </a:schemeClr>
                </a:gs>
              </a:gsLst>
              <a:path path="circle">
                <a:fillToRect r="100000" b="100000"/>
              </a:path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/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9BFA531-E20B-B3DE-9116-0D364CCA4013}"/>
                </a:ext>
              </a:extLst>
            </p:cNvPr>
            <p:cNvSpPr/>
            <p:nvPr/>
          </p:nvSpPr>
          <p:spPr>
            <a:xfrm>
              <a:off x="1273098" y="1653848"/>
              <a:ext cx="27046" cy="7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84" extrusionOk="0">
                  <a:moveTo>
                    <a:pt x="0" y="1732"/>
                  </a:moveTo>
                  <a:cubicBezTo>
                    <a:pt x="-1" y="1616"/>
                    <a:pt x="100" y="1502"/>
                    <a:pt x="287" y="1407"/>
                  </a:cubicBezTo>
                  <a:cubicBezTo>
                    <a:pt x="489" y="1306"/>
                    <a:pt x="779" y="1232"/>
                    <a:pt x="1111" y="1198"/>
                  </a:cubicBezTo>
                  <a:lnTo>
                    <a:pt x="8348" y="207"/>
                  </a:lnTo>
                  <a:cubicBezTo>
                    <a:pt x="8705" y="144"/>
                    <a:pt x="9079" y="94"/>
                    <a:pt x="9464" y="60"/>
                  </a:cubicBezTo>
                  <a:cubicBezTo>
                    <a:pt x="9886" y="22"/>
                    <a:pt x="10318" y="2"/>
                    <a:pt x="10752" y="1"/>
                  </a:cubicBezTo>
                  <a:lnTo>
                    <a:pt x="20274" y="1"/>
                  </a:lnTo>
                  <a:cubicBezTo>
                    <a:pt x="20690" y="-10"/>
                    <a:pt x="21092" y="58"/>
                    <a:pt x="21339" y="180"/>
                  </a:cubicBezTo>
                  <a:cubicBezTo>
                    <a:pt x="21513" y="267"/>
                    <a:pt x="21593" y="374"/>
                    <a:pt x="21563" y="480"/>
                  </a:cubicBezTo>
                  <a:lnTo>
                    <a:pt x="21599" y="21163"/>
                  </a:lnTo>
                  <a:cubicBezTo>
                    <a:pt x="21587" y="21270"/>
                    <a:pt x="21469" y="21371"/>
                    <a:pt x="21266" y="21448"/>
                  </a:cubicBezTo>
                  <a:cubicBezTo>
                    <a:pt x="21024" y="21540"/>
                    <a:pt x="20684" y="21590"/>
                    <a:pt x="20334" y="21584"/>
                  </a:cubicBezTo>
                  <a:lnTo>
                    <a:pt x="11015" y="21584"/>
                  </a:lnTo>
                  <a:cubicBezTo>
                    <a:pt x="10657" y="21590"/>
                    <a:pt x="10311" y="21537"/>
                    <a:pt x="10072" y="21440"/>
                  </a:cubicBezTo>
                  <a:cubicBezTo>
                    <a:pt x="9891" y="21367"/>
                    <a:pt x="9785" y="21273"/>
                    <a:pt x="9771" y="21174"/>
                  </a:cubicBezTo>
                  <a:lnTo>
                    <a:pt x="9636" y="4253"/>
                  </a:lnTo>
                  <a:cubicBezTo>
                    <a:pt x="9639" y="4193"/>
                    <a:pt x="9570" y="4136"/>
                    <a:pt x="9447" y="4098"/>
                  </a:cubicBezTo>
                  <a:cubicBezTo>
                    <a:pt x="9286" y="4047"/>
                    <a:pt x="9059" y="4034"/>
                    <a:pt x="8864" y="4064"/>
                  </a:cubicBezTo>
                  <a:lnTo>
                    <a:pt x="1543" y="4572"/>
                  </a:lnTo>
                  <a:cubicBezTo>
                    <a:pt x="1228" y="4613"/>
                    <a:pt x="880" y="4601"/>
                    <a:pt x="591" y="4541"/>
                  </a:cubicBezTo>
                  <a:cubicBezTo>
                    <a:pt x="265" y="4472"/>
                    <a:pt x="51" y="4349"/>
                    <a:pt x="19" y="4212"/>
                  </a:cubicBezTo>
                  <a:lnTo>
                    <a:pt x="0" y="1732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30B1FE8-3496-DE36-DD3D-32DA4D638F27}"/>
              </a:ext>
            </a:extLst>
          </p:cNvPr>
          <p:cNvGrpSpPr/>
          <p:nvPr/>
        </p:nvGrpSpPr>
        <p:grpSpPr>
          <a:xfrm>
            <a:off x="9202192" y="3568157"/>
            <a:ext cx="283296" cy="283296"/>
            <a:chOff x="1846009" y="2640695"/>
            <a:chExt cx="188132" cy="188132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71ED87ED-5ED8-D538-441D-2DEC357DA454}"/>
                </a:ext>
              </a:extLst>
            </p:cNvPr>
            <p:cNvSpPr/>
            <p:nvPr/>
          </p:nvSpPr>
          <p:spPr>
            <a:xfrm>
              <a:off x="1846009" y="2640695"/>
              <a:ext cx="188132" cy="1881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B575C47A-9FF3-63C9-9FDF-82CFD19206C4}"/>
                </a:ext>
              </a:extLst>
            </p:cNvPr>
            <p:cNvSpPr/>
            <p:nvPr/>
          </p:nvSpPr>
          <p:spPr>
            <a:xfrm>
              <a:off x="1917116" y="2698682"/>
              <a:ext cx="111330" cy="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01"/>
                  </a:moveTo>
                  <a:lnTo>
                    <a:pt x="8288" y="0"/>
                  </a:lnTo>
                  <a:lnTo>
                    <a:pt x="2509" y="135"/>
                  </a:lnTo>
                  <a:lnTo>
                    <a:pt x="0" y="3119"/>
                  </a:lnTo>
                  <a:lnTo>
                    <a:pt x="4283" y="7078"/>
                  </a:lnTo>
                  <a:lnTo>
                    <a:pt x="102" y="11743"/>
                  </a:lnTo>
                  <a:lnTo>
                    <a:pt x="11001" y="21600"/>
                  </a:lnTo>
                  <a:cubicBezTo>
                    <a:pt x="13575" y="20713"/>
                    <a:pt x="15892" y="19313"/>
                    <a:pt x="17776" y="17505"/>
                  </a:cubicBezTo>
                  <a:cubicBezTo>
                    <a:pt x="19460" y="15889"/>
                    <a:pt x="20761" y="13982"/>
                    <a:pt x="21600" y="11901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0"/>
                  </a:schemeClr>
                </a:gs>
                <a:gs pos="0">
                  <a:schemeClr val="accent1">
                    <a:lumMod val="75000"/>
                    <a:alpha val="53000"/>
                  </a:schemeClr>
                </a:gs>
              </a:gsLst>
              <a:path path="circle">
                <a:fillToRect r="100000" b="100000"/>
              </a:path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/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E21990D-42ED-DB43-73D9-82C139CEAB4D}"/>
                </a:ext>
              </a:extLst>
            </p:cNvPr>
            <p:cNvSpPr/>
            <p:nvPr/>
          </p:nvSpPr>
          <p:spPr>
            <a:xfrm>
              <a:off x="1916606" y="2691693"/>
              <a:ext cx="50701" cy="74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38" extrusionOk="0">
                  <a:moveTo>
                    <a:pt x="6392" y="6090"/>
                  </a:moveTo>
                  <a:lnTo>
                    <a:pt x="6392" y="6882"/>
                  </a:lnTo>
                  <a:cubicBezTo>
                    <a:pt x="6396" y="6960"/>
                    <a:pt x="6364" y="7038"/>
                    <a:pt x="6299" y="7103"/>
                  </a:cubicBezTo>
                  <a:cubicBezTo>
                    <a:pt x="6199" y="7203"/>
                    <a:pt x="6036" y="7265"/>
                    <a:pt x="5859" y="7271"/>
                  </a:cubicBezTo>
                  <a:lnTo>
                    <a:pt x="664" y="7276"/>
                  </a:lnTo>
                  <a:cubicBezTo>
                    <a:pt x="513" y="7279"/>
                    <a:pt x="364" y="7246"/>
                    <a:pt x="246" y="7182"/>
                  </a:cubicBezTo>
                  <a:cubicBezTo>
                    <a:pt x="87" y="7096"/>
                    <a:pt x="-4" y="6966"/>
                    <a:pt x="0" y="6829"/>
                  </a:cubicBezTo>
                  <a:lnTo>
                    <a:pt x="0" y="5619"/>
                  </a:lnTo>
                  <a:cubicBezTo>
                    <a:pt x="70" y="4333"/>
                    <a:pt x="814" y="3104"/>
                    <a:pt x="2100" y="2154"/>
                  </a:cubicBezTo>
                  <a:cubicBezTo>
                    <a:pt x="3421" y="1178"/>
                    <a:pt x="5208" y="568"/>
                    <a:pt x="7110" y="255"/>
                  </a:cubicBezTo>
                  <a:cubicBezTo>
                    <a:pt x="8638" y="4"/>
                    <a:pt x="10219" y="-53"/>
                    <a:pt x="11785" y="45"/>
                  </a:cubicBezTo>
                  <a:cubicBezTo>
                    <a:pt x="13407" y="147"/>
                    <a:pt x="15006" y="416"/>
                    <a:pt x="16439" y="941"/>
                  </a:cubicBezTo>
                  <a:cubicBezTo>
                    <a:pt x="17732" y="1414"/>
                    <a:pt x="18850" y="2083"/>
                    <a:pt x="19663" y="2911"/>
                  </a:cubicBezTo>
                  <a:cubicBezTo>
                    <a:pt x="20479" y="3743"/>
                    <a:pt x="20958" y="4708"/>
                    <a:pt x="20995" y="5706"/>
                  </a:cubicBezTo>
                  <a:cubicBezTo>
                    <a:pt x="21032" y="6696"/>
                    <a:pt x="20633" y="7663"/>
                    <a:pt x="20034" y="8566"/>
                  </a:cubicBezTo>
                  <a:cubicBezTo>
                    <a:pt x="19352" y="9594"/>
                    <a:pt x="18420" y="10534"/>
                    <a:pt x="17385" y="11416"/>
                  </a:cubicBezTo>
                  <a:cubicBezTo>
                    <a:pt x="16088" y="12522"/>
                    <a:pt x="14633" y="13536"/>
                    <a:pt x="13193" y="14557"/>
                  </a:cubicBezTo>
                  <a:cubicBezTo>
                    <a:pt x="11732" y="15593"/>
                    <a:pt x="10284" y="16637"/>
                    <a:pt x="8849" y="17689"/>
                  </a:cubicBezTo>
                  <a:cubicBezTo>
                    <a:pt x="8783" y="17718"/>
                    <a:pt x="8752" y="17772"/>
                    <a:pt x="8771" y="17824"/>
                  </a:cubicBezTo>
                  <a:cubicBezTo>
                    <a:pt x="8792" y="17880"/>
                    <a:pt x="8867" y="17919"/>
                    <a:pt x="8953" y="17919"/>
                  </a:cubicBezTo>
                  <a:lnTo>
                    <a:pt x="20829" y="17919"/>
                  </a:lnTo>
                  <a:cubicBezTo>
                    <a:pt x="21022" y="17905"/>
                    <a:pt x="21215" y="17947"/>
                    <a:pt x="21361" y="18034"/>
                  </a:cubicBezTo>
                  <a:cubicBezTo>
                    <a:pt x="21510" y="18123"/>
                    <a:pt x="21595" y="18250"/>
                    <a:pt x="21596" y="18384"/>
                  </a:cubicBezTo>
                  <a:lnTo>
                    <a:pt x="21596" y="21136"/>
                  </a:lnTo>
                  <a:cubicBezTo>
                    <a:pt x="21581" y="21230"/>
                    <a:pt x="21522" y="21318"/>
                    <a:pt x="21429" y="21387"/>
                  </a:cubicBezTo>
                  <a:cubicBezTo>
                    <a:pt x="21320" y="21470"/>
                    <a:pt x="21169" y="21522"/>
                    <a:pt x="21007" y="21534"/>
                  </a:cubicBezTo>
                  <a:lnTo>
                    <a:pt x="979" y="21534"/>
                  </a:lnTo>
                  <a:cubicBezTo>
                    <a:pt x="819" y="21547"/>
                    <a:pt x="657" y="21521"/>
                    <a:pt x="522" y="21461"/>
                  </a:cubicBezTo>
                  <a:cubicBezTo>
                    <a:pt x="361" y="21389"/>
                    <a:pt x="252" y="21274"/>
                    <a:pt x="222" y="21146"/>
                  </a:cubicBezTo>
                  <a:lnTo>
                    <a:pt x="189" y="18578"/>
                  </a:lnTo>
                  <a:cubicBezTo>
                    <a:pt x="178" y="18441"/>
                    <a:pt x="210" y="18305"/>
                    <a:pt x="282" y="18177"/>
                  </a:cubicBezTo>
                  <a:cubicBezTo>
                    <a:pt x="350" y="18057"/>
                    <a:pt x="453" y="17948"/>
                    <a:pt x="584" y="17855"/>
                  </a:cubicBezTo>
                  <a:lnTo>
                    <a:pt x="11394" y="10005"/>
                  </a:lnTo>
                  <a:cubicBezTo>
                    <a:pt x="11963" y="9497"/>
                    <a:pt x="12527" y="8986"/>
                    <a:pt x="13086" y="8472"/>
                  </a:cubicBezTo>
                  <a:cubicBezTo>
                    <a:pt x="13627" y="7974"/>
                    <a:pt x="14170" y="7464"/>
                    <a:pt x="14420" y="6868"/>
                  </a:cubicBezTo>
                  <a:cubicBezTo>
                    <a:pt x="14709" y="6181"/>
                    <a:pt x="14575" y="5464"/>
                    <a:pt x="14044" y="4885"/>
                  </a:cubicBezTo>
                  <a:cubicBezTo>
                    <a:pt x="13593" y="4393"/>
                    <a:pt x="12875" y="4026"/>
                    <a:pt x="12023" y="3825"/>
                  </a:cubicBezTo>
                  <a:cubicBezTo>
                    <a:pt x="10659" y="3503"/>
                    <a:pt x="9231" y="3631"/>
                    <a:pt x="8076" y="4087"/>
                  </a:cubicBezTo>
                  <a:cubicBezTo>
                    <a:pt x="7569" y="4288"/>
                    <a:pt x="7113" y="4553"/>
                    <a:pt x="6802" y="4894"/>
                  </a:cubicBezTo>
                  <a:cubicBezTo>
                    <a:pt x="6487" y="5241"/>
                    <a:pt x="6333" y="5657"/>
                    <a:pt x="6392" y="609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31BCF99-41F0-2063-D0AE-CC88D18B5820}"/>
              </a:ext>
            </a:extLst>
          </p:cNvPr>
          <p:cNvGrpSpPr/>
          <p:nvPr/>
        </p:nvGrpSpPr>
        <p:grpSpPr>
          <a:xfrm>
            <a:off x="9853765" y="4721325"/>
            <a:ext cx="283296" cy="283296"/>
            <a:chOff x="1194436" y="3817928"/>
            <a:chExt cx="188132" cy="188132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D06AAC30-7BB9-3F57-E874-CB781461AFF9}"/>
                </a:ext>
              </a:extLst>
            </p:cNvPr>
            <p:cNvSpPr/>
            <p:nvPr/>
          </p:nvSpPr>
          <p:spPr>
            <a:xfrm>
              <a:off x="1194436" y="3817928"/>
              <a:ext cx="188132" cy="1881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83C5E598-98E5-B928-C369-7803DD98F62C}"/>
                </a:ext>
              </a:extLst>
            </p:cNvPr>
            <p:cNvSpPr/>
            <p:nvPr/>
          </p:nvSpPr>
          <p:spPr>
            <a:xfrm>
              <a:off x="1267972" y="3874928"/>
              <a:ext cx="11041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36"/>
                  </a:moveTo>
                  <a:lnTo>
                    <a:pt x="8875" y="0"/>
                  </a:lnTo>
                  <a:lnTo>
                    <a:pt x="0" y="2059"/>
                  </a:lnTo>
                  <a:lnTo>
                    <a:pt x="3454" y="5169"/>
                  </a:lnTo>
                  <a:lnTo>
                    <a:pt x="3192" y="6850"/>
                  </a:lnTo>
                  <a:lnTo>
                    <a:pt x="6750" y="10052"/>
                  </a:lnTo>
                  <a:lnTo>
                    <a:pt x="5490" y="11512"/>
                  </a:lnTo>
                  <a:lnTo>
                    <a:pt x="2410" y="8864"/>
                  </a:lnTo>
                  <a:lnTo>
                    <a:pt x="953" y="11886"/>
                  </a:lnTo>
                  <a:lnTo>
                    <a:pt x="11639" y="21600"/>
                  </a:lnTo>
                  <a:cubicBezTo>
                    <a:pt x="14159" y="20558"/>
                    <a:pt x="16388" y="19022"/>
                    <a:pt x="18162" y="17104"/>
                  </a:cubicBezTo>
                  <a:cubicBezTo>
                    <a:pt x="19707" y="15434"/>
                    <a:pt x="20875" y="13509"/>
                    <a:pt x="21600" y="11436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0"/>
                  </a:schemeClr>
                </a:gs>
                <a:gs pos="0">
                  <a:schemeClr val="accent1">
                    <a:lumMod val="75000"/>
                    <a:alpha val="53000"/>
                  </a:schemeClr>
                </a:gs>
              </a:gsLst>
              <a:path path="circle">
                <a:fillToRect r="100000" b="100000"/>
              </a:path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/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A09B0DA0-4C35-F68F-FE0B-4380A2C08079}"/>
                </a:ext>
              </a:extLst>
            </p:cNvPr>
            <p:cNvSpPr/>
            <p:nvPr/>
          </p:nvSpPr>
          <p:spPr>
            <a:xfrm>
              <a:off x="1265858" y="3874444"/>
              <a:ext cx="49052" cy="7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91" extrusionOk="0">
                  <a:moveTo>
                    <a:pt x="12133" y="3705"/>
                  </a:moveTo>
                  <a:lnTo>
                    <a:pt x="1263" y="3705"/>
                  </a:lnTo>
                  <a:cubicBezTo>
                    <a:pt x="1093" y="3705"/>
                    <a:pt x="928" y="3666"/>
                    <a:pt x="798" y="3594"/>
                  </a:cubicBezTo>
                  <a:cubicBezTo>
                    <a:pt x="678" y="3528"/>
                    <a:pt x="594" y="3438"/>
                    <a:pt x="560" y="3337"/>
                  </a:cubicBezTo>
                  <a:lnTo>
                    <a:pt x="560" y="514"/>
                  </a:lnTo>
                  <a:cubicBezTo>
                    <a:pt x="555" y="373"/>
                    <a:pt x="640" y="238"/>
                    <a:pt x="793" y="140"/>
                  </a:cubicBezTo>
                  <a:cubicBezTo>
                    <a:pt x="918" y="60"/>
                    <a:pt x="1081" y="11"/>
                    <a:pt x="1254" y="0"/>
                  </a:cubicBezTo>
                  <a:lnTo>
                    <a:pt x="20447" y="0"/>
                  </a:lnTo>
                  <a:cubicBezTo>
                    <a:pt x="20614" y="-2"/>
                    <a:pt x="20776" y="39"/>
                    <a:pt x="20896" y="115"/>
                  </a:cubicBezTo>
                  <a:cubicBezTo>
                    <a:pt x="21022" y="193"/>
                    <a:pt x="21092" y="302"/>
                    <a:pt x="21092" y="415"/>
                  </a:cubicBezTo>
                  <a:lnTo>
                    <a:pt x="21092" y="3562"/>
                  </a:lnTo>
                  <a:cubicBezTo>
                    <a:pt x="21087" y="3658"/>
                    <a:pt x="21056" y="3753"/>
                    <a:pt x="21000" y="3842"/>
                  </a:cubicBezTo>
                  <a:cubicBezTo>
                    <a:pt x="20947" y="3928"/>
                    <a:pt x="20871" y="4008"/>
                    <a:pt x="20776" y="4078"/>
                  </a:cubicBezTo>
                  <a:lnTo>
                    <a:pt x="14615" y="7758"/>
                  </a:lnTo>
                  <a:cubicBezTo>
                    <a:pt x="14538" y="7808"/>
                    <a:pt x="14510" y="7882"/>
                    <a:pt x="14542" y="7950"/>
                  </a:cubicBezTo>
                  <a:cubicBezTo>
                    <a:pt x="14567" y="8001"/>
                    <a:pt x="14623" y="8042"/>
                    <a:pt x="14697" y="8064"/>
                  </a:cubicBezTo>
                  <a:cubicBezTo>
                    <a:pt x="15727" y="8167"/>
                    <a:pt x="16712" y="8411"/>
                    <a:pt x="17589" y="8779"/>
                  </a:cubicBezTo>
                  <a:cubicBezTo>
                    <a:pt x="18597" y="9202"/>
                    <a:pt x="19434" y="9776"/>
                    <a:pt x="20059" y="10445"/>
                  </a:cubicBezTo>
                  <a:cubicBezTo>
                    <a:pt x="20822" y="11262"/>
                    <a:pt x="21235" y="12169"/>
                    <a:pt x="21412" y="13104"/>
                  </a:cubicBezTo>
                  <a:cubicBezTo>
                    <a:pt x="21588" y="14039"/>
                    <a:pt x="21528" y="15007"/>
                    <a:pt x="21273" y="15951"/>
                  </a:cubicBezTo>
                  <a:cubicBezTo>
                    <a:pt x="21068" y="16709"/>
                    <a:pt x="20740" y="17451"/>
                    <a:pt x="20211" y="18132"/>
                  </a:cubicBezTo>
                  <a:cubicBezTo>
                    <a:pt x="19696" y="18796"/>
                    <a:pt x="18997" y="19394"/>
                    <a:pt x="18143" y="19891"/>
                  </a:cubicBezTo>
                  <a:cubicBezTo>
                    <a:pt x="16120" y="21069"/>
                    <a:pt x="13441" y="21598"/>
                    <a:pt x="10734" y="21591"/>
                  </a:cubicBezTo>
                  <a:cubicBezTo>
                    <a:pt x="9081" y="21587"/>
                    <a:pt x="7448" y="21385"/>
                    <a:pt x="5977" y="20953"/>
                  </a:cubicBezTo>
                  <a:cubicBezTo>
                    <a:pt x="4452" y="20506"/>
                    <a:pt x="3115" y="19817"/>
                    <a:pt x="2073" y="18929"/>
                  </a:cubicBezTo>
                  <a:cubicBezTo>
                    <a:pt x="862" y="17895"/>
                    <a:pt x="145" y="16650"/>
                    <a:pt x="13" y="15350"/>
                  </a:cubicBezTo>
                  <a:lnTo>
                    <a:pt x="2" y="14852"/>
                  </a:lnTo>
                  <a:cubicBezTo>
                    <a:pt x="-12" y="14739"/>
                    <a:pt x="49" y="14627"/>
                    <a:pt x="170" y="14546"/>
                  </a:cubicBezTo>
                  <a:cubicBezTo>
                    <a:pt x="295" y="14462"/>
                    <a:pt x="469" y="14420"/>
                    <a:pt x="646" y="14429"/>
                  </a:cubicBezTo>
                  <a:lnTo>
                    <a:pt x="5990" y="14429"/>
                  </a:lnTo>
                  <a:cubicBezTo>
                    <a:pt x="6127" y="14434"/>
                    <a:pt x="6257" y="14472"/>
                    <a:pt x="6355" y="14535"/>
                  </a:cubicBezTo>
                  <a:cubicBezTo>
                    <a:pt x="6460" y="14603"/>
                    <a:pt x="6522" y="14695"/>
                    <a:pt x="6526" y="14791"/>
                  </a:cubicBezTo>
                  <a:cubicBezTo>
                    <a:pt x="6610" y="15121"/>
                    <a:pt x="6718" y="15448"/>
                    <a:pt x="6850" y="15771"/>
                  </a:cubicBezTo>
                  <a:cubicBezTo>
                    <a:pt x="6942" y="15998"/>
                    <a:pt x="7046" y="16223"/>
                    <a:pt x="7161" y="16445"/>
                  </a:cubicBezTo>
                  <a:cubicBezTo>
                    <a:pt x="7666" y="17125"/>
                    <a:pt x="8547" y="17608"/>
                    <a:pt x="9568" y="17834"/>
                  </a:cubicBezTo>
                  <a:cubicBezTo>
                    <a:pt x="10568" y="18055"/>
                    <a:pt x="11702" y="18029"/>
                    <a:pt x="12693" y="17662"/>
                  </a:cubicBezTo>
                  <a:cubicBezTo>
                    <a:pt x="14380" y="17037"/>
                    <a:pt x="14922" y="15695"/>
                    <a:pt x="14955" y="14403"/>
                  </a:cubicBezTo>
                  <a:cubicBezTo>
                    <a:pt x="14994" y="12890"/>
                    <a:pt x="14322" y="11313"/>
                    <a:pt x="12282" y="10703"/>
                  </a:cubicBezTo>
                  <a:cubicBezTo>
                    <a:pt x="11786" y="10554"/>
                    <a:pt x="11242" y="10487"/>
                    <a:pt x="10698" y="10509"/>
                  </a:cubicBezTo>
                  <a:cubicBezTo>
                    <a:pt x="10298" y="10525"/>
                    <a:pt x="9905" y="10589"/>
                    <a:pt x="9540" y="10698"/>
                  </a:cubicBezTo>
                  <a:lnTo>
                    <a:pt x="8545" y="11086"/>
                  </a:lnTo>
                  <a:cubicBezTo>
                    <a:pt x="8397" y="11157"/>
                    <a:pt x="8216" y="11191"/>
                    <a:pt x="8034" y="11182"/>
                  </a:cubicBezTo>
                  <a:cubicBezTo>
                    <a:pt x="7838" y="11172"/>
                    <a:pt x="7656" y="11114"/>
                    <a:pt x="7523" y="11019"/>
                  </a:cubicBezTo>
                  <a:lnTo>
                    <a:pt x="4907" y="8740"/>
                  </a:lnTo>
                  <a:cubicBezTo>
                    <a:pt x="4780" y="8645"/>
                    <a:pt x="4719" y="8520"/>
                    <a:pt x="4739" y="8394"/>
                  </a:cubicBezTo>
                  <a:cubicBezTo>
                    <a:pt x="4758" y="8276"/>
                    <a:pt x="4847" y="8168"/>
                    <a:pt x="4987" y="8092"/>
                  </a:cubicBezTo>
                  <a:lnTo>
                    <a:pt x="12302" y="3940"/>
                  </a:lnTo>
                  <a:cubicBezTo>
                    <a:pt x="12347" y="3901"/>
                    <a:pt x="12360" y="3851"/>
                    <a:pt x="12336" y="3805"/>
                  </a:cubicBezTo>
                  <a:cubicBezTo>
                    <a:pt x="12306" y="3747"/>
                    <a:pt x="12226" y="3707"/>
                    <a:pt x="12133" y="370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412750" hangingPunct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kern="0">
                <a:solidFill>
                  <a:srgbClr val="FFFFFF"/>
                </a:solidFill>
                <a:latin typeface="+mn-ea"/>
                <a:sym typeface="Helvetica Neue Medium"/>
              </a:endParaRPr>
            </a:p>
          </p:txBody>
        </p:sp>
      </p:grpSp>
      <p:sp>
        <p:nvSpPr>
          <p:cNvPr id="26" name="This is a sample text. Insert your description here.">
            <a:extLst>
              <a:ext uri="{FF2B5EF4-FFF2-40B4-BE49-F238E27FC236}">
                <a16:creationId xmlns:a16="http://schemas.microsoft.com/office/drawing/2014/main" id="{223BB997-F085-E586-85B9-6DFD75DA59BB}"/>
              </a:ext>
            </a:extLst>
          </p:cNvPr>
          <p:cNvSpPr txBox="1"/>
          <p:nvPr/>
        </p:nvSpPr>
        <p:spPr>
          <a:xfrm flipH="1">
            <a:off x="9508174" y="1725086"/>
            <a:ext cx="36793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500" b="0">
                <a:solidFill>
                  <a:srgbClr val="9FA09E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defTabSz="412750" hangingPunct="0"/>
            <a:r>
              <a:rPr lang="zh-CN" altLang="en-US" sz="1200" b="1" kern="0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使命</a:t>
            </a:r>
            <a:endParaRPr sz="1200" b="1" kern="0" dirty="0">
              <a:solidFill>
                <a:srgbClr val="2530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This is a sample text. Insert your description here.">
            <a:extLst>
              <a:ext uri="{FF2B5EF4-FFF2-40B4-BE49-F238E27FC236}">
                <a16:creationId xmlns:a16="http://schemas.microsoft.com/office/drawing/2014/main" id="{77431E5E-036E-6152-6840-7959F9464CBE}"/>
              </a:ext>
            </a:extLst>
          </p:cNvPr>
          <p:cNvSpPr txBox="1"/>
          <p:nvPr/>
        </p:nvSpPr>
        <p:spPr>
          <a:xfrm flipH="1">
            <a:off x="8505301" y="2804134"/>
            <a:ext cx="36677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500" b="0">
                <a:solidFill>
                  <a:srgbClr val="9FA09E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defTabSz="412750" hangingPunct="0"/>
            <a:r>
              <a:rPr lang="zh-CN" altLang="en-US" sz="1200" b="1" kern="0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愿景</a:t>
            </a:r>
            <a:endParaRPr sz="1200" b="1" kern="0" dirty="0">
              <a:solidFill>
                <a:srgbClr val="2530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his is a sample text. Insert your description here.">
            <a:extLst>
              <a:ext uri="{FF2B5EF4-FFF2-40B4-BE49-F238E27FC236}">
                <a16:creationId xmlns:a16="http://schemas.microsoft.com/office/drawing/2014/main" id="{8AD379BE-3AE2-DD27-D6FA-8DCE8EC5D8E6}"/>
              </a:ext>
            </a:extLst>
          </p:cNvPr>
          <p:cNvSpPr txBox="1"/>
          <p:nvPr/>
        </p:nvSpPr>
        <p:spPr>
          <a:xfrm flipH="1">
            <a:off x="8352039" y="4248558"/>
            <a:ext cx="540453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t">
            <a:spAutoFit/>
          </a:bodyPr>
          <a:lstStyle>
            <a:lvl1pPr algn="l">
              <a:defRPr sz="2500" b="0">
                <a:solidFill>
                  <a:srgbClr val="9FA09E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defTabSz="412750" hangingPunct="0"/>
            <a:r>
              <a:rPr lang="zh-CN" altLang="en-US" sz="1200" b="1" kern="0" dirty="0">
                <a:solidFill>
                  <a:srgbClr val="25309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价值观</a:t>
            </a:r>
            <a:endParaRPr sz="1200" b="1" kern="0" dirty="0">
              <a:solidFill>
                <a:srgbClr val="2530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F80DEDEE-E07B-8E3D-A5AC-AFA96D38D0B4}"/>
              </a:ext>
            </a:extLst>
          </p:cNvPr>
          <p:cNvSpPr/>
          <p:nvPr/>
        </p:nvSpPr>
        <p:spPr>
          <a:xfrm rot="1264813" flipH="1">
            <a:off x="8812297" y="1889285"/>
            <a:ext cx="367932" cy="93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872" y="3145"/>
                  <a:pt x="10687" y="6575"/>
                  <a:pt x="14327" y="10203"/>
                </a:cubicBezTo>
                <a:cubicBezTo>
                  <a:pt x="17998" y="13863"/>
                  <a:pt x="20443" y="17693"/>
                  <a:pt x="21600" y="21600"/>
                </a:cubicBezTo>
              </a:path>
            </a:pathLst>
          </a:cu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B8AF8130-BEB1-0FA9-D9C4-94BC0746AD31}"/>
              </a:ext>
            </a:extLst>
          </p:cNvPr>
          <p:cNvSpPr/>
          <p:nvPr/>
        </p:nvSpPr>
        <p:spPr>
          <a:xfrm rot="1264813" flipH="1">
            <a:off x="8276344" y="3191150"/>
            <a:ext cx="336475" cy="99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694" y="3700"/>
                  <a:pt x="18502" y="7351"/>
                  <a:pt x="15070" y="10878"/>
                </a:cubicBezTo>
                <a:cubicBezTo>
                  <a:pt x="11398" y="14652"/>
                  <a:pt x="6335" y="18254"/>
                  <a:pt x="0" y="21600"/>
                </a:cubicBezTo>
              </a:path>
            </a:pathLst>
          </a:cu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299EB77-6CD5-680E-3150-FCAE13EE3D42}"/>
              </a:ext>
            </a:extLst>
          </p:cNvPr>
          <p:cNvSpPr txBox="1"/>
          <p:nvPr/>
        </p:nvSpPr>
        <p:spPr>
          <a:xfrm>
            <a:off x="8285300" y="1782855"/>
            <a:ext cx="95410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立足开源开放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3C8D22-04CB-A10C-61D6-A6E1438E02F2}"/>
              </a:ext>
            </a:extLst>
          </p:cNvPr>
          <p:cNvSpPr txBox="1"/>
          <p:nvPr/>
        </p:nvSpPr>
        <p:spPr>
          <a:xfrm>
            <a:off x="7862947" y="2081741"/>
            <a:ext cx="1082349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兼容异构数据库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E599E37-6327-1010-62B7-51A8DCB6CB8B}"/>
              </a:ext>
            </a:extLst>
          </p:cNvPr>
          <p:cNvSpPr txBox="1"/>
          <p:nvPr/>
        </p:nvSpPr>
        <p:spPr>
          <a:xfrm>
            <a:off x="7523052" y="2378682"/>
            <a:ext cx="1210589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构建上层生态标准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A1B29A2-E2DB-3B4B-A6DA-D0179A6F013D}"/>
              </a:ext>
            </a:extLst>
          </p:cNvPr>
          <p:cNvSpPr txBox="1"/>
          <p:nvPr/>
        </p:nvSpPr>
        <p:spPr>
          <a:xfrm>
            <a:off x="7702584" y="2948617"/>
            <a:ext cx="69762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面向全球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91CC0DE-2659-B48C-F140-659BA9953FCE}"/>
              </a:ext>
            </a:extLst>
          </p:cNvPr>
          <p:cNvSpPr txBox="1"/>
          <p:nvPr/>
        </p:nvSpPr>
        <p:spPr>
          <a:xfrm>
            <a:off x="7362750" y="3241381"/>
            <a:ext cx="95410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支持多云异构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F5D1A11-E002-1540-59B6-8C26ADD3BD1B}"/>
              </a:ext>
            </a:extLst>
          </p:cNvPr>
          <p:cNvSpPr txBox="1"/>
          <p:nvPr/>
        </p:nvSpPr>
        <p:spPr>
          <a:xfrm>
            <a:off x="6884971" y="3543325"/>
            <a:ext cx="1467068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提供数据增强计算引擎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F35B7C7-4CE2-BF61-0E7D-5E80DA16B2B3}"/>
              </a:ext>
            </a:extLst>
          </p:cNvPr>
          <p:cNvSpPr txBox="1"/>
          <p:nvPr/>
        </p:nvSpPr>
        <p:spPr>
          <a:xfrm>
            <a:off x="7527678" y="4445199"/>
            <a:ext cx="95410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技术改变世界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7AA7083-1543-5B7B-F2AE-8AC35FB472AB}"/>
              </a:ext>
            </a:extLst>
          </p:cNvPr>
          <p:cNvSpPr txBox="1"/>
          <p:nvPr/>
        </p:nvSpPr>
        <p:spPr>
          <a:xfrm>
            <a:off x="7684253" y="4745824"/>
            <a:ext cx="95410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产品驱动商业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CFD556B-0106-BCDB-9FC8-FF29E41A55B4}"/>
              </a:ext>
            </a:extLst>
          </p:cNvPr>
          <p:cNvSpPr txBox="1"/>
          <p:nvPr/>
        </p:nvSpPr>
        <p:spPr>
          <a:xfrm>
            <a:off x="7878406" y="5046449"/>
            <a:ext cx="95410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开源共建生态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06D9E58-7092-509A-6402-B19F9CCDB873}"/>
              </a:ext>
            </a:extLst>
          </p:cNvPr>
          <p:cNvSpPr txBox="1"/>
          <p:nvPr/>
        </p:nvSpPr>
        <p:spPr>
          <a:xfrm>
            <a:off x="8103874" y="5353336"/>
            <a:ext cx="954107" cy="296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  <a:sym typeface="+mn-lt"/>
              </a:rPr>
              <a:t>生态推动标准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C856C6BC-34BE-8308-F185-A8FD41E19A3E}"/>
              </a:ext>
            </a:extLst>
          </p:cNvPr>
          <p:cNvSpPr/>
          <p:nvPr/>
        </p:nvSpPr>
        <p:spPr>
          <a:xfrm rot="20471735" flipH="1">
            <a:off x="8682678" y="4512067"/>
            <a:ext cx="336475" cy="99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694" y="3700"/>
                  <a:pt x="18502" y="7351"/>
                  <a:pt x="15070" y="10878"/>
                </a:cubicBezTo>
                <a:cubicBezTo>
                  <a:pt x="11398" y="14652"/>
                  <a:pt x="6335" y="18254"/>
                  <a:pt x="0" y="21600"/>
                </a:cubicBezTo>
              </a:path>
            </a:pathLst>
          </a:custGeom>
          <a:ln w="25400">
            <a:gradFill>
              <a:gsLst>
                <a:gs pos="0">
                  <a:schemeClr val="accent1">
                    <a:lumMod val="60000"/>
                    <a:lumOff val="4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+mn-ea"/>
              <a:sym typeface="Helvetica Neue Medium"/>
            </a:endParaRPr>
          </a:p>
        </p:txBody>
      </p:sp>
      <p:sp>
        <p:nvSpPr>
          <p:cNvPr id="42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<a:extLst>
              <a:ext uri="{FF2B5EF4-FFF2-40B4-BE49-F238E27FC236}">
                <a16:creationId xmlns:a16="http://schemas.microsoft.com/office/drawing/2014/main" id="{CBBFCF8E-3B3E-A07F-FAE4-1D4535CBB9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SphereEx</a:t>
            </a:r>
            <a:r>
              <a:rPr lang="en-US" altLang="zh-CN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公司介绍</a:t>
            </a: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3BB23F09-1F6E-801F-71B5-50CEDA15251C}"/>
              </a:ext>
            </a:extLst>
          </p:cNvPr>
          <p:cNvSpPr/>
          <p:nvPr/>
        </p:nvSpPr>
        <p:spPr>
          <a:xfrm>
            <a:off x="935525" y="2042830"/>
            <a:ext cx="4718989" cy="3552518"/>
          </a:xfrm>
          <a:prstGeom prst="roundRect">
            <a:avLst>
              <a:gd name="adj" fmla="val 6628"/>
            </a:avLst>
          </a:prstGeom>
          <a:solidFill>
            <a:srgbClr val="DCE0FF">
              <a:alpha val="30000"/>
            </a:srgbClr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199">
              <a:solidFill>
                <a:srgbClr val="25319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83843F6-4B69-D9BD-4259-A502ED951D27}"/>
              </a:ext>
            </a:extLst>
          </p:cNvPr>
          <p:cNvSpPr txBox="1"/>
          <p:nvPr/>
        </p:nvSpPr>
        <p:spPr>
          <a:xfrm>
            <a:off x="1457646" y="1458140"/>
            <a:ext cx="368366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66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连接数据与应用，如此简单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DBCDE38-91A5-B951-B8B6-853F36B181DB}"/>
              </a:ext>
            </a:extLst>
          </p:cNvPr>
          <p:cNvSpPr txBox="1"/>
          <p:nvPr/>
        </p:nvSpPr>
        <p:spPr>
          <a:xfrm>
            <a:off x="1253506" y="2452931"/>
            <a:ext cx="4029536" cy="7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26" indent="-228526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altLang="zh-CN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SphereEx </a:t>
            </a:r>
            <a:r>
              <a:rPr lang="zh-CN" altLang="en-US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是由 </a:t>
            </a:r>
            <a:r>
              <a:rPr lang="en-GB" altLang="zh-CN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Apache </a:t>
            </a:r>
            <a:r>
              <a:rPr lang="zh-CN" altLang="en-US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顶级开源项目 </a:t>
            </a:r>
            <a:r>
              <a:rPr lang="en-GB" altLang="zh-CN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ShardingSphere </a:t>
            </a:r>
            <a:r>
              <a:rPr lang="zh-CN" altLang="en-US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核心团队创立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349D45A-DF00-41B4-7575-4E7DEB5863E3}"/>
              </a:ext>
            </a:extLst>
          </p:cNvPr>
          <p:cNvSpPr txBox="1"/>
          <p:nvPr/>
        </p:nvSpPr>
        <p:spPr>
          <a:xfrm>
            <a:off x="1253506" y="3550351"/>
            <a:ext cx="4029536" cy="39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26" indent="-228526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为企业提供</a:t>
            </a:r>
            <a:r>
              <a:rPr lang="zh-CN" altLang="en-US" sz="1466" b="1" dirty="0">
                <a:solidFill>
                  <a:srgbClr val="25309F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新一代分布式数据计算增强平台</a:t>
            </a:r>
            <a:r>
              <a:rPr lang="zh-CN" altLang="en-US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 </a:t>
            </a:r>
            <a:endParaRPr lang="en-US" altLang="zh-CN" sz="1466" b="1" dirty="0">
              <a:latin typeface="Microsoft YaHei Light" panose="020B0503020204020204" pitchFamily="34" charset="-122"/>
              <a:ea typeface="Microsoft YaHei Light" panose="020B0503020204020204" pitchFamily="34" charset="-122"/>
              <a:cs typeface="+mn-ea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0507E8A-3F38-0DF4-694C-BFB4C7C32985}"/>
              </a:ext>
            </a:extLst>
          </p:cNvPr>
          <p:cNvSpPr txBox="1"/>
          <p:nvPr/>
        </p:nvSpPr>
        <p:spPr>
          <a:xfrm>
            <a:off x="1253506" y="4264472"/>
            <a:ext cx="4029536" cy="73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26" indent="-228526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466" b="1" dirty="0">
                <a:latin typeface="Microsoft YaHei Light" panose="020B0503020204020204" pitchFamily="34" charset="-122"/>
                <a:ea typeface="Microsoft YaHei Light" panose="020B0503020204020204" pitchFamily="34" charset="-122"/>
                <a:cs typeface="+mn-ea"/>
              </a:rPr>
              <a:t>提供企业级、云原生的的轻量级分布式数据库、数据安全及信创改造类产品及解决方案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extLst>
              <a:ext uri="{FF2B5EF4-FFF2-40B4-BE49-F238E27FC236}">
                <a16:creationId xmlns:a16="http://schemas.microsoft.com/office/drawing/2014/main" id="{93138D26-6A88-54BE-7D0E-910DF9574AD8}"/>
              </a:ext>
            </a:extLst>
          </p:cNvPr>
          <p:cNvSpPr/>
          <p:nvPr/>
        </p:nvSpPr>
        <p:spPr>
          <a:xfrm>
            <a:off x="7694429" y="1370252"/>
            <a:ext cx="1727720" cy="619760"/>
          </a:xfrm>
          <a:prstGeom prst="roundRect">
            <a:avLst>
              <a:gd name="adj" fmla="val 29782"/>
            </a:avLst>
          </a:prstGeom>
          <a:solidFill>
            <a:srgbClr val="273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3CF09BE3-924A-081B-ED9B-3616B4C70615}"/>
              </a:ext>
            </a:extLst>
          </p:cNvPr>
          <p:cNvSpPr/>
          <p:nvPr/>
        </p:nvSpPr>
        <p:spPr>
          <a:xfrm>
            <a:off x="2620500" y="1370252"/>
            <a:ext cx="1727720" cy="619760"/>
          </a:xfrm>
          <a:prstGeom prst="roundRect">
            <a:avLst>
              <a:gd name="adj" fmla="val 29782"/>
            </a:avLst>
          </a:prstGeom>
          <a:solidFill>
            <a:srgbClr val="273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</a:rPr>
              <a:t>大教堂与集市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26B2E8-2ABF-263F-6613-304DE5A8B8A4}"/>
              </a:ext>
            </a:extLst>
          </p:cNvPr>
          <p:cNvSpPr txBox="1"/>
          <p:nvPr/>
        </p:nvSpPr>
        <p:spPr>
          <a:xfrm>
            <a:off x="7824755" y="148007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“大教堂”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FD3B00-BD54-4B81-1B35-1C0591994937}"/>
              </a:ext>
            </a:extLst>
          </p:cNvPr>
          <p:cNvSpPr txBox="1"/>
          <p:nvPr/>
        </p:nvSpPr>
        <p:spPr>
          <a:xfrm>
            <a:off x="2879066" y="14800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“集市”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49216D7-DC0F-74A2-512D-4C02E456937F}"/>
              </a:ext>
            </a:extLst>
          </p:cNvPr>
          <p:cNvSpPr txBox="1"/>
          <p:nvPr/>
        </p:nvSpPr>
        <p:spPr>
          <a:xfrm>
            <a:off x="7316308" y="5332651"/>
            <a:ext cx="248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565656"/>
                </a:solidFill>
                <a:effectLst/>
                <a:latin typeface="MicrosoftYaHei"/>
              </a:rPr>
              <a:t>依靠精英，自上而下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D674FF-8883-CE30-707F-EB184F85A755}"/>
              </a:ext>
            </a:extLst>
          </p:cNvPr>
          <p:cNvSpPr txBox="1"/>
          <p:nvPr/>
        </p:nvSpPr>
        <p:spPr>
          <a:xfrm>
            <a:off x="7190093" y="5812657"/>
            <a:ext cx="273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565656"/>
                </a:solidFill>
                <a:effectLst/>
                <a:latin typeface="MicrosoftYaHei"/>
              </a:rPr>
              <a:t>效率至上，商业结果导向 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3537D4F-7502-0F04-5404-9EB2AF0F8647}"/>
              </a:ext>
            </a:extLst>
          </p:cNvPr>
          <p:cNvSpPr txBox="1"/>
          <p:nvPr/>
        </p:nvSpPr>
        <p:spPr>
          <a:xfrm>
            <a:off x="2172463" y="5332651"/>
            <a:ext cx="2623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565656"/>
                </a:solidFill>
                <a:effectLst/>
                <a:latin typeface="MicrosoftYaHei"/>
              </a:rPr>
              <a:t>依靠</a:t>
            </a:r>
            <a:r>
              <a:rPr lang="zh-CN" altLang="en-US" b="1" dirty="0">
                <a:solidFill>
                  <a:srgbClr val="565656"/>
                </a:solidFill>
                <a:latin typeface="MicrosoftYaHei"/>
              </a:rPr>
              <a:t>社区</a:t>
            </a:r>
            <a:r>
              <a:rPr lang="zh-CN" altLang="en-US" sz="1800" b="1" dirty="0">
                <a:solidFill>
                  <a:srgbClr val="565656"/>
                </a:solidFill>
                <a:effectLst/>
                <a:latin typeface="MicrosoftYaHei"/>
              </a:rPr>
              <a:t>，自下而上 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93F6E6B-02E9-B269-BC41-9C551288738D}"/>
              </a:ext>
            </a:extLst>
          </p:cNvPr>
          <p:cNvSpPr txBox="1"/>
          <p:nvPr/>
        </p:nvSpPr>
        <p:spPr>
          <a:xfrm>
            <a:off x="1612930" y="5812657"/>
            <a:ext cx="3742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565656"/>
                </a:solidFill>
                <a:effectLst/>
                <a:latin typeface="MicrosoftYaHei"/>
              </a:rPr>
              <a:t>通过“德尔菲方法”实现不断进化 </a:t>
            </a:r>
            <a:endParaRPr lang="zh-CN" altLang="en-US" dirty="0"/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72EB771D-33D6-B5AD-B1ED-4EBB6BF4ADDB}"/>
              </a:ext>
            </a:extLst>
          </p:cNvPr>
          <p:cNvCxnSpPr>
            <a:cxnSpLocks/>
          </p:cNvCxnSpPr>
          <p:nvPr/>
        </p:nvCxnSpPr>
        <p:spPr>
          <a:xfrm>
            <a:off x="6096000" y="1361440"/>
            <a:ext cx="0" cy="43688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免费 灰色混凝土建筑 素材图片">
            <a:extLst>
              <a:ext uri="{FF2B5EF4-FFF2-40B4-BE49-F238E27FC236}">
                <a16:creationId xmlns:a16="http://schemas.microsoft.com/office/drawing/2014/main" id="{633703F6-34B3-BC07-24C5-018D32E5049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45" y="2513386"/>
            <a:ext cx="3646800" cy="242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9769A272-6607-08BC-DBDA-A086E5FA977C}"/>
              </a:ext>
            </a:extLst>
          </p:cNvPr>
          <p:cNvCxnSpPr>
            <a:cxnSpLocks/>
          </p:cNvCxnSpPr>
          <p:nvPr/>
        </p:nvCxnSpPr>
        <p:spPr>
          <a:xfrm>
            <a:off x="2950341" y="5754162"/>
            <a:ext cx="1139313" cy="0"/>
          </a:xfrm>
          <a:prstGeom prst="line">
            <a:avLst/>
          </a:prstGeom>
          <a:ln w="3810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0913B4E9-A25D-8293-AA99-39FF468B7D82}"/>
              </a:ext>
            </a:extLst>
          </p:cNvPr>
          <p:cNvCxnSpPr>
            <a:cxnSpLocks/>
          </p:cNvCxnSpPr>
          <p:nvPr/>
        </p:nvCxnSpPr>
        <p:spPr>
          <a:xfrm>
            <a:off x="2620500" y="6242080"/>
            <a:ext cx="1877545" cy="0"/>
          </a:xfrm>
          <a:prstGeom prst="line">
            <a:avLst/>
          </a:prstGeom>
          <a:ln w="3810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B567D735-9EA7-0B54-9DED-BEF1399061FB}"/>
              </a:ext>
            </a:extLst>
          </p:cNvPr>
          <p:cNvCxnSpPr>
            <a:cxnSpLocks/>
          </p:cNvCxnSpPr>
          <p:nvPr/>
        </p:nvCxnSpPr>
        <p:spPr>
          <a:xfrm>
            <a:off x="8014714" y="5725133"/>
            <a:ext cx="1139313" cy="0"/>
          </a:xfrm>
          <a:prstGeom prst="line">
            <a:avLst/>
          </a:prstGeom>
          <a:ln w="3810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9B4C9839-D73A-2CBE-EF56-C5CA45EB7D2F}"/>
              </a:ext>
            </a:extLst>
          </p:cNvPr>
          <p:cNvCxnSpPr>
            <a:cxnSpLocks/>
          </p:cNvCxnSpPr>
          <p:nvPr/>
        </p:nvCxnSpPr>
        <p:spPr>
          <a:xfrm>
            <a:off x="7684873" y="6213051"/>
            <a:ext cx="1877545" cy="0"/>
          </a:xfrm>
          <a:prstGeom prst="line">
            <a:avLst/>
          </a:prstGeom>
          <a:ln w="38100">
            <a:solidFill>
              <a:srgbClr val="273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免费 市场中人群的照片 素材图片">
            <a:extLst>
              <a:ext uri="{FF2B5EF4-FFF2-40B4-BE49-F238E27FC236}">
                <a16:creationId xmlns:a16="http://schemas.microsoft.com/office/drawing/2014/main" id="{2DD75B3F-7A5C-959B-CA8E-29842A2C2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88" y="2513386"/>
            <a:ext cx="3664968" cy="244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9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pic>
        <p:nvPicPr>
          <p:cNvPr id="13" name="图片 12" descr="卡通人物&#10;&#10;中度可信度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03A60D6-6C40-4C6E-4478-D2FEF0FB6642}"/>
              </a:ext>
            </a:extLst>
          </p:cNvPr>
          <p:cNvGrpSpPr/>
          <p:nvPr/>
        </p:nvGrpSpPr>
        <p:grpSpPr>
          <a:xfrm>
            <a:off x="5333502" y="2036696"/>
            <a:ext cx="4776372" cy="1976086"/>
            <a:chOff x="5505689" y="804147"/>
            <a:chExt cx="4776372" cy="1976086"/>
          </a:xfrm>
        </p:grpSpPr>
        <p:sp>
          <p:nvSpPr>
            <p:cNvPr id="8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E00D56E1-ACEC-EF1F-A53F-4EE1FC0E6EB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505689" y="2072347"/>
              <a:ext cx="47763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SphereEx</a:t>
              </a:r>
              <a:r>
                <a:rPr lang="zh-CN" altLang="en-US" sz="40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 产品介绍</a:t>
              </a:r>
            </a:p>
          </p:txBody>
        </p:sp>
        <p:sp>
          <p:nvSpPr>
            <p:cNvPr id="9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  <a:extLst>
                <a:ext uri="{FF2B5EF4-FFF2-40B4-BE49-F238E27FC236}">
                  <a16:creationId xmlns:a16="http://schemas.microsoft.com/office/drawing/2014/main" id="{CF183873-8E66-5660-1849-8051C9F21CC0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505689" y="804147"/>
              <a:ext cx="11336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dirty="0">
                  <a:latin typeface="微软雅黑" panose="020B0503020204020204" charset="-122"/>
                  <a:ea typeface="微软雅黑" panose="020B0503020204020204" charset="-122"/>
                  <a:cs typeface="+mn-lt"/>
                </a:rPr>
                <a:t>02</a:t>
              </a: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7572E6E7-706C-9CE6-4F46-EB18292AB09A}"/>
                </a:ext>
              </a:extLst>
            </p:cNvPr>
            <p:cNvSpPr/>
            <p:nvPr/>
          </p:nvSpPr>
          <p:spPr>
            <a:xfrm>
              <a:off x="5837573" y="1819810"/>
              <a:ext cx="469875" cy="62280"/>
            </a:xfrm>
            <a:prstGeom prst="roundRect">
              <a:avLst/>
            </a:prstGeom>
            <a:solidFill>
              <a:srgbClr val="F84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149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SphereEx</a:t>
            </a:r>
            <a:r>
              <a:rPr lang="zh-CN" altLang="en-US" sz="24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产品介绍</a:t>
            </a:r>
          </a:p>
        </p:txBody>
      </p:sp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EE307E6D-3B18-7B19-A72E-6BDA1A2AC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26" y="2646942"/>
            <a:ext cx="1273239" cy="509296"/>
          </a:xfrm>
          <a:prstGeom prst="rect">
            <a:avLst/>
          </a:prstGeom>
        </p:spPr>
      </p:pic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1875CEC9-D1A0-EE69-B7D5-D0968F3DC4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42" y="3915064"/>
            <a:ext cx="1496609" cy="598643"/>
          </a:xfrm>
          <a:prstGeom prst="rect">
            <a:avLst/>
          </a:prstGeom>
        </p:spPr>
      </p:pic>
      <p:pic>
        <p:nvPicPr>
          <p:cNvPr id="12" name="图片 11" descr="徽标&#10;&#10;描述已自动生成">
            <a:extLst>
              <a:ext uri="{FF2B5EF4-FFF2-40B4-BE49-F238E27FC236}">
                <a16:creationId xmlns:a16="http://schemas.microsoft.com/office/drawing/2014/main" id="{52EEA8D9-B25B-C8D3-F6BA-17424041F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5" y="5342529"/>
            <a:ext cx="1529089" cy="61163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A83C8C3-9D6F-3380-F66A-24D430E7E43A}"/>
              </a:ext>
            </a:extLst>
          </p:cNvPr>
          <p:cNvSpPr txBox="1"/>
          <p:nvPr/>
        </p:nvSpPr>
        <p:spPr>
          <a:xfrm>
            <a:off x="2900715" y="5469101"/>
            <a:ext cx="2909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字符界面集群管理工具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4F9B231-EB07-2E5B-0A4E-F1C047056290}"/>
              </a:ext>
            </a:extLst>
          </p:cNvPr>
          <p:cNvSpPr txBox="1"/>
          <p:nvPr/>
        </p:nvSpPr>
        <p:spPr>
          <a:xfrm>
            <a:off x="2900715" y="4165603"/>
            <a:ext cx="2909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可视化集群管理工具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B050B16-AE53-C2E5-81E5-47CC0E9B74BA}"/>
              </a:ext>
            </a:extLst>
          </p:cNvPr>
          <p:cNvSpPr txBox="1"/>
          <p:nvPr/>
        </p:nvSpPr>
        <p:spPr>
          <a:xfrm>
            <a:off x="2900715" y="2542544"/>
            <a:ext cx="2475516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在开源内核 </a:t>
            </a:r>
            <a:r>
              <a:rPr lang="en" altLang="zh-CN" sz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ShardingSphere </a:t>
            </a:r>
            <a:r>
              <a:rPr lang="zh-CN" altLang="en-US" sz="12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基础上，增加企业级功能后封装而成</a:t>
            </a: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F5D5240-1BBC-CB3E-6119-62DB98F85B01}"/>
              </a:ext>
            </a:extLst>
          </p:cNvPr>
          <p:cNvCxnSpPr>
            <a:cxnSpLocks/>
          </p:cNvCxnSpPr>
          <p:nvPr/>
        </p:nvCxnSpPr>
        <p:spPr>
          <a:xfrm>
            <a:off x="1211642" y="3500328"/>
            <a:ext cx="4164589" cy="0"/>
          </a:xfrm>
          <a:prstGeom prst="line">
            <a:avLst/>
          </a:prstGeom>
          <a:ln w="19050">
            <a:solidFill>
              <a:srgbClr val="2733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A97A18FF-DD6F-4343-BF6A-48D587254847}"/>
              </a:ext>
            </a:extLst>
          </p:cNvPr>
          <p:cNvCxnSpPr>
            <a:cxnSpLocks/>
          </p:cNvCxnSpPr>
          <p:nvPr/>
        </p:nvCxnSpPr>
        <p:spPr>
          <a:xfrm>
            <a:off x="1211642" y="4895577"/>
            <a:ext cx="4164589" cy="0"/>
          </a:xfrm>
          <a:prstGeom prst="line">
            <a:avLst/>
          </a:prstGeom>
          <a:ln w="19050">
            <a:solidFill>
              <a:srgbClr val="2733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975C4418-C1F4-839C-2837-F0EDE8B1BD33}"/>
              </a:ext>
            </a:extLst>
          </p:cNvPr>
          <p:cNvSpPr/>
          <p:nvPr/>
        </p:nvSpPr>
        <p:spPr>
          <a:xfrm>
            <a:off x="1019175" y="1469180"/>
            <a:ext cx="4640855" cy="509296"/>
          </a:xfrm>
          <a:prstGeom prst="roundRect">
            <a:avLst>
              <a:gd name="adj" fmla="val 0"/>
            </a:avLst>
          </a:prstGeom>
          <a:solidFill>
            <a:srgbClr val="27339F"/>
          </a:solidFill>
          <a:ln>
            <a:solidFill>
              <a:srgbClr val="273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87320F0E-FE0B-D3B2-5348-DA24A199F6A3}"/>
              </a:ext>
            </a:extLst>
          </p:cNvPr>
          <p:cNvSpPr/>
          <p:nvPr/>
        </p:nvSpPr>
        <p:spPr>
          <a:xfrm>
            <a:off x="1019178" y="1312418"/>
            <a:ext cx="4640854" cy="635621"/>
          </a:xfrm>
          <a:prstGeom prst="roundRect">
            <a:avLst>
              <a:gd name="adj" fmla="val 25129"/>
            </a:avLst>
          </a:prstGeom>
          <a:solidFill>
            <a:srgbClr val="27339F"/>
          </a:solidFill>
          <a:ln>
            <a:solidFill>
              <a:srgbClr val="273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CDD125A-AEAA-9B3F-D7F2-909F073D604F}"/>
              </a:ext>
            </a:extLst>
          </p:cNvPr>
          <p:cNvSpPr txBox="1"/>
          <p:nvPr/>
        </p:nvSpPr>
        <p:spPr>
          <a:xfrm>
            <a:off x="1176120" y="1515471"/>
            <a:ext cx="4235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SphereEx-DBPlusSuite</a:t>
            </a:r>
            <a:endParaRPr kumimoji="1" lang="zh-CN" altLang="en-US" b="1" dirty="0">
              <a:solidFill>
                <a:schemeClr val="bg1"/>
              </a:solidFill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DBC3003A-B299-7F3D-8347-AC23F39A8119}"/>
              </a:ext>
            </a:extLst>
          </p:cNvPr>
          <p:cNvSpPr/>
          <p:nvPr/>
        </p:nvSpPr>
        <p:spPr>
          <a:xfrm>
            <a:off x="1019176" y="1312418"/>
            <a:ext cx="4640855" cy="4996307"/>
          </a:xfrm>
          <a:prstGeom prst="roundRect">
            <a:avLst>
              <a:gd name="adj" fmla="val 3195"/>
            </a:avLst>
          </a:prstGeom>
          <a:noFill/>
          <a:ln>
            <a:solidFill>
              <a:srgbClr val="273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945B89-1296-4E3D-767A-4E6A46BF510F}"/>
              </a:ext>
            </a:extLst>
          </p:cNvPr>
          <p:cNvSpPr txBox="1"/>
          <p:nvPr/>
        </p:nvSpPr>
        <p:spPr>
          <a:xfrm>
            <a:off x="8173599" y="5330601"/>
            <a:ext cx="15712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自研元数据治理中心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FEB75E2-180F-D930-4BD2-555FC4B9F916}"/>
              </a:ext>
            </a:extLst>
          </p:cNvPr>
          <p:cNvSpPr txBox="1"/>
          <p:nvPr/>
        </p:nvSpPr>
        <p:spPr>
          <a:xfrm>
            <a:off x="7740650" y="3397731"/>
            <a:ext cx="23493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一站式 </a:t>
            </a:r>
            <a:r>
              <a:rPr lang="en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DBPlusEngine 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云服务</a:t>
            </a:r>
          </a:p>
        </p:txBody>
      </p:sp>
      <p:pic>
        <p:nvPicPr>
          <p:cNvPr id="23" name="图片 22" descr="徽标&#10;&#10;描述已自动生成">
            <a:extLst>
              <a:ext uri="{FF2B5EF4-FFF2-40B4-BE49-F238E27FC236}">
                <a16:creationId xmlns:a16="http://schemas.microsoft.com/office/drawing/2014/main" id="{4DE89740-0447-5400-EEC8-900C3BC253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99" y="2568601"/>
            <a:ext cx="1483450" cy="593380"/>
          </a:xfrm>
          <a:prstGeom prst="rect">
            <a:avLst/>
          </a:prstGeom>
        </p:spPr>
      </p:pic>
      <p:pic>
        <p:nvPicPr>
          <p:cNvPr id="30" name="图片 29" descr="徽标&#10;&#10;描述已自动生成">
            <a:extLst>
              <a:ext uri="{FF2B5EF4-FFF2-40B4-BE49-F238E27FC236}">
                <a16:creationId xmlns:a16="http://schemas.microsoft.com/office/drawing/2014/main" id="{0D6D3879-FDBB-7AAF-B77E-78C187967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40" y="4500606"/>
            <a:ext cx="2136166" cy="593379"/>
          </a:xfrm>
          <a:prstGeom prst="rect">
            <a:avLst/>
          </a:prstGeom>
        </p:spPr>
      </p:pic>
      <p:sp>
        <p:nvSpPr>
          <p:cNvPr id="32" name="圆角矩形 31">
            <a:extLst>
              <a:ext uri="{FF2B5EF4-FFF2-40B4-BE49-F238E27FC236}">
                <a16:creationId xmlns:a16="http://schemas.microsoft.com/office/drawing/2014/main" id="{95DD8A58-684E-E530-ACE2-E4078BFD80E7}"/>
              </a:ext>
            </a:extLst>
          </p:cNvPr>
          <p:cNvSpPr/>
          <p:nvPr/>
        </p:nvSpPr>
        <p:spPr>
          <a:xfrm>
            <a:off x="6531970" y="1469180"/>
            <a:ext cx="4640855" cy="509296"/>
          </a:xfrm>
          <a:prstGeom prst="roundRect">
            <a:avLst>
              <a:gd name="adj" fmla="val 0"/>
            </a:avLst>
          </a:prstGeom>
          <a:solidFill>
            <a:srgbClr val="27339F"/>
          </a:solidFill>
          <a:ln>
            <a:solidFill>
              <a:srgbClr val="273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3" name="圆角矩形 32">
            <a:extLst>
              <a:ext uri="{FF2B5EF4-FFF2-40B4-BE49-F238E27FC236}">
                <a16:creationId xmlns:a16="http://schemas.microsoft.com/office/drawing/2014/main" id="{C0F5B667-3B21-F0E3-2710-4378BFBF285D}"/>
              </a:ext>
            </a:extLst>
          </p:cNvPr>
          <p:cNvSpPr/>
          <p:nvPr/>
        </p:nvSpPr>
        <p:spPr>
          <a:xfrm>
            <a:off x="6531973" y="1312418"/>
            <a:ext cx="4640854" cy="635621"/>
          </a:xfrm>
          <a:prstGeom prst="roundRect">
            <a:avLst>
              <a:gd name="adj" fmla="val 25129"/>
            </a:avLst>
          </a:prstGeom>
          <a:solidFill>
            <a:srgbClr val="27339F"/>
          </a:solidFill>
          <a:ln>
            <a:solidFill>
              <a:srgbClr val="273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25D01A3-F1FB-3C0D-536F-339DF8D738A3}"/>
              </a:ext>
            </a:extLst>
          </p:cNvPr>
          <p:cNvSpPr txBox="1"/>
          <p:nvPr/>
        </p:nvSpPr>
        <p:spPr>
          <a:xfrm>
            <a:off x="6734581" y="1515471"/>
            <a:ext cx="42356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Cloud</a:t>
            </a:r>
            <a:endParaRPr kumimoji="1" lang="zh-CN" altLang="en-US" b="1" dirty="0">
              <a:solidFill>
                <a:schemeClr val="bg1"/>
              </a:solidFill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D0D1A33B-BA5F-B223-B428-30CC83F8C7EB}"/>
              </a:ext>
            </a:extLst>
          </p:cNvPr>
          <p:cNvSpPr/>
          <p:nvPr/>
        </p:nvSpPr>
        <p:spPr>
          <a:xfrm>
            <a:off x="6531970" y="1323696"/>
            <a:ext cx="4640855" cy="4985029"/>
          </a:xfrm>
          <a:prstGeom prst="roundRect">
            <a:avLst>
              <a:gd name="adj" fmla="val 3195"/>
            </a:avLst>
          </a:prstGeom>
          <a:noFill/>
          <a:ln>
            <a:solidFill>
              <a:srgbClr val="273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7" name="直线连接符 36">
            <a:extLst>
              <a:ext uri="{FF2B5EF4-FFF2-40B4-BE49-F238E27FC236}">
                <a16:creationId xmlns:a16="http://schemas.microsoft.com/office/drawing/2014/main" id="{C8CEAB09-56F9-6256-65D1-3E09C32815EF}"/>
              </a:ext>
            </a:extLst>
          </p:cNvPr>
          <p:cNvCxnSpPr>
            <a:cxnSpLocks/>
          </p:cNvCxnSpPr>
          <p:nvPr/>
        </p:nvCxnSpPr>
        <p:spPr>
          <a:xfrm>
            <a:off x="6805623" y="4138697"/>
            <a:ext cx="4164589" cy="0"/>
          </a:xfrm>
          <a:prstGeom prst="line">
            <a:avLst/>
          </a:prstGeom>
          <a:ln w="19050">
            <a:solidFill>
              <a:srgbClr val="27339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11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32" grpId="0" animBg="1"/>
      <p:bldP spid="33" grpId="0" animBg="1"/>
      <p:bldP spid="35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圆角矩形 39">
            <a:extLst>
              <a:ext uri="{FF2B5EF4-FFF2-40B4-BE49-F238E27FC236}">
                <a16:creationId xmlns:a16="http://schemas.microsoft.com/office/drawing/2014/main" id="{FFB196E3-81D3-8280-5C97-303B9D69D878}"/>
              </a:ext>
            </a:extLst>
          </p:cNvPr>
          <p:cNvSpPr/>
          <p:nvPr/>
        </p:nvSpPr>
        <p:spPr>
          <a:xfrm>
            <a:off x="7863056" y="4863360"/>
            <a:ext cx="2342470" cy="1329042"/>
          </a:xfrm>
          <a:prstGeom prst="roundRect">
            <a:avLst>
              <a:gd name="adj" fmla="val 13610"/>
            </a:avLst>
          </a:prstGeom>
          <a:solidFill>
            <a:srgbClr val="F7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BDEFA67-8C11-2611-FEA4-DADC9AC5AD22}"/>
              </a:ext>
            </a:extLst>
          </p:cNvPr>
          <p:cNvSpPr txBox="1"/>
          <p:nvPr/>
        </p:nvSpPr>
        <p:spPr>
          <a:xfrm>
            <a:off x="8525377" y="5145819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数据迁移</a:t>
            </a:r>
          </a:p>
        </p:txBody>
      </p:sp>
      <p:sp>
        <p:nvSpPr>
          <p:cNvPr id="43" name="圆角矩形 42">
            <a:extLst>
              <a:ext uri="{FF2B5EF4-FFF2-40B4-BE49-F238E27FC236}">
                <a16:creationId xmlns:a16="http://schemas.microsoft.com/office/drawing/2014/main" id="{0FE75E0B-A191-5763-BF9E-D019D0F01096}"/>
              </a:ext>
            </a:extLst>
          </p:cNvPr>
          <p:cNvSpPr/>
          <p:nvPr/>
        </p:nvSpPr>
        <p:spPr>
          <a:xfrm>
            <a:off x="5261755" y="4863360"/>
            <a:ext cx="2342470" cy="1329042"/>
          </a:xfrm>
          <a:prstGeom prst="roundRect">
            <a:avLst>
              <a:gd name="adj" fmla="val 13610"/>
            </a:avLst>
          </a:prstGeom>
          <a:solidFill>
            <a:srgbClr val="F7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9CF38A7-C7B2-3261-DED9-93C2805841DB}"/>
              </a:ext>
            </a:extLst>
          </p:cNvPr>
          <p:cNvSpPr txBox="1"/>
          <p:nvPr/>
        </p:nvSpPr>
        <p:spPr>
          <a:xfrm>
            <a:off x="5995379" y="5145819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高可用</a:t>
            </a:r>
          </a:p>
        </p:txBody>
      </p:sp>
      <p:sp>
        <p:nvSpPr>
          <p:cNvPr id="46" name="圆角矩形 45">
            <a:extLst>
              <a:ext uri="{FF2B5EF4-FFF2-40B4-BE49-F238E27FC236}">
                <a16:creationId xmlns:a16="http://schemas.microsoft.com/office/drawing/2014/main" id="{E176CD37-223F-E845-137B-F36DBD2A0710}"/>
              </a:ext>
            </a:extLst>
          </p:cNvPr>
          <p:cNvSpPr/>
          <p:nvPr/>
        </p:nvSpPr>
        <p:spPr>
          <a:xfrm>
            <a:off x="2660454" y="4863360"/>
            <a:ext cx="2342470" cy="1329042"/>
          </a:xfrm>
          <a:prstGeom prst="roundRect">
            <a:avLst>
              <a:gd name="adj" fmla="val 13610"/>
            </a:avLst>
          </a:prstGeom>
          <a:solidFill>
            <a:srgbClr val="F7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775BE01-7616-4108-A8BC-282D21FC18F8}"/>
              </a:ext>
            </a:extLst>
          </p:cNvPr>
          <p:cNvSpPr txBox="1"/>
          <p:nvPr/>
        </p:nvSpPr>
        <p:spPr>
          <a:xfrm>
            <a:off x="3291764" y="5145819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读写分离</a:t>
            </a: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02C35483-EDEF-C70D-AFBF-D30D70ADA5DC}"/>
              </a:ext>
            </a:extLst>
          </p:cNvPr>
          <p:cNvSpPr/>
          <p:nvPr/>
        </p:nvSpPr>
        <p:spPr>
          <a:xfrm>
            <a:off x="7839504" y="3272462"/>
            <a:ext cx="2342470" cy="1329042"/>
          </a:xfrm>
          <a:prstGeom prst="roundRect">
            <a:avLst>
              <a:gd name="adj" fmla="val 13610"/>
            </a:avLst>
          </a:prstGeom>
          <a:solidFill>
            <a:srgbClr val="F7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6475228-8857-C7E4-4B21-911B0104B9C5}"/>
              </a:ext>
            </a:extLst>
          </p:cNvPr>
          <p:cNvSpPr txBox="1"/>
          <p:nvPr/>
        </p:nvSpPr>
        <p:spPr>
          <a:xfrm>
            <a:off x="8525377" y="3554921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数据加密</a:t>
            </a: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D01C16CA-5177-8A87-A0B8-8C7DD127BBEC}"/>
              </a:ext>
            </a:extLst>
          </p:cNvPr>
          <p:cNvSpPr/>
          <p:nvPr/>
        </p:nvSpPr>
        <p:spPr>
          <a:xfrm>
            <a:off x="5261755" y="3272462"/>
            <a:ext cx="2342470" cy="1329042"/>
          </a:xfrm>
          <a:prstGeom prst="roundRect">
            <a:avLst>
              <a:gd name="adj" fmla="val 13610"/>
            </a:avLst>
          </a:prstGeom>
          <a:solidFill>
            <a:srgbClr val="F7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7BE9CA-5B87-C2A6-5455-F01C6694CDAB}"/>
              </a:ext>
            </a:extLst>
          </p:cNvPr>
          <p:cNvSpPr txBox="1"/>
          <p:nvPr/>
        </p:nvSpPr>
        <p:spPr>
          <a:xfrm>
            <a:off x="5995379" y="3554921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弹性伸缩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8324BF23-4E4B-80FD-869A-EBE416E369E0}"/>
              </a:ext>
            </a:extLst>
          </p:cNvPr>
          <p:cNvSpPr/>
          <p:nvPr/>
        </p:nvSpPr>
        <p:spPr>
          <a:xfrm>
            <a:off x="2660454" y="3272462"/>
            <a:ext cx="2342470" cy="1329042"/>
          </a:xfrm>
          <a:prstGeom prst="roundRect">
            <a:avLst>
              <a:gd name="adj" fmla="val 13610"/>
            </a:avLst>
          </a:prstGeom>
          <a:solidFill>
            <a:srgbClr val="F7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47BA205-5189-D0B2-9874-62295887D783}"/>
              </a:ext>
            </a:extLst>
          </p:cNvPr>
          <p:cNvSpPr txBox="1"/>
          <p:nvPr/>
        </p:nvSpPr>
        <p:spPr>
          <a:xfrm>
            <a:off x="3291764" y="3554921"/>
            <a:ext cx="1219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数据分片</a:t>
            </a:r>
          </a:p>
        </p:txBody>
      </p: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 hidden="1"/>
          <p:cNvSpPr txBox="1"/>
          <p:nvPr/>
        </p:nvSpPr>
        <p:spPr>
          <a:xfrm>
            <a:off x="-355600" y="-550922"/>
            <a:ext cx="204223" cy="572464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en-US" altLang="zh-CN" sz="100" dirty="0">
                <a:latin typeface="inpin heiti" charset="-122"/>
                <a:ea typeface="inpin heiti" charset="-122"/>
              </a:rPr>
              <a:t>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</a:t>
            </a:r>
            <a:endParaRPr lang="zh-CN" altLang="en-US" sz="1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/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845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SphereEx-DBPlusEngine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6" name="Picture 2" descr="SphereEx-Boot">
            <a:extLst>
              <a:ext uri="{FF2B5EF4-FFF2-40B4-BE49-F238E27FC236}">
                <a16:creationId xmlns:a16="http://schemas.microsoft.com/office/drawing/2014/main" id="{74D8F374-A325-7632-FD42-26582072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2" y="4586307"/>
            <a:ext cx="1722418" cy="17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BB89026-01B6-7AE1-6F9C-B427F566EB6F}"/>
              </a:ext>
            </a:extLst>
          </p:cNvPr>
          <p:cNvSpPr txBox="1"/>
          <p:nvPr/>
        </p:nvSpPr>
        <p:spPr>
          <a:xfrm>
            <a:off x="4295946" y="1382878"/>
            <a:ext cx="3398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tyrene A Web" pitchFamily="2" charset="0"/>
              </a:rPr>
              <a:t>SphereEx-DBPlusEngine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2DB750C-3B83-4376-017C-EA9BD6F3E252}"/>
              </a:ext>
            </a:extLst>
          </p:cNvPr>
          <p:cNvSpPr txBox="1"/>
          <p:nvPr/>
        </p:nvSpPr>
        <p:spPr>
          <a:xfrm>
            <a:off x="1126905" y="2160000"/>
            <a:ext cx="9012638" cy="787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SphereEx-DBPlusEngine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数据库增强引擎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，采用可插拔架构，功能模块化设计，在原始存储之上，面向数据库应用架构，提供数据分片、分布式事务、数据安全等增量能力。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8A8843-8ADB-8C52-D61C-29BF804D2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278" y="3510460"/>
            <a:ext cx="450000" cy="45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3AA327-9081-F690-5E34-1CC73C53C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034" y="3509246"/>
            <a:ext cx="450000" cy="45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E349A18-788C-F8AB-2E55-9B6E4CC55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825" y="3509246"/>
            <a:ext cx="450000" cy="45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21D5EC-0666-5544-4744-3409629B6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191" y="5112107"/>
            <a:ext cx="450000" cy="45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6A2BF8C-3911-9196-4899-7FF8C20FCF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34" y="5080198"/>
            <a:ext cx="450000" cy="45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671375-D90C-B7CC-E0CE-1019456694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5377" y="5090096"/>
            <a:ext cx="450000" cy="450000"/>
          </a:xfrm>
          <a:prstGeom prst="rect">
            <a:avLst/>
          </a:prstGeom>
        </p:spPr>
      </p:pic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527B6125-183E-B555-759F-E3B24F8C1B5A}"/>
              </a:ext>
            </a:extLst>
          </p:cNvPr>
          <p:cNvCxnSpPr>
            <a:cxnSpLocks/>
          </p:cNvCxnSpPr>
          <p:nvPr/>
        </p:nvCxnSpPr>
        <p:spPr>
          <a:xfrm>
            <a:off x="5430066" y="1860542"/>
            <a:ext cx="1033936" cy="0"/>
          </a:xfrm>
          <a:prstGeom prst="line">
            <a:avLst/>
          </a:prstGeom>
          <a:ln w="38100">
            <a:solidFill>
              <a:srgbClr val="F66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0F79729C-9549-CEB9-9493-418A33AEBAEB}"/>
              </a:ext>
            </a:extLst>
          </p:cNvPr>
          <p:cNvSpPr txBox="1"/>
          <p:nvPr/>
        </p:nvSpPr>
        <p:spPr>
          <a:xfrm>
            <a:off x="3435928" y="5507648"/>
            <a:ext cx="1281120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主从延迟感知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一致性访问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8925C4F-C317-E15E-D85A-AF01EEC806A8}"/>
              </a:ext>
            </a:extLst>
          </p:cNvPr>
          <p:cNvSpPr txBox="1"/>
          <p:nvPr/>
        </p:nvSpPr>
        <p:spPr>
          <a:xfrm>
            <a:off x="6096000" y="3868478"/>
            <a:ext cx="973343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Reshard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数据校验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A412470-F947-FEF6-80A7-1D8444C1E57B}"/>
              </a:ext>
            </a:extLst>
          </p:cNvPr>
          <p:cNvSpPr txBox="1"/>
          <p:nvPr/>
        </p:nvSpPr>
        <p:spPr>
          <a:xfrm>
            <a:off x="8696710" y="3891191"/>
            <a:ext cx="1281120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在线加密洗数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密态计算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08FB95D-1568-7719-1EC8-FD2305B69C0A}"/>
              </a:ext>
            </a:extLst>
          </p:cNvPr>
          <p:cNvSpPr txBox="1"/>
          <p:nvPr/>
        </p:nvSpPr>
        <p:spPr>
          <a:xfrm>
            <a:off x="6095999" y="5479075"/>
            <a:ext cx="1279517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多种 </a:t>
            </a:r>
            <a:r>
              <a:rPr kumimoji="1"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HA</a:t>
            </a: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 支持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05FA145-A7F0-CEAA-BE41-405D05230DA9}"/>
              </a:ext>
            </a:extLst>
          </p:cNvPr>
          <p:cNvSpPr txBox="1"/>
          <p:nvPr/>
        </p:nvSpPr>
        <p:spPr>
          <a:xfrm>
            <a:off x="8696710" y="5477191"/>
            <a:ext cx="1435008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多主键类型支持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高性能迁移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4F5991-7FFD-E08E-A1CD-2BA0E1BB9A47}"/>
              </a:ext>
            </a:extLst>
          </p:cNvPr>
          <p:cNvSpPr txBox="1"/>
          <p:nvPr/>
        </p:nvSpPr>
        <p:spPr>
          <a:xfrm>
            <a:off x="3435928" y="3891191"/>
            <a:ext cx="1281120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自动分片管理</a:t>
            </a:r>
            <a:endParaRPr kumimoji="1"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异构二级索引</a:t>
            </a:r>
          </a:p>
        </p:txBody>
      </p:sp>
    </p:spTree>
    <p:extLst>
      <p:ext uri="{BB962C8B-B14F-4D97-AF65-F5344CB8AC3E}">
        <p14:creationId xmlns:p14="http://schemas.microsoft.com/office/powerpoint/2010/main" val="289147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9195D95-B6EF-E77F-54B2-9F48558BC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1" y="856431"/>
            <a:ext cx="7772400" cy="56673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E1EA6EC-7E27-ED4C-B52B-EA8DA4900BB5}"/>
              </a:ext>
            </a:extLst>
          </p:cNvPr>
          <p:cNvSpPr txBox="1"/>
          <p:nvPr/>
        </p:nvSpPr>
        <p:spPr>
          <a:xfrm>
            <a:off x="8043848" y="1828800"/>
            <a:ext cx="28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Database Plus </a:t>
            </a:r>
            <a:r>
              <a:rPr kumimoji="1"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设计理念</a:t>
            </a:r>
          </a:p>
        </p:txBody>
      </p:sp>
      <p:sp>
        <p:nvSpPr>
          <p:cNvPr id="3" name="PA_库_文本框 6" descr="e7d195523061f1c0c2b73831c94a3edc981f60e396d3e182073EE1468018468A7F192AE5E5CD515B6C3125F8AF6E4EE646174E8CF0B46FD19828DCE8CDA3B3A044A74F0E769C5FA8CB87AB6FC303C8BA3785FAC64AF5424764E128FECAE4CC727650C04623638EBB0E38E204334561D5C6A1F0CAD760F6FBB7D9E209A4CCD06739B0CBDF42479AA5F56606813F7B2771">
            <a:extLst>
              <a:ext uri="{FF2B5EF4-FFF2-40B4-BE49-F238E27FC236}">
                <a16:creationId xmlns:a16="http://schemas.microsoft.com/office/drawing/2014/main" id="{F91BD48F-7982-5FC6-3424-BCD61929ACF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26905" y="376401"/>
            <a:ext cx="5385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SphereEx-DBPlusEngine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全景图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0B8C0F-3802-992B-C1A7-9655AF8B1FB1}"/>
              </a:ext>
            </a:extLst>
          </p:cNvPr>
          <p:cNvSpPr txBox="1"/>
          <p:nvPr/>
        </p:nvSpPr>
        <p:spPr>
          <a:xfrm>
            <a:off x="8043848" y="2641540"/>
            <a:ext cx="3262432" cy="787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打造碎片化的异构数据库上层生态</a:t>
            </a:r>
            <a:endParaRPr kumimoji="1" lang="en-US" altLang="zh-CN" sz="160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构建应用和数据库间的交互标准</a:t>
            </a:r>
          </a:p>
        </p:txBody>
      </p:sp>
      <p:sp>
        <p:nvSpPr>
          <p:cNvPr id="7" name="矩形: 圆角 1">
            <a:extLst>
              <a:ext uri="{FF2B5EF4-FFF2-40B4-BE49-F238E27FC236}">
                <a16:creationId xmlns:a16="http://schemas.microsoft.com/office/drawing/2014/main" id="{D36F710B-2C66-3B6A-1141-90CF8E81149C}"/>
              </a:ext>
            </a:extLst>
          </p:cNvPr>
          <p:cNvSpPr/>
          <p:nvPr/>
        </p:nvSpPr>
        <p:spPr>
          <a:xfrm>
            <a:off x="8475884" y="3872408"/>
            <a:ext cx="2174839" cy="424682"/>
          </a:xfrm>
          <a:prstGeom prst="roundRect">
            <a:avLst>
              <a:gd name="adj" fmla="val 28469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连接</a:t>
            </a:r>
          </a:p>
        </p:txBody>
      </p:sp>
      <p:sp>
        <p:nvSpPr>
          <p:cNvPr id="8" name="矩形: 圆角 1">
            <a:extLst>
              <a:ext uri="{FF2B5EF4-FFF2-40B4-BE49-F238E27FC236}">
                <a16:creationId xmlns:a16="http://schemas.microsoft.com/office/drawing/2014/main" id="{C844F8F9-2E8C-E603-22EB-0439E96194DD}"/>
              </a:ext>
            </a:extLst>
          </p:cNvPr>
          <p:cNvSpPr/>
          <p:nvPr/>
        </p:nvSpPr>
        <p:spPr>
          <a:xfrm>
            <a:off x="8475883" y="4560433"/>
            <a:ext cx="2174839" cy="424682"/>
          </a:xfrm>
          <a:prstGeom prst="roundRect">
            <a:avLst>
              <a:gd name="adj" fmla="val 28469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增强</a:t>
            </a: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908957EB-6B13-7F2C-8B8D-5C366F65E6DB}"/>
              </a:ext>
            </a:extLst>
          </p:cNvPr>
          <p:cNvSpPr/>
          <p:nvPr/>
        </p:nvSpPr>
        <p:spPr>
          <a:xfrm>
            <a:off x="8475882" y="5248458"/>
            <a:ext cx="2174839" cy="424682"/>
          </a:xfrm>
          <a:prstGeom prst="roundRect">
            <a:avLst>
              <a:gd name="adj" fmla="val 28469"/>
            </a:avLst>
          </a:prstGeom>
          <a:gradFill flip="none" rotWithShape="1">
            <a:gsLst>
              <a:gs pos="0">
                <a:srgbClr val="27339F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spc="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可插拔</a:t>
            </a:r>
          </a:p>
        </p:txBody>
      </p:sp>
    </p:spTree>
    <p:extLst>
      <p:ext uri="{BB962C8B-B14F-4D97-AF65-F5344CB8AC3E}">
        <p14:creationId xmlns:p14="http://schemas.microsoft.com/office/powerpoint/2010/main" val="56028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视频"/>
  <p:tag name="COMMONDATA" val="eyJoZGlkIjoiOGU5ZWFmYTg1YTZjYTdiZGQ1OWM4ODAxNmIxZjU3NmEifQ=="/>
  <p:tag name="KSO_WPP_MARK_KEY" val="846d6b3e-8d82-4309-aecb-d34c6f2fd0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139</TotalTime>
  <Words>1944</Words>
  <Application>Microsoft Macintosh PowerPoint</Application>
  <PresentationFormat>宽屏</PresentationFormat>
  <Paragraphs>349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Microsoft YaHei</vt:lpstr>
      <vt:lpstr>Microsoft YaHei</vt:lpstr>
      <vt:lpstr>微软雅黑 Light</vt:lpstr>
      <vt:lpstr>inpin heiti</vt:lpstr>
      <vt:lpstr>Microsoft YaHei Light</vt:lpstr>
      <vt:lpstr>MicrosoftYaHei</vt:lpstr>
      <vt:lpstr>Noto Sans SC</vt:lpstr>
      <vt:lpstr>Arial</vt:lpstr>
      <vt:lpstr>Calibri</vt:lpstr>
      <vt:lpstr>Calibri Light</vt:lpstr>
      <vt:lpstr>Styrene A Web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©PPTSTORE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11视频</dc:title>
  <dc:creator>©PPTSTORE</dc:creator>
  <dc:description>©PPTSTORE 版权所有</dc:description>
  <cp:lastModifiedBy>代 野</cp:lastModifiedBy>
  <cp:revision>117</cp:revision>
  <dcterms:created xsi:type="dcterms:W3CDTF">2023-05-08T05:34:23Z</dcterms:created>
  <dcterms:modified xsi:type="dcterms:W3CDTF">2023-05-23T07:33:41Z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63A4FFFEEA5BCF1CDF8958645F093D36_43</vt:lpwstr>
  </property>
  <property fmtid="{D5CDD505-2E9C-101B-9397-08002B2CF9AE}" pid="3" name="KSOProductBuildVer">
    <vt:lpwstr>2052-5.2.1.7798</vt:lpwstr>
  </property>
</Properties>
</file>