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473" r:id="rId5"/>
    <p:sldId id="469" r:id="rId6"/>
    <p:sldId id="470" r:id="rId7"/>
    <p:sldId id="475" r:id="rId8"/>
    <p:sldId id="481" r:id="rId9"/>
    <p:sldId id="482" r:id="rId10"/>
    <p:sldId id="483" r:id="rId11"/>
    <p:sldId id="490" r:id="rId12"/>
    <p:sldId id="484" r:id="rId13"/>
    <p:sldId id="485" r:id="rId14"/>
    <p:sldId id="491" r:id="rId15"/>
    <p:sldId id="486" r:id="rId16"/>
    <p:sldId id="487" r:id="rId17"/>
    <p:sldId id="492" r:id="rId18"/>
    <p:sldId id="493" r:id="rId19"/>
    <p:sldId id="494" r:id="rId20"/>
    <p:sldId id="501" r:id="rId21"/>
    <p:sldId id="502" r:id="rId22"/>
    <p:sldId id="503" r:id="rId23"/>
    <p:sldId id="504" r:id="rId24"/>
    <p:sldId id="506" r:id="rId25"/>
    <p:sldId id="505" r:id="rId26"/>
    <p:sldId id="507" r:id="rId27"/>
    <p:sldId id="474" r:id="rId28"/>
    <p:sldId id="466" r:id="rId29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84C1A"/>
    <a:srgbClr val="141952"/>
    <a:srgbClr val="5DEAFF"/>
    <a:srgbClr val="F5F7F9"/>
    <a:srgbClr val="F9FDFF"/>
    <a:srgbClr val="1846AC"/>
    <a:srgbClr val="1F5FB7"/>
    <a:srgbClr val="091762"/>
    <a:srgbClr val="010039"/>
    <a:srgbClr val="0E19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68" autoAdjust="0"/>
    <p:restoredTop sz="91020"/>
  </p:normalViewPr>
  <p:slideViewPr>
    <p:cSldViewPr snapToGrid="0" showGuides="1">
      <p:cViewPr>
        <p:scale>
          <a:sx n="80" d="100"/>
          <a:sy n="80" d="100"/>
        </p:scale>
        <p:origin x="848" y="960"/>
      </p:cViewPr>
      <p:guideLst>
        <p:guide orient="horz" pos="2160"/>
        <p:guide pos="55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37" d="100"/>
          <a:sy n="137" d="100"/>
        </p:scale>
        <p:origin x="384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54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062F988E-9E07-426D-AFDE-8B794615B60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0C0D2D55-CF41-4EE6-89DD-CF95E89B48AD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D2D55-CF41-4EE6-89DD-CF95E89B48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D2D55-CF41-4EE6-89DD-CF95E89B48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D2D55-CF41-4EE6-89DD-CF95E89B48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D2D55-CF41-4EE6-89DD-CF95E89B48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D2D55-CF41-4EE6-89DD-CF95E89B48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4566" y="1284246"/>
            <a:ext cx="3042868" cy="3293166"/>
          </a:xfrm>
          <a:custGeom>
            <a:avLst/>
            <a:gdLst>
              <a:gd name="connsiteX0" fmla="*/ 1521434 w 3042868"/>
              <a:gd name="connsiteY0" fmla="*/ 0 h 3293166"/>
              <a:gd name="connsiteX1" fmla="*/ 1861081 w 3042868"/>
              <a:gd name="connsiteY1" fmla="*/ 81125 h 3293166"/>
              <a:gd name="connsiteX2" fmla="*/ 2703082 w 3042868"/>
              <a:gd name="connsiteY2" fmla="*/ 568801 h 3293166"/>
              <a:gd name="connsiteX3" fmla="*/ 3042868 w 3042868"/>
              <a:gd name="connsiteY3" fmla="*/ 1157978 h 3293166"/>
              <a:gd name="connsiteX4" fmla="*/ 3042868 w 3042868"/>
              <a:gd name="connsiteY4" fmla="*/ 2135189 h 3293166"/>
              <a:gd name="connsiteX5" fmla="*/ 2703082 w 3042868"/>
              <a:gd name="connsiteY5" fmla="*/ 2724367 h 3293166"/>
              <a:gd name="connsiteX6" fmla="*/ 1861081 w 3042868"/>
              <a:gd name="connsiteY6" fmla="*/ 3212043 h 3293166"/>
              <a:gd name="connsiteX7" fmla="*/ 1181789 w 3042868"/>
              <a:gd name="connsiteY7" fmla="*/ 3212043 h 3293166"/>
              <a:gd name="connsiteX8" fmla="*/ 339788 w 3042868"/>
              <a:gd name="connsiteY8" fmla="*/ 2724367 h 3293166"/>
              <a:gd name="connsiteX9" fmla="*/ 0 w 3042868"/>
              <a:gd name="connsiteY9" fmla="*/ 2135189 h 3293166"/>
              <a:gd name="connsiteX10" fmla="*/ 0 w 3042868"/>
              <a:gd name="connsiteY10" fmla="*/ 1157978 h 3293166"/>
              <a:gd name="connsiteX11" fmla="*/ 339788 w 3042868"/>
              <a:gd name="connsiteY11" fmla="*/ 568801 h 3293166"/>
              <a:gd name="connsiteX12" fmla="*/ 1181789 w 3042868"/>
              <a:gd name="connsiteY12" fmla="*/ 81125 h 3293166"/>
              <a:gd name="connsiteX13" fmla="*/ 1521434 w 3042868"/>
              <a:gd name="connsiteY13" fmla="*/ 0 h 3293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42868" h="3293166">
                <a:moveTo>
                  <a:pt x="1521434" y="0"/>
                </a:moveTo>
                <a:cubicBezTo>
                  <a:pt x="1644560" y="0"/>
                  <a:pt x="1767681" y="27042"/>
                  <a:pt x="1861081" y="81125"/>
                </a:cubicBezTo>
                <a:lnTo>
                  <a:pt x="2703082" y="568801"/>
                </a:lnTo>
                <a:cubicBezTo>
                  <a:pt x="2890021" y="676966"/>
                  <a:pt x="3042868" y="942112"/>
                  <a:pt x="3042868" y="1157978"/>
                </a:cubicBezTo>
                <a:lnTo>
                  <a:pt x="3042868" y="2135189"/>
                </a:lnTo>
                <a:cubicBezTo>
                  <a:pt x="3042868" y="2351057"/>
                  <a:pt x="2890021" y="2616200"/>
                  <a:pt x="2703082" y="2724367"/>
                </a:cubicBezTo>
                <a:lnTo>
                  <a:pt x="1861081" y="3212043"/>
                </a:lnTo>
                <a:cubicBezTo>
                  <a:pt x="1674283" y="3320208"/>
                  <a:pt x="1368587" y="3320208"/>
                  <a:pt x="1181789" y="3212043"/>
                </a:cubicBezTo>
                <a:lnTo>
                  <a:pt x="339788" y="2724367"/>
                </a:lnTo>
                <a:cubicBezTo>
                  <a:pt x="152849" y="2616200"/>
                  <a:pt x="0" y="2351057"/>
                  <a:pt x="0" y="2135189"/>
                </a:cubicBezTo>
                <a:lnTo>
                  <a:pt x="0" y="1157978"/>
                </a:lnTo>
                <a:cubicBezTo>
                  <a:pt x="0" y="942112"/>
                  <a:pt x="152849" y="676966"/>
                  <a:pt x="339788" y="568801"/>
                </a:cubicBezTo>
                <a:lnTo>
                  <a:pt x="1181789" y="81125"/>
                </a:lnTo>
                <a:cubicBezTo>
                  <a:pt x="1275189" y="27042"/>
                  <a:pt x="1398311" y="0"/>
                  <a:pt x="152143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783006" y="884459"/>
            <a:ext cx="5570795" cy="5546858"/>
          </a:xfrm>
          <a:custGeom>
            <a:avLst/>
            <a:gdLst>
              <a:gd name="connsiteX0" fmla="*/ 3781061 w 5570795"/>
              <a:gd name="connsiteY0" fmla="*/ 32 h 5546858"/>
              <a:gd name="connsiteX1" fmla="*/ 4235977 w 5570795"/>
              <a:gd name="connsiteY1" fmla="*/ 29714 h 5546858"/>
              <a:gd name="connsiteX2" fmla="*/ 4776379 w 5570795"/>
              <a:gd name="connsiteY2" fmla="*/ 183402 h 5546858"/>
              <a:gd name="connsiteX3" fmla="*/ 5354857 w 5570795"/>
              <a:gd name="connsiteY3" fmla="*/ 709537 h 5546858"/>
              <a:gd name="connsiteX4" fmla="*/ 5480137 w 5570795"/>
              <a:gd name="connsiteY4" fmla="*/ 1001498 h 5546858"/>
              <a:gd name="connsiteX5" fmla="*/ 5504233 w 5570795"/>
              <a:gd name="connsiteY5" fmla="*/ 1065118 h 5546858"/>
              <a:gd name="connsiteX6" fmla="*/ 5529141 w 5570795"/>
              <a:gd name="connsiteY6" fmla="*/ 1170754 h 5546858"/>
              <a:gd name="connsiteX7" fmla="*/ 5532428 w 5570795"/>
              <a:gd name="connsiteY7" fmla="*/ 1215312 h 5546858"/>
              <a:gd name="connsiteX8" fmla="*/ 5570282 w 5570795"/>
              <a:gd name="connsiteY8" fmla="*/ 1727459 h 5546858"/>
              <a:gd name="connsiteX9" fmla="*/ 5496841 w 5570795"/>
              <a:gd name="connsiteY9" fmla="*/ 2423212 h 5546858"/>
              <a:gd name="connsiteX10" fmla="*/ 5245233 w 5570795"/>
              <a:gd name="connsiteY10" fmla="*/ 3410313 h 5546858"/>
              <a:gd name="connsiteX11" fmla="*/ 4881349 w 5570795"/>
              <a:gd name="connsiteY11" fmla="*/ 4326186 h 5546858"/>
              <a:gd name="connsiteX12" fmla="*/ 4532362 w 5570795"/>
              <a:gd name="connsiteY12" fmla="*/ 4894640 h 5546858"/>
              <a:gd name="connsiteX13" fmla="*/ 4157440 w 5570795"/>
              <a:gd name="connsiteY13" fmla="*/ 5274848 h 5546858"/>
              <a:gd name="connsiteX14" fmla="*/ 3772741 w 5570795"/>
              <a:gd name="connsiteY14" fmla="*/ 5482022 h 5546858"/>
              <a:gd name="connsiteX15" fmla="*/ 3704166 w 5570795"/>
              <a:gd name="connsiteY15" fmla="*/ 5506529 h 5546858"/>
              <a:gd name="connsiteX16" fmla="*/ 3621567 w 5570795"/>
              <a:gd name="connsiteY16" fmla="*/ 5526006 h 5546858"/>
              <a:gd name="connsiteX17" fmla="*/ 3600424 w 5570795"/>
              <a:gd name="connsiteY17" fmla="*/ 5527084 h 5546858"/>
              <a:gd name="connsiteX18" fmla="*/ 3476481 w 5570795"/>
              <a:gd name="connsiteY18" fmla="*/ 5542501 h 5546858"/>
              <a:gd name="connsiteX19" fmla="*/ 2988425 w 5570795"/>
              <a:gd name="connsiteY19" fmla="*/ 5493972 h 5546858"/>
              <a:gd name="connsiteX20" fmla="*/ 2407692 w 5570795"/>
              <a:gd name="connsiteY20" fmla="*/ 5242973 h 5546858"/>
              <a:gd name="connsiteX21" fmla="*/ 1847086 w 5570795"/>
              <a:gd name="connsiteY21" fmla="*/ 4843673 h 5546858"/>
              <a:gd name="connsiteX22" fmla="*/ 742928 w 5570795"/>
              <a:gd name="connsiteY22" fmla="*/ 3703396 h 5546858"/>
              <a:gd name="connsiteX23" fmla="*/ 272177 w 5570795"/>
              <a:gd name="connsiteY23" fmla="*/ 2995537 h 5546858"/>
              <a:gd name="connsiteX24" fmla="*/ 66472 w 5570795"/>
              <a:gd name="connsiteY24" fmla="*/ 2487277 h 5546858"/>
              <a:gd name="connsiteX25" fmla="*/ 56328 w 5570795"/>
              <a:gd name="connsiteY25" fmla="*/ 2461270 h 5546858"/>
              <a:gd name="connsiteX26" fmla="*/ 32525 w 5570795"/>
              <a:gd name="connsiteY26" fmla="*/ 2360324 h 5546858"/>
              <a:gd name="connsiteX27" fmla="*/ 28605 w 5570795"/>
              <a:gd name="connsiteY27" fmla="*/ 2325555 h 5546858"/>
              <a:gd name="connsiteX28" fmla="*/ 375 w 5570795"/>
              <a:gd name="connsiteY28" fmla="*/ 2077668 h 5546858"/>
              <a:gd name="connsiteX29" fmla="*/ 183785 w 5570795"/>
              <a:gd name="connsiteY29" fmla="*/ 1387767 h 5546858"/>
              <a:gd name="connsiteX30" fmla="*/ 532926 w 5570795"/>
              <a:gd name="connsiteY30" fmla="*/ 991232 h 5546858"/>
              <a:gd name="connsiteX31" fmla="*/ 1071099 w 5570795"/>
              <a:gd name="connsiteY31" fmla="*/ 645478 h 5546858"/>
              <a:gd name="connsiteX32" fmla="*/ 1554023 w 5570795"/>
              <a:gd name="connsiteY32" fmla="*/ 438591 h 5546858"/>
              <a:gd name="connsiteX33" fmla="*/ 1952673 w 5570795"/>
              <a:gd name="connsiteY33" fmla="*/ 307591 h 5546858"/>
              <a:gd name="connsiteX34" fmla="*/ 2353636 w 5570795"/>
              <a:gd name="connsiteY34" fmla="*/ 200016 h 5546858"/>
              <a:gd name="connsiteX35" fmla="*/ 2373577 w 5570795"/>
              <a:gd name="connsiteY35" fmla="*/ 192708 h 5546858"/>
              <a:gd name="connsiteX36" fmla="*/ 2442494 w 5570795"/>
              <a:gd name="connsiteY36" fmla="*/ 176457 h 5546858"/>
              <a:gd name="connsiteX37" fmla="*/ 2472720 w 5570795"/>
              <a:gd name="connsiteY37" fmla="*/ 171935 h 5546858"/>
              <a:gd name="connsiteX38" fmla="*/ 2991213 w 5570795"/>
              <a:gd name="connsiteY38" fmla="*/ 70514 h 5546858"/>
              <a:gd name="connsiteX39" fmla="*/ 3628823 w 5570795"/>
              <a:gd name="connsiteY39" fmla="*/ 3535 h 5546858"/>
              <a:gd name="connsiteX40" fmla="*/ 3781061 w 5570795"/>
              <a:gd name="connsiteY40" fmla="*/ 32 h 5546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570795" h="5546858">
                <a:moveTo>
                  <a:pt x="3781061" y="32"/>
                </a:moveTo>
                <a:cubicBezTo>
                  <a:pt x="3933155" y="-587"/>
                  <a:pt x="4084803" y="7912"/>
                  <a:pt x="4235977" y="29714"/>
                </a:cubicBezTo>
                <a:cubicBezTo>
                  <a:pt x="4422890" y="56764"/>
                  <a:pt x="4604250" y="103362"/>
                  <a:pt x="4776379" y="183402"/>
                </a:cubicBezTo>
                <a:cubicBezTo>
                  <a:pt x="5023663" y="298608"/>
                  <a:pt x="5219389" y="470784"/>
                  <a:pt x="5354857" y="709537"/>
                </a:cubicBezTo>
                <a:cubicBezTo>
                  <a:pt x="5407449" y="802133"/>
                  <a:pt x="5448657" y="899755"/>
                  <a:pt x="5480137" y="1001498"/>
                </a:cubicBezTo>
                <a:cubicBezTo>
                  <a:pt x="5486837" y="1023105"/>
                  <a:pt x="5496012" y="1043869"/>
                  <a:pt x="5504233" y="1065118"/>
                </a:cubicBezTo>
                <a:cubicBezTo>
                  <a:pt x="5512555" y="1100412"/>
                  <a:pt x="5520878" y="1135707"/>
                  <a:pt x="5529141" y="1170754"/>
                </a:cubicBezTo>
                <a:cubicBezTo>
                  <a:pt x="5530238" y="1185607"/>
                  <a:pt x="5529753" y="1200571"/>
                  <a:pt x="5532428" y="1215312"/>
                </a:cubicBezTo>
                <a:cubicBezTo>
                  <a:pt x="5562961" y="1384495"/>
                  <a:pt x="5573343" y="1555565"/>
                  <a:pt x="5570282" y="1727459"/>
                </a:cubicBezTo>
                <a:cubicBezTo>
                  <a:pt x="5566063" y="1961373"/>
                  <a:pt x="5538621" y="2193207"/>
                  <a:pt x="5496841" y="2423212"/>
                </a:cubicBezTo>
                <a:cubicBezTo>
                  <a:pt x="5436477" y="2758167"/>
                  <a:pt x="5348823" y="3086268"/>
                  <a:pt x="5245233" y="3410313"/>
                </a:cubicBezTo>
                <a:cubicBezTo>
                  <a:pt x="5144811" y="3723969"/>
                  <a:pt x="5028438" y="4031225"/>
                  <a:pt x="4881349" y="4326186"/>
                </a:cubicBezTo>
                <a:cubicBezTo>
                  <a:pt x="4781591" y="4525831"/>
                  <a:pt x="4668747" y="4717621"/>
                  <a:pt x="4532362" y="4894640"/>
                </a:cubicBezTo>
                <a:cubicBezTo>
                  <a:pt x="4423077" y="5036869"/>
                  <a:pt x="4300613" y="5166313"/>
                  <a:pt x="4157440" y="5274848"/>
                </a:cubicBezTo>
                <a:cubicBezTo>
                  <a:pt x="4039871" y="5363798"/>
                  <a:pt x="3912694" y="5434691"/>
                  <a:pt x="3772741" y="5482022"/>
                </a:cubicBezTo>
                <a:cubicBezTo>
                  <a:pt x="3749701" y="5489799"/>
                  <a:pt x="3727089" y="5498258"/>
                  <a:pt x="3704166" y="5506529"/>
                </a:cubicBezTo>
                <a:cubicBezTo>
                  <a:pt x="3676549" y="5513042"/>
                  <a:pt x="3649185" y="5519494"/>
                  <a:pt x="3621567" y="5526006"/>
                </a:cubicBezTo>
                <a:cubicBezTo>
                  <a:pt x="3614435" y="5526385"/>
                  <a:pt x="3607381" y="5525964"/>
                  <a:pt x="3600424" y="5527084"/>
                </a:cubicBezTo>
                <a:cubicBezTo>
                  <a:pt x="3559090" y="5532141"/>
                  <a:pt x="3517969" y="5539232"/>
                  <a:pt x="3476481" y="5542501"/>
                </a:cubicBezTo>
                <a:cubicBezTo>
                  <a:pt x="3310959" y="5556261"/>
                  <a:pt x="3148550" y="5536719"/>
                  <a:pt x="2988425" y="5493972"/>
                </a:cubicBezTo>
                <a:cubicBezTo>
                  <a:pt x="2782641" y="5439064"/>
                  <a:pt x="2591074" y="5350319"/>
                  <a:pt x="2407692" y="5242973"/>
                </a:cubicBezTo>
                <a:cubicBezTo>
                  <a:pt x="2208849" y="5126765"/>
                  <a:pt x="2023177" y="4991559"/>
                  <a:pt x="1847086" y="4843673"/>
                </a:cubicBezTo>
                <a:cubicBezTo>
                  <a:pt x="1439634" y="4501790"/>
                  <a:pt x="1074604" y="4118641"/>
                  <a:pt x="742928" y="3703396"/>
                </a:cubicBezTo>
                <a:cubicBezTo>
                  <a:pt x="565336" y="3481089"/>
                  <a:pt x="404611" y="3247511"/>
                  <a:pt x="272177" y="2995537"/>
                </a:cubicBezTo>
                <a:cubicBezTo>
                  <a:pt x="186533" y="2833096"/>
                  <a:pt x="111824" y="2665992"/>
                  <a:pt x="66472" y="2487277"/>
                </a:cubicBezTo>
                <a:cubicBezTo>
                  <a:pt x="64066" y="2478205"/>
                  <a:pt x="59690" y="2469857"/>
                  <a:pt x="56328" y="2461270"/>
                </a:cubicBezTo>
                <a:cubicBezTo>
                  <a:pt x="48413" y="2427704"/>
                  <a:pt x="40440" y="2393890"/>
                  <a:pt x="32525" y="2360324"/>
                </a:cubicBezTo>
                <a:cubicBezTo>
                  <a:pt x="31368" y="2348613"/>
                  <a:pt x="31283" y="2336909"/>
                  <a:pt x="28605" y="2325555"/>
                </a:cubicBezTo>
                <a:cubicBezTo>
                  <a:pt x="9652" y="2244047"/>
                  <a:pt x="2139" y="2161144"/>
                  <a:pt x="375" y="2077668"/>
                </a:cubicBezTo>
                <a:cubicBezTo>
                  <a:pt x="-5350" y="1829946"/>
                  <a:pt x="54534" y="1599579"/>
                  <a:pt x="183785" y="1387767"/>
                </a:cubicBezTo>
                <a:cubicBezTo>
                  <a:pt x="277005" y="1235258"/>
                  <a:pt x="396507" y="1105730"/>
                  <a:pt x="532926" y="991232"/>
                </a:cubicBezTo>
                <a:cubicBezTo>
                  <a:pt x="697739" y="853104"/>
                  <a:pt x="879614" y="741957"/>
                  <a:pt x="1071099" y="645478"/>
                </a:cubicBezTo>
                <a:cubicBezTo>
                  <a:pt x="1227998" y="566795"/>
                  <a:pt x="1389348" y="499046"/>
                  <a:pt x="1554023" y="438591"/>
                </a:cubicBezTo>
                <a:cubicBezTo>
                  <a:pt x="1685424" y="390151"/>
                  <a:pt x="1818263" y="345539"/>
                  <a:pt x="1952673" y="307591"/>
                </a:cubicBezTo>
                <a:cubicBezTo>
                  <a:pt x="2086011" y="269636"/>
                  <a:pt x="2220027" y="235690"/>
                  <a:pt x="2353636" y="200016"/>
                </a:cubicBezTo>
                <a:cubicBezTo>
                  <a:pt x="2360419" y="198155"/>
                  <a:pt x="2366911" y="195061"/>
                  <a:pt x="2373577" y="192708"/>
                </a:cubicBezTo>
                <a:cubicBezTo>
                  <a:pt x="2396634" y="187271"/>
                  <a:pt x="2419437" y="181894"/>
                  <a:pt x="2442494" y="176457"/>
                </a:cubicBezTo>
                <a:cubicBezTo>
                  <a:pt x="2452550" y="174866"/>
                  <a:pt x="2462781" y="174018"/>
                  <a:pt x="2472720" y="171935"/>
                </a:cubicBezTo>
                <a:cubicBezTo>
                  <a:pt x="2644406" y="133274"/>
                  <a:pt x="2817277" y="98502"/>
                  <a:pt x="2991213" y="70514"/>
                </a:cubicBezTo>
                <a:cubicBezTo>
                  <a:pt x="3202585" y="36825"/>
                  <a:pt x="3415099" y="12507"/>
                  <a:pt x="3628823" y="3535"/>
                </a:cubicBezTo>
                <a:cubicBezTo>
                  <a:pt x="3679617" y="1458"/>
                  <a:pt x="3730364" y="238"/>
                  <a:pt x="3781061" y="3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696701" y="355957"/>
            <a:ext cx="6495299" cy="6495299"/>
          </a:xfrm>
          <a:custGeom>
            <a:avLst/>
            <a:gdLst>
              <a:gd name="connsiteX0" fmla="*/ 6495299 w 6495299"/>
              <a:gd name="connsiteY0" fmla="*/ 0 h 6495299"/>
              <a:gd name="connsiteX1" fmla="*/ 6495299 w 6495299"/>
              <a:gd name="connsiteY1" fmla="*/ 3356640 h 6495299"/>
              <a:gd name="connsiteX2" fmla="*/ 3356639 w 6495299"/>
              <a:gd name="connsiteY2" fmla="*/ 6495299 h 6495299"/>
              <a:gd name="connsiteX3" fmla="*/ 0 w 6495299"/>
              <a:gd name="connsiteY3" fmla="*/ 6495299 h 6495299"/>
              <a:gd name="connsiteX4" fmla="*/ 6495299 w 6495299"/>
              <a:gd name="connsiteY4" fmla="*/ 0 h 649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5299" h="6495299">
                <a:moveTo>
                  <a:pt x="6495299" y="0"/>
                </a:moveTo>
                <a:lnTo>
                  <a:pt x="6495299" y="3356640"/>
                </a:lnTo>
                <a:cubicBezTo>
                  <a:pt x="4761865" y="3356640"/>
                  <a:pt x="3356639" y="4761866"/>
                  <a:pt x="3356639" y="6495299"/>
                </a:cubicBezTo>
                <a:lnTo>
                  <a:pt x="0" y="6495299"/>
                </a:lnTo>
                <a:cubicBezTo>
                  <a:pt x="0" y="2908044"/>
                  <a:pt x="2908043" y="0"/>
                  <a:pt x="64952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558771" y="1"/>
            <a:ext cx="6613988" cy="6607413"/>
          </a:xfrm>
          <a:custGeom>
            <a:avLst/>
            <a:gdLst>
              <a:gd name="connsiteX0" fmla="*/ 0 w 6613988"/>
              <a:gd name="connsiteY0" fmla="*/ 0 h 6607413"/>
              <a:gd name="connsiteX1" fmla="*/ 3418234 w 6613988"/>
              <a:gd name="connsiteY1" fmla="*/ 0 h 6607413"/>
              <a:gd name="connsiteX2" fmla="*/ 3434394 w 6613988"/>
              <a:gd name="connsiteY2" fmla="*/ 320036 h 6607413"/>
              <a:gd name="connsiteX3" fmla="*/ 6613988 w 6613988"/>
              <a:gd name="connsiteY3" fmla="*/ 3189348 h 6607413"/>
              <a:gd name="connsiteX4" fmla="*/ 6613988 w 6613988"/>
              <a:gd name="connsiteY4" fmla="*/ 6607413 h 6607413"/>
              <a:gd name="connsiteX5" fmla="*/ 8436 w 6613988"/>
              <a:gd name="connsiteY5" fmla="*/ 333618 h 660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13988" h="6607413">
                <a:moveTo>
                  <a:pt x="0" y="0"/>
                </a:moveTo>
                <a:lnTo>
                  <a:pt x="3418234" y="0"/>
                </a:lnTo>
                <a:lnTo>
                  <a:pt x="3434394" y="320036"/>
                </a:lnTo>
                <a:cubicBezTo>
                  <a:pt x="3598066" y="1931686"/>
                  <a:pt x="4959155" y="3189348"/>
                  <a:pt x="6613988" y="3189348"/>
                </a:cubicBezTo>
                <a:lnTo>
                  <a:pt x="6613988" y="6607413"/>
                </a:lnTo>
                <a:cubicBezTo>
                  <a:pt x="3075241" y="6607413"/>
                  <a:pt x="185584" y="3828340"/>
                  <a:pt x="8436" y="33361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背景图案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12187938" cy="6858000"/>
          </a:xfrm>
          <a:prstGeom prst="rect">
            <a:avLst/>
          </a:prstGeom>
        </p:spPr>
      </p:pic>
      <p:pic>
        <p:nvPicPr>
          <p:cNvPr id="7" name="图片 6" descr="形状&#10;&#10;中度可信度描述已自动生成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19" y="258955"/>
            <a:ext cx="3239982" cy="6554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示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1487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89122" y="1745058"/>
            <a:ext cx="8629414" cy="5012782"/>
          </a:xfrm>
          <a:custGeom>
            <a:avLst/>
            <a:gdLst>
              <a:gd name="connsiteX0" fmla="*/ 0 w 8629414"/>
              <a:gd name="connsiteY0" fmla="*/ 0 h 5012782"/>
              <a:gd name="connsiteX1" fmla="*/ 8629414 w 8629414"/>
              <a:gd name="connsiteY1" fmla="*/ 0 h 5012782"/>
              <a:gd name="connsiteX2" fmla="*/ 8629414 w 8629414"/>
              <a:gd name="connsiteY2" fmla="*/ 5012782 h 5012782"/>
              <a:gd name="connsiteX3" fmla="*/ 0 w 8629414"/>
              <a:gd name="connsiteY3" fmla="*/ 5012782 h 501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9414" h="5012782">
                <a:moveTo>
                  <a:pt x="0" y="0"/>
                </a:moveTo>
                <a:lnTo>
                  <a:pt x="8629414" y="0"/>
                </a:lnTo>
                <a:lnTo>
                  <a:pt x="8629414" y="5012782"/>
                </a:lnTo>
                <a:lnTo>
                  <a:pt x="0" y="50127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753928" cy="6857999"/>
          </a:xfrm>
          <a:custGeom>
            <a:avLst/>
            <a:gdLst>
              <a:gd name="connsiteX0" fmla="*/ 0 w 9753928"/>
              <a:gd name="connsiteY0" fmla="*/ 4534222 h 6857999"/>
              <a:gd name="connsiteX1" fmla="*/ 2298767 w 9753928"/>
              <a:gd name="connsiteY1" fmla="*/ 6857999 h 6857999"/>
              <a:gd name="connsiteX2" fmla="*/ 0 w 9753928"/>
              <a:gd name="connsiteY2" fmla="*/ 6857999 h 6857999"/>
              <a:gd name="connsiteX3" fmla="*/ 6904115 w 9753928"/>
              <a:gd name="connsiteY3" fmla="*/ 3976920 h 6857999"/>
              <a:gd name="connsiteX4" fmla="*/ 9753928 w 9753928"/>
              <a:gd name="connsiteY4" fmla="*/ 6857999 h 6857999"/>
              <a:gd name="connsiteX5" fmla="*/ 6090441 w 9753928"/>
              <a:gd name="connsiteY5" fmla="*/ 6857999 h 6857999"/>
              <a:gd name="connsiteX6" fmla="*/ 5071980 w 9753928"/>
              <a:gd name="connsiteY6" fmla="*/ 5827814 h 6857999"/>
              <a:gd name="connsiteX7" fmla="*/ 0 w 9753928"/>
              <a:gd name="connsiteY7" fmla="*/ 765214 h 6857999"/>
              <a:gd name="connsiteX8" fmla="*/ 6026347 w 9753928"/>
              <a:gd name="connsiteY8" fmla="*/ 6857999 h 6857999"/>
              <a:gd name="connsiteX9" fmla="*/ 2362861 w 9753928"/>
              <a:gd name="connsiteY9" fmla="*/ 6857999 h 6857999"/>
              <a:gd name="connsiteX10" fmla="*/ 0 w 9753928"/>
              <a:gd name="connsiteY10" fmla="*/ 4468565 h 6857999"/>
              <a:gd name="connsiteX11" fmla="*/ 0 w 9753928"/>
              <a:gd name="connsiteY11" fmla="*/ 0 h 6857999"/>
              <a:gd name="connsiteX12" fmla="*/ 2970967 w 9753928"/>
              <a:gd name="connsiteY12" fmla="*/ 0 h 6857999"/>
              <a:gd name="connsiteX13" fmla="*/ 4831239 w 9753928"/>
              <a:gd name="connsiteY13" fmla="*/ 1881378 h 6857999"/>
              <a:gd name="connsiteX14" fmla="*/ 2999106 w 9753928"/>
              <a:gd name="connsiteY14" fmla="*/ 3732271 h 6857999"/>
              <a:gd name="connsiteX15" fmla="*/ 0 w 9753928"/>
              <a:gd name="connsiteY15" fmla="*/ 70033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53928" h="6857999">
                <a:moveTo>
                  <a:pt x="0" y="4534222"/>
                </a:moveTo>
                <a:lnTo>
                  <a:pt x="2298767" y="6857999"/>
                </a:lnTo>
                <a:lnTo>
                  <a:pt x="0" y="6857999"/>
                </a:lnTo>
                <a:close/>
                <a:moveTo>
                  <a:pt x="6904115" y="3976920"/>
                </a:moveTo>
                <a:lnTo>
                  <a:pt x="9753928" y="6857999"/>
                </a:lnTo>
                <a:lnTo>
                  <a:pt x="6090441" y="6857999"/>
                </a:lnTo>
                <a:lnTo>
                  <a:pt x="5071980" y="5827814"/>
                </a:lnTo>
                <a:close/>
                <a:moveTo>
                  <a:pt x="0" y="765214"/>
                </a:moveTo>
                <a:lnTo>
                  <a:pt x="6026347" y="6857999"/>
                </a:lnTo>
                <a:lnTo>
                  <a:pt x="2362861" y="6857999"/>
                </a:lnTo>
                <a:lnTo>
                  <a:pt x="0" y="4468565"/>
                </a:lnTo>
                <a:close/>
                <a:moveTo>
                  <a:pt x="0" y="0"/>
                </a:moveTo>
                <a:lnTo>
                  <a:pt x="2970967" y="0"/>
                </a:lnTo>
                <a:lnTo>
                  <a:pt x="4831239" y="1881378"/>
                </a:lnTo>
                <a:lnTo>
                  <a:pt x="2999106" y="3732271"/>
                </a:lnTo>
                <a:lnTo>
                  <a:pt x="0" y="700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366854"/>
            <a:ext cx="6390038" cy="5491147"/>
          </a:xfrm>
          <a:custGeom>
            <a:avLst/>
            <a:gdLst>
              <a:gd name="connsiteX0" fmla="*/ 5314201 w 6390038"/>
              <a:gd name="connsiteY0" fmla="*/ 2167118 h 5491147"/>
              <a:gd name="connsiteX1" fmla="*/ 6390038 w 6390038"/>
              <a:gd name="connsiteY1" fmla="*/ 3254537 h 5491147"/>
              <a:gd name="connsiteX2" fmla="*/ 4177879 w 6390038"/>
              <a:gd name="connsiteY2" fmla="*/ 5491147 h 5491147"/>
              <a:gd name="connsiteX3" fmla="*/ 2026847 w 6390038"/>
              <a:gd name="connsiteY3" fmla="*/ 5491147 h 5491147"/>
              <a:gd name="connsiteX4" fmla="*/ 5139828 w 6390038"/>
              <a:gd name="connsiteY4" fmla="*/ 147992 h 5491147"/>
              <a:gd name="connsiteX5" fmla="*/ 6215665 w 6390038"/>
              <a:gd name="connsiteY5" fmla="*/ 1235412 h 5491147"/>
              <a:gd name="connsiteX6" fmla="*/ 2006258 w 6390038"/>
              <a:gd name="connsiteY6" fmla="*/ 5491147 h 5491147"/>
              <a:gd name="connsiteX7" fmla="*/ 1 w 6390038"/>
              <a:gd name="connsiteY7" fmla="*/ 5491147 h 5491147"/>
              <a:gd name="connsiteX8" fmla="*/ 1 w 6390038"/>
              <a:gd name="connsiteY8" fmla="*/ 5345086 h 5491147"/>
              <a:gd name="connsiteX9" fmla="*/ 929776 w 6390038"/>
              <a:gd name="connsiteY9" fmla="*/ 11582 h 5491147"/>
              <a:gd name="connsiteX10" fmla="*/ 2006258 w 6390038"/>
              <a:gd name="connsiteY10" fmla="*/ 1099002 h 5491147"/>
              <a:gd name="connsiteX11" fmla="*/ 0 w 6390038"/>
              <a:gd name="connsiteY11" fmla="*/ 3126492 h 5491147"/>
              <a:gd name="connsiteX12" fmla="*/ 0 w 6390038"/>
              <a:gd name="connsiteY12" fmla="*/ 951653 h 5491147"/>
              <a:gd name="connsiteX13" fmla="*/ 3112980 w 6390038"/>
              <a:gd name="connsiteY13" fmla="*/ 0 h 5491147"/>
              <a:gd name="connsiteX14" fmla="*/ 4188818 w 6390038"/>
              <a:gd name="connsiteY14" fmla="*/ 1087420 h 5491147"/>
              <a:gd name="connsiteX15" fmla="*/ 0 w 6390038"/>
              <a:gd name="connsiteY15" fmla="*/ 5323852 h 5491147"/>
              <a:gd name="connsiteX16" fmla="*/ 0 w 6390038"/>
              <a:gd name="connsiteY16" fmla="*/ 3147726 h 549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90038" h="5491147">
                <a:moveTo>
                  <a:pt x="5314201" y="2167118"/>
                </a:moveTo>
                <a:lnTo>
                  <a:pt x="6390038" y="3254537"/>
                </a:lnTo>
                <a:lnTo>
                  <a:pt x="4177879" y="5491147"/>
                </a:lnTo>
                <a:lnTo>
                  <a:pt x="2026847" y="5491147"/>
                </a:lnTo>
                <a:close/>
                <a:moveTo>
                  <a:pt x="5139828" y="147992"/>
                </a:moveTo>
                <a:lnTo>
                  <a:pt x="6215665" y="1235412"/>
                </a:lnTo>
                <a:lnTo>
                  <a:pt x="2006258" y="5491147"/>
                </a:lnTo>
                <a:lnTo>
                  <a:pt x="1" y="5491147"/>
                </a:lnTo>
                <a:lnTo>
                  <a:pt x="1" y="5345086"/>
                </a:lnTo>
                <a:close/>
                <a:moveTo>
                  <a:pt x="929776" y="11582"/>
                </a:moveTo>
                <a:lnTo>
                  <a:pt x="2006258" y="1099002"/>
                </a:lnTo>
                <a:lnTo>
                  <a:pt x="0" y="3126492"/>
                </a:lnTo>
                <a:lnTo>
                  <a:pt x="0" y="951653"/>
                </a:lnTo>
                <a:close/>
                <a:moveTo>
                  <a:pt x="3112980" y="0"/>
                </a:moveTo>
                <a:lnTo>
                  <a:pt x="4188818" y="1087420"/>
                </a:lnTo>
                <a:lnTo>
                  <a:pt x="0" y="5323852"/>
                </a:lnTo>
                <a:lnTo>
                  <a:pt x="0" y="31477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-8132"/>
            <a:ext cx="6083351" cy="6859270"/>
          </a:xfrm>
          <a:custGeom>
            <a:avLst/>
            <a:gdLst>
              <a:gd name="connsiteX0" fmla="*/ 0 w 6083351"/>
              <a:gd name="connsiteY0" fmla="*/ 0 h 6859270"/>
              <a:gd name="connsiteX1" fmla="*/ 4464999 w 6083351"/>
              <a:gd name="connsiteY1" fmla="*/ 0 h 6859270"/>
              <a:gd name="connsiteX2" fmla="*/ 4472310 w 6083351"/>
              <a:gd name="connsiteY2" fmla="*/ 5746 h 6859270"/>
              <a:gd name="connsiteX3" fmla="*/ 6083351 w 6083351"/>
              <a:gd name="connsiteY3" fmla="*/ 3422779 h 6859270"/>
              <a:gd name="connsiteX4" fmla="*/ 4472310 w 6083351"/>
              <a:gd name="connsiteY4" fmla="*/ 6839811 h 6859270"/>
              <a:gd name="connsiteX5" fmla="*/ 4447555 w 6083351"/>
              <a:gd name="connsiteY5" fmla="*/ 6859270 h 6859270"/>
              <a:gd name="connsiteX6" fmla="*/ 0 w 6083351"/>
              <a:gd name="connsiteY6" fmla="*/ 6859270 h 685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3351" h="6859270">
                <a:moveTo>
                  <a:pt x="0" y="0"/>
                </a:moveTo>
                <a:lnTo>
                  <a:pt x="4464999" y="0"/>
                </a:lnTo>
                <a:lnTo>
                  <a:pt x="4472310" y="5746"/>
                </a:lnTo>
                <a:cubicBezTo>
                  <a:pt x="5456213" y="817948"/>
                  <a:pt x="6083351" y="2047106"/>
                  <a:pt x="6083351" y="3422779"/>
                </a:cubicBezTo>
                <a:cubicBezTo>
                  <a:pt x="6083351" y="4798451"/>
                  <a:pt x="5456213" y="6027610"/>
                  <a:pt x="4472310" y="6839811"/>
                </a:cubicBezTo>
                <a:lnTo>
                  <a:pt x="4447555" y="6859270"/>
                </a:lnTo>
                <a:lnTo>
                  <a:pt x="0" y="68592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2836"/>
            <a:ext cx="10515600" cy="421088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38200" y="804573"/>
            <a:ext cx="10515600" cy="398366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inpin heiti" charset="-122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4" Type="http://schemas.openxmlformats.org/officeDocument/2006/relationships/theme" Target="../theme/theme1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9679939C-B193-42F4-9B99-82291E39D77A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786EAD84-77F6-4D6E-A09A-B0B44D85BB22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5.png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1" Type="http://schemas.openxmlformats.org/officeDocument/2006/relationships/notesSlide" Target="../notesSlides/notesSlide12.xml"/><Relationship Id="rId10" Type="http://schemas.openxmlformats.org/officeDocument/2006/relationships/slideLayout" Target="../slideLayouts/slideLayout17.xml"/><Relationship Id="rId1" Type="http://schemas.openxmlformats.org/officeDocument/2006/relationships/tags" Target="../tags/tag32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41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42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7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43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4.png"/><Relationship Id="rId1" Type="http://schemas.openxmlformats.org/officeDocument/2006/relationships/tags" Target="../tags/tag44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5.png"/><Relationship Id="rId1" Type="http://schemas.openxmlformats.org/officeDocument/2006/relationships/tags" Target="../tags/tag45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5.png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6.png"/><Relationship Id="rId1" Type="http://schemas.openxmlformats.org/officeDocument/2006/relationships/tags" Target="../tags/tag48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9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17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50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20.png"/><Relationship Id="rId1" Type="http://schemas.openxmlformats.org/officeDocument/2006/relationships/tags" Target="../tags/tag51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21.png"/><Relationship Id="rId1" Type="http://schemas.openxmlformats.org/officeDocument/2006/relationships/tags" Target="../tags/tag52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tags" Target="../tags/tag53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4" Type="http://schemas.openxmlformats.org/officeDocument/2006/relationships/notesSlide" Target="../notesSlides/notesSlide3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5.png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6.png"/><Relationship Id="rId1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5.png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17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pic>
        <p:nvPicPr>
          <p:cNvPr id="9" name="图片 8" descr="文本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1218793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332000" y="2036696"/>
            <a:ext cx="1980797" cy="1974955"/>
            <a:chOff x="5504187" y="804147"/>
            <a:chExt cx="1980797" cy="1974955"/>
          </a:xfrm>
        </p:grpSpPr>
        <p:sp>
          <p:nvSpPr>
            <p:cNvPr id="8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1"/>
              </p:custDataLst>
            </p:nvPr>
          </p:nvSpPr>
          <p:spPr>
            <a:xfrm>
              <a:off x="5505689" y="2072347"/>
              <a:ext cx="1979295" cy="706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4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Metrics</a:t>
              </a:r>
              <a:endPara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10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2"/>
              </p:custDataLst>
            </p:nvPr>
          </p:nvSpPr>
          <p:spPr>
            <a:xfrm>
              <a:off x="5504187" y="804147"/>
              <a:ext cx="1136650" cy="101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03</a:t>
              </a:r>
              <a:endParaRPr lang="en-US" altLang="zh-CN" sz="6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5837573" y="1819810"/>
              <a:ext cx="469875" cy="62280"/>
            </a:xfrm>
            <a:prstGeom prst="roundRect">
              <a:avLst/>
            </a:prstGeom>
            <a:solidFill>
              <a:srgbClr val="F84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13" name="图片 12" descr="卡通人物&#10;&#10;中度可信度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3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014730" y="408305"/>
            <a:ext cx="56984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Metrics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介绍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+mn-lt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72503" y="1294765"/>
            <a:ext cx="217741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2000" dirty="0" smtClean="0">
                <a:latin typeface="微软雅黑" charset="0"/>
                <a:ea typeface="微软雅黑" charset="0"/>
              </a:rPr>
              <a:t>Metrics </a:t>
            </a:r>
            <a:r>
              <a:rPr lang="zh-CN" altLang="en-US" sz="2000" dirty="0" smtClean="0">
                <a:latin typeface="微软雅黑" charset="0"/>
                <a:ea typeface="微软雅黑" charset="0"/>
              </a:rPr>
              <a:t>是</a:t>
            </a:r>
            <a:r>
              <a:rPr lang="zh-CN" altLang="en-US" sz="2000" dirty="0" smtClean="0">
                <a:latin typeface="微软雅黑" charset="0"/>
                <a:ea typeface="微软雅黑" charset="0"/>
              </a:rPr>
              <a:t>什么？</a:t>
            </a:r>
            <a:endParaRPr lang="zh-CN" altLang="en-US" sz="2000" dirty="0" smtClean="0">
              <a:latin typeface="微软雅黑" charset="0"/>
              <a:ea typeface="微软雅黑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98930" y="2119630"/>
            <a:ext cx="899350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</a:rPr>
              <a:t>Metric</a:t>
            </a:r>
            <a:r>
              <a:rPr lang="en-US" altLang="zh-CN" dirty="0" smtClean="0">
                <a:latin typeface="微软雅黑" charset="0"/>
                <a:ea typeface="微软雅黑" charset="0"/>
                <a:cs typeface="微软雅黑" charset="0"/>
              </a:rPr>
              <a:t>s</a:t>
            </a:r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</a:rPr>
              <a:t> 的特点是，它是可累加的，具有原子性，每个都是一个逻辑计量单元。</a:t>
            </a:r>
            <a:endParaRPr lang="zh-CN" altLang="en-US" dirty="0" smtClean="0">
              <a:latin typeface="微软雅黑" charset="0"/>
              <a:ea typeface="微软雅黑" charset="0"/>
              <a:cs typeface="微软雅黑" charset="0"/>
            </a:endParaRPr>
          </a:p>
          <a:p>
            <a:pPr algn="l">
              <a:lnSpc>
                <a:spcPct val="150000"/>
              </a:lnSpc>
            </a:pPr>
            <a:endParaRPr lang="zh-CN" altLang="en-US" dirty="0" smtClean="0">
              <a:latin typeface="微软雅黑" charset="0"/>
              <a:ea typeface="微软雅黑" charset="0"/>
              <a:cs typeface="微软雅黑" charset="0"/>
            </a:endParaRPr>
          </a:p>
          <a:p>
            <a:pPr algn="l">
              <a:lnSpc>
                <a:spcPct val="150000"/>
              </a:lnSpc>
            </a:pPr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</a:rPr>
              <a:t>例如: </a:t>
            </a:r>
            <a:endParaRPr lang="zh-CN" altLang="en-US" dirty="0" smtClean="0">
              <a:latin typeface="微软雅黑" charset="0"/>
              <a:ea typeface="微软雅黑" charset="0"/>
              <a:cs typeface="微软雅黑" charset="0"/>
            </a:endParaRPr>
          </a:p>
          <a:p>
            <a:pPr algn="l">
              <a:lnSpc>
                <a:spcPct val="150000"/>
              </a:lnSpc>
            </a:pPr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</a:rPr>
              <a:t>1、HTTP 请求数量可以定义为一个计数器，用于累加</a:t>
            </a:r>
            <a:endParaRPr lang="zh-CN" altLang="en-US" dirty="0" smtClean="0">
              <a:latin typeface="微软雅黑" charset="0"/>
              <a:ea typeface="微软雅黑" charset="0"/>
              <a:cs typeface="微软雅黑" charset="0"/>
            </a:endParaRPr>
          </a:p>
          <a:p>
            <a:pPr algn="l">
              <a:lnSpc>
                <a:spcPct val="150000"/>
              </a:lnSpc>
            </a:pPr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</a:rPr>
              <a:t>2、请求的执行耗时分布，可以定义一个直方图进行</a:t>
            </a:r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</a:rPr>
              <a:t>统计</a:t>
            </a:r>
            <a:endParaRPr lang="zh-CN" altLang="en-US" dirty="0" smtClean="0">
              <a:latin typeface="微软雅黑" charset="0"/>
              <a:ea typeface="微软雅黑" charset="0"/>
              <a:cs typeface="微软雅黑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dirty="0" smtClean="0">
                <a:latin typeface="微软雅黑" charset="0"/>
                <a:ea typeface="微软雅黑" charset="0"/>
                <a:cs typeface="微软雅黑" charset="0"/>
              </a:rPr>
              <a:t>3</a:t>
            </a:r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</a:rPr>
              <a:t>、当前客户端连接</a:t>
            </a:r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</a:rPr>
              <a:t>数量</a:t>
            </a:r>
            <a:endParaRPr lang="zh-CN" altLang="en-US" dirty="0" smtClean="0">
              <a:latin typeface="微软雅黑" charset="0"/>
              <a:ea typeface="微软雅黑" charset="0"/>
              <a:cs typeface="微软雅黑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019810" y="387985"/>
            <a:ext cx="39509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Metrics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介绍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+mn-lt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26503" y="1294765"/>
            <a:ext cx="166941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2000" dirty="0" smtClean="0">
                <a:latin typeface="微软雅黑" charset="0"/>
                <a:ea typeface="微软雅黑" charset="0"/>
              </a:rPr>
              <a:t>Metrics </a:t>
            </a:r>
            <a:r>
              <a:rPr lang="zh-CN" altLang="en-US" sz="2000" dirty="0" smtClean="0">
                <a:latin typeface="微软雅黑" charset="0"/>
                <a:ea typeface="微软雅黑" charset="0"/>
              </a:rPr>
              <a:t>类型</a:t>
            </a:r>
            <a:endParaRPr lang="zh-CN" altLang="en-US" sz="2000" dirty="0" smtClean="0">
              <a:latin typeface="微软雅黑" charset="0"/>
              <a:ea typeface="微软雅黑" charset="0"/>
            </a:endParaRPr>
          </a:p>
        </p:txBody>
      </p:sp>
      <p:sp>
        <p:nvSpPr>
          <p:cNvPr id="36" name="圆形"/>
          <p:cNvSpPr/>
          <p:nvPr>
            <p:custDataLst>
              <p:tags r:id="rId2"/>
            </p:custDataLst>
          </p:nvPr>
        </p:nvSpPr>
        <p:spPr>
          <a:xfrm>
            <a:off x="2084754" y="2592705"/>
            <a:ext cx="1692910" cy="1692910"/>
          </a:xfrm>
          <a:prstGeom prst="ellipse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1D6DC2"/>
              </a:gs>
            </a:gsLst>
            <a:lin ang="2700000"/>
          </a:gradFill>
          <a:ln w="12700">
            <a:miter lim="400000"/>
          </a:ln>
        </p:spPr>
        <p:txBody>
          <a:bodyPr lIns="27020" tIns="27020" rIns="27020" bIns="27020" anchor="ctr"/>
          <a:lstStyle/>
          <a:p>
            <a:pPr>
              <a:defRPr sz="3000" b="0">
                <a:solidFill>
                  <a:srgbClr val="FFFFFF"/>
                </a:solidFill>
                <a:latin typeface="Flyme Light"/>
                <a:ea typeface="Flyme Light"/>
                <a:cs typeface="Flyme Light"/>
                <a:sym typeface="Flyme Light"/>
              </a:defRPr>
            </a:pPr>
            <a:endParaRPr sz="1135"/>
          </a:p>
        </p:txBody>
      </p:sp>
      <p:sp>
        <p:nvSpPr>
          <p:cNvPr id="37" name="文本框 36"/>
          <p:cNvSpPr txBox="1"/>
          <p:nvPr>
            <p:custDataLst>
              <p:tags r:id="rId3"/>
            </p:custDataLst>
          </p:nvPr>
        </p:nvSpPr>
        <p:spPr>
          <a:xfrm>
            <a:off x="2430780" y="3117215"/>
            <a:ext cx="1129030" cy="558800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 smtClean="0">
                <a:latin typeface="AgencyFB" panose="02000806040000020003" pitchFamily="2" charset="0"/>
                <a:sym typeface="+mn-ea"/>
              </a:rPr>
              <a:t>Counter</a:t>
            </a:r>
            <a:endParaRPr lang="zh-CN" altLang="en-US" b="1" spc="150" dirty="0" smtClean="0">
              <a:solidFill>
                <a:srgbClr val="000000">
                  <a:lumMod val="85000"/>
                  <a:lumOff val="15000"/>
                </a:srgbClr>
              </a:solidFill>
              <a:latin typeface="AgencyFB" panose="02000806040000020003" pitchFamily="2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2" name="圆形"/>
          <p:cNvSpPr/>
          <p:nvPr>
            <p:custDataLst>
              <p:tags r:id="rId4"/>
            </p:custDataLst>
          </p:nvPr>
        </p:nvSpPr>
        <p:spPr>
          <a:xfrm>
            <a:off x="4194615" y="2592705"/>
            <a:ext cx="1692910" cy="1692910"/>
          </a:xfrm>
          <a:prstGeom prst="ellipse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1D6DC2"/>
              </a:gs>
            </a:gsLst>
            <a:lin ang="2700000"/>
          </a:gradFill>
          <a:ln w="12700">
            <a:miter lim="400000"/>
          </a:ln>
        </p:spPr>
        <p:txBody>
          <a:bodyPr lIns="27020" tIns="27020" rIns="27020" bIns="27020" anchor="ctr"/>
          <a:lstStyle/>
          <a:p>
            <a:pPr>
              <a:defRPr sz="3000" b="0">
                <a:solidFill>
                  <a:srgbClr val="FFFFFF"/>
                </a:solidFill>
                <a:latin typeface="Flyme Light"/>
                <a:ea typeface="Flyme Light"/>
                <a:cs typeface="Flyme Light"/>
                <a:sym typeface="Flyme Light"/>
              </a:defRPr>
            </a:pPr>
            <a:endParaRPr sz="1135"/>
          </a:p>
        </p:txBody>
      </p:sp>
      <p:sp>
        <p:nvSpPr>
          <p:cNvPr id="33" name="文本框 32"/>
          <p:cNvSpPr txBox="1"/>
          <p:nvPr>
            <p:custDataLst>
              <p:tags r:id="rId5"/>
            </p:custDataLst>
          </p:nvPr>
        </p:nvSpPr>
        <p:spPr>
          <a:xfrm>
            <a:off x="4540250" y="3117215"/>
            <a:ext cx="1210945" cy="558800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 smtClean="0">
                <a:latin typeface="AgencyFB" panose="02000806040000020003" pitchFamily="2" charset="0"/>
                <a:sym typeface="+mn-ea"/>
              </a:rPr>
              <a:t>Gauge</a:t>
            </a:r>
            <a:endParaRPr lang="zh-CN" altLang="en-US" b="1" spc="150" dirty="0" smtClean="0">
              <a:solidFill>
                <a:srgbClr val="000000">
                  <a:lumMod val="85000"/>
                  <a:lumOff val="15000"/>
                </a:srgbClr>
              </a:solidFill>
              <a:latin typeface="AgencyFB" panose="02000806040000020003" pitchFamily="2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4" name="圆形"/>
          <p:cNvSpPr/>
          <p:nvPr>
            <p:custDataLst>
              <p:tags r:id="rId6"/>
            </p:custDataLst>
          </p:nvPr>
        </p:nvSpPr>
        <p:spPr>
          <a:xfrm>
            <a:off x="6304475" y="2592705"/>
            <a:ext cx="1692910" cy="1692910"/>
          </a:xfrm>
          <a:prstGeom prst="ellipse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1D6DC2"/>
              </a:gs>
            </a:gsLst>
            <a:lin ang="2700000"/>
          </a:gradFill>
          <a:ln w="12700">
            <a:miter lim="400000"/>
          </a:ln>
        </p:spPr>
        <p:txBody>
          <a:bodyPr lIns="27020" tIns="27020" rIns="27020" bIns="27020" anchor="ctr"/>
          <a:lstStyle/>
          <a:p>
            <a:pPr>
              <a:defRPr sz="3000" b="0">
                <a:solidFill>
                  <a:srgbClr val="FFFFFF"/>
                </a:solidFill>
                <a:latin typeface="Flyme Light"/>
                <a:ea typeface="Flyme Light"/>
                <a:cs typeface="Flyme Light"/>
                <a:sym typeface="Flyme Light"/>
              </a:defRPr>
            </a:pPr>
            <a:endParaRPr sz="1135"/>
          </a:p>
        </p:txBody>
      </p:sp>
      <p:sp>
        <p:nvSpPr>
          <p:cNvPr id="35" name="文本框 34"/>
          <p:cNvSpPr txBox="1"/>
          <p:nvPr>
            <p:custDataLst>
              <p:tags r:id="rId7"/>
            </p:custDataLst>
          </p:nvPr>
        </p:nvSpPr>
        <p:spPr>
          <a:xfrm>
            <a:off x="6649720" y="3117215"/>
            <a:ext cx="1339850" cy="558800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 smtClean="0">
                <a:latin typeface="AgencyFB" panose="02000806040000020003" pitchFamily="2" charset="0"/>
                <a:sym typeface="+mn-ea"/>
              </a:rPr>
              <a:t>Histogram</a:t>
            </a:r>
            <a:endParaRPr lang="zh-CN" altLang="en-US" b="1" spc="150" dirty="0">
              <a:solidFill>
                <a:srgbClr val="000000">
                  <a:lumMod val="85000"/>
                  <a:lumOff val="1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圆形"/>
          <p:cNvSpPr/>
          <p:nvPr>
            <p:custDataLst>
              <p:tags r:id="rId8"/>
            </p:custDataLst>
          </p:nvPr>
        </p:nvSpPr>
        <p:spPr>
          <a:xfrm>
            <a:off x="8414336" y="2592705"/>
            <a:ext cx="1692910" cy="1692910"/>
          </a:xfrm>
          <a:prstGeom prst="ellipse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1D6DC2"/>
              </a:gs>
            </a:gsLst>
            <a:lin ang="2700000"/>
          </a:gradFill>
          <a:ln w="12700">
            <a:miter lim="400000"/>
          </a:ln>
        </p:spPr>
        <p:txBody>
          <a:bodyPr lIns="27020" tIns="27020" rIns="27020" bIns="27020" anchor="ctr"/>
          <a:lstStyle/>
          <a:p>
            <a:pPr>
              <a:defRPr sz="3000" b="0">
                <a:solidFill>
                  <a:srgbClr val="FFFFFF"/>
                </a:solidFill>
                <a:latin typeface="Flyme Light"/>
                <a:ea typeface="Flyme Light"/>
                <a:cs typeface="Flyme Light"/>
                <a:sym typeface="Flyme Light"/>
              </a:defRPr>
            </a:pPr>
            <a:endParaRPr sz="1135"/>
          </a:p>
        </p:txBody>
      </p:sp>
      <p:sp>
        <p:nvSpPr>
          <p:cNvPr id="41" name="文本框 40"/>
          <p:cNvSpPr txBox="1"/>
          <p:nvPr>
            <p:custDataLst>
              <p:tags r:id="rId9"/>
            </p:custDataLst>
          </p:nvPr>
        </p:nvSpPr>
        <p:spPr>
          <a:xfrm>
            <a:off x="8759825" y="3117215"/>
            <a:ext cx="1210945" cy="701040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 smtClean="0">
                <a:latin typeface="AgencyFB" panose="02000806040000020003" pitchFamily="2" charset="0"/>
                <a:sym typeface="+mn-ea"/>
              </a:rPr>
              <a:t>Summary</a:t>
            </a:r>
            <a:endParaRPr lang="zh-CN" altLang="en-US" b="1" spc="150" dirty="0" smtClean="0">
              <a:solidFill>
                <a:srgbClr val="000000">
                  <a:lumMod val="85000"/>
                  <a:lumOff val="15000"/>
                </a:srgbClr>
              </a:solidFill>
              <a:latin typeface="AgencyFB" panose="02000806040000020003" pitchFamily="2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014730" y="408305"/>
            <a:ext cx="3196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Metrics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介绍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+mn-lt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75" y="1405890"/>
            <a:ext cx="5327650" cy="51498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179195" y="953135"/>
            <a:ext cx="26581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dirty="0" smtClean="0">
                <a:latin typeface="微软雅黑" charset="0"/>
                <a:ea typeface="微软雅黑" charset="0"/>
                <a:sym typeface="+mn-ea"/>
              </a:rPr>
              <a:t>ShardingSphere</a:t>
            </a:r>
            <a:r>
              <a:rPr lang="en-US" altLang="zh-CN" dirty="0" smtClean="0">
                <a:latin typeface="微软雅黑" charset="0"/>
                <a:ea typeface="微软雅黑" charset="0"/>
                <a:sym typeface="+mn-ea"/>
              </a:rPr>
              <a:t>-JDBC</a:t>
            </a:r>
            <a:endParaRPr lang="zh-CN" altLang="en-US" dirty="0" smtClean="0">
              <a:latin typeface="AgencyFB" panose="02000806040000020003" pitchFamily="2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825105" y="953135"/>
            <a:ext cx="2952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dirty="0" smtClean="0">
                <a:latin typeface="微软雅黑" charset="0"/>
                <a:ea typeface="微软雅黑" charset="0"/>
                <a:sym typeface="+mn-ea"/>
              </a:rPr>
              <a:t>ShardingSphere</a:t>
            </a:r>
            <a:r>
              <a:rPr lang="en-US" altLang="zh-CN" dirty="0" smtClean="0">
                <a:latin typeface="微软雅黑" charset="0"/>
                <a:ea typeface="微软雅黑" charset="0"/>
                <a:sym typeface="+mn-ea"/>
              </a:rPr>
              <a:t>-Proxy</a:t>
            </a:r>
            <a:endParaRPr lang="zh-CN" altLang="en-US" dirty="0" smtClean="0">
              <a:latin typeface="微软雅黑" charset="0"/>
              <a:ea typeface="微软雅黑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640" y="1405890"/>
            <a:ext cx="5256530" cy="5189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014730" y="408305"/>
            <a:ext cx="37522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Metrics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介绍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+mn-lt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05180" y="996950"/>
            <a:ext cx="37160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dirty="0" smtClean="0">
                <a:latin typeface="微软雅黑" charset="0"/>
                <a:ea typeface="微软雅黑" charset="0"/>
                <a:sym typeface="+mn-ea"/>
              </a:rPr>
              <a:t>ShardingSphere</a:t>
            </a:r>
            <a:r>
              <a:rPr lang="en-US" altLang="zh-CN" dirty="0" smtClean="0">
                <a:latin typeface="微软雅黑" charset="0"/>
                <a:ea typeface="微软雅黑" charset="0"/>
                <a:sym typeface="+mn-ea"/>
              </a:rPr>
              <a:t>-Proxy </a:t>
            </a:r>
            <a:r>
              <a:rPr lang="zh-CN" altLang="en-US" dirty="0" smtClean="0">
                <a:latin typeface="微软雅黑" charset="0"/>
                <a:ea typeface="微软雅黑" charset="0"/>
              </a:rPr>
              <a:t>目录结构</a:t>
            </a:r>
            <a:r>
              <a:rPr lang="en-US" altLang="zh-CN" dirty="0" smtClean="0">
                <a:latin typeface="微软雅黑" charset="0"/>
                <a:ea typeface="微软雅黑" charset="0"/>
              </a:rPr>
              <a:t> </a:t>
            </a:r>
            <a:endParaRPr lang="zh-CN" altLang="en-US" dirty="0" smtClean="0">
              <a:latin typeface="微软雅黑" charset="0"/>
              <a:ea typeface="微软雅黑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085" y="1493520"/>
            <a:ext cx="3568700" cy="26352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047105" y="2052320"/>
            <a:ext cx="58146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dirty="0" smtClean="0">
                <a:latin typeface="微软雅黑" charset="0"/>
                <a:ea typeface="微软雅黑" charset="0"/>
              </a:rPr>
              <a:t>agent </a:t>
            </a:r>
            <a:r>
              <a:rPr lang="zh-CN" altLang="en-US" dirty="0" smtClean="0">
                <a:latin typeface="微软雅黑" charset="0"/>
                <a:ea typeface="微软雅黑" charset="0"/>
              </a:rPr>
              <a:t>目录是</a:t>
            </a:r>
            <a:r>
              <a:rPr lang="en-US" altLang="zh-CN" dirty="0" smtClean="0">
                <a:latin typeface="微软雅黑" charset="0"/>
                <a:ea typeface="微软雅黑" charset="0"/>
              </a:rPr>
              <a:t> </a:t>
            </a:r>
            <a:r>
              <a:rPr lang="zh-CN" altLang="en-US" dirty="0" smtClean="0">
                <a:latin typeface="微软雅黑" charset="0"/>
                <a:ea typeface="微软雅黑" charset="0"/>
                <a:sym typeface="+mn-ea"/>
              </a:rPr>
              <a:t>ShardingSphere</a:t>
            </a:r>
            <a:r>
              <a:rPr lang="en-US" altLang="zh-CN" dirty="0" smtClean="0">
                <a:latin typeface="微软雅黑" charset="0"/>
                <a:ea typeface="微软雅黑" charset="0"/>
                <a:sym typeface="+mn-ea"/>
              </a:rPr>
              <a:t>-Agent </a:t>
            </a:r>
            <a:r>
              <a:rPr lang="zh-CN" altLang="en-US" dirty="0" smtClean="0">
                <a:latin typeface="微软雅黑" charset="0"/>
                <a:ea typeface="微软雅黑" charset="0"/>
                <a:sym typeface="+mn-ea"/>
              </a:rPr>
              <a:t>打包后的目录结构</a:t>
            </a:r>
            <a:endParaRPr lang="zh-CN" altLang="en-US" dirty="0" smtClean="0">
              <a:latin typeface="微软雅黑" charset="0"/>
              <a:ea typeface="微软雅黑" charset="0"/>
              <a:sym typeface="+mn-ea"/>
            </a:endParaRPr>
          </a:p>
          <a:p>
            <a:pPr algn="l"/>
            <a:endParaRPr lang="en-US" altLang="zh-CN" dirty="0" smtClean="0">
              <a:latin typeface="微软雅黑" charset="0"/>
              <a:ea typeface="微软雅黑" charset="0"/>
            </a:endParaRPr>
          </a:p>
          <a:p>
            <a:pPr algn="l"/>
            <a:r>
              <a:rPr lang="en-US" altLang="zh-CN" dirty="0" smtClean="0">
                <a:latin typeface="微软雅黑" charset="0"/>
                <a:ea typeface="微软雅黑" charset="0"/>
              </a:rPr>
              <a:t>agent.yaml </a:t>
            </a:r>
            <a:r>
              <a:rPr lang="zh-CN" altLang="en-US" dirty="0" smtClean="0">
                <a:latin typeface="微软雅黑" charset="0"/>
                <a:ea typeface="微软雅黑" charset="0"/>
              </a:rPr>
              <a:t>是</a:t>
            </a:r>
            <a:r>
              <a:rPr lang="en-US" altLang="zh-CN" dirty="0" smtClean="0">
                <a:latin typeface="微软雅黑" charset="0"/>
                <a:ea typeface="微软雅黑" charset="0"/>
              </a:rPr>
              <a:t> agent </a:t>
            </a:r>
            <a:r>
              <a:rPr lang="zh-CN" altLang="en-US" dirty="0" smtClean="0">
                <a:latin typeface="微软雅黑" charset="0"/>
                <a:ea typeface="微软雅黑" charset="0"/>
              </a:rPr>
              <a:t>配置文件</a:t>
            </a:r>
            <a:r>
              <a:rPr lang="en-US" altLang="zh-CN" dirty="0" smtClean="0">
                <a:latin typeface="微软雅黑" charset="0"/>
                <a:ea typeface="微软雅黑" charset="0"/>
              </a:rPr>
              <a:t>  </a:t>
            </a:r>
            <a:endParaRPr lang="en-US" altLang="zh-CN" dirty="0" smtClean="0">
              <a:latin typeface="微软雅黑" charset="0"/>
              <a:ea typeface="微软雅黑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40" y="4415790"/>
            <a:ext cx="5456555" cy="21342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501255" y="5209540"/>
            <a:ext cx="44932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dirty="0" smtClean="0">
                <a:latin typeface="AgencyFB" panose="02000806040000020003" pitchFamily="2" charset="0"/>
              </a:rPr>
              <a:t>开启</a:t>
            </a:r>
            <a:r>
              <a:rPr lang="en-US" altLang="zh-CN" dirty="0" smtClean="0">
                <a:latin typeface="AgencyFB" panose="02000806040000020003" pitchFamily="2" charset="0"/>
              </a:rPr>
              <a:t> Metrics </a:t>
            </a:r>
            <a:r>
              <a:rPr lang="zh-CN" altLang="en-US" dirty="0" smtClean="0">
                <a:latin typeface="AgencyFB" panose="02000806040000020003" pitchFamily="2" charset="0"/>
              </a:rPr>
              <a:t>插件，在本地</a:t>
            </a:r>
            <a:r>
              <a:rPr lang="en-US" altLang="zh-CN" dirty="0" smtClean="0">
                <a:latin typeface="AgencyFB" panose="02000806040000020003" pitchFamily="2" charset="0"/>
              </a:rPr>
              <a:t> 19090 </a:t>
            </a:r>
            <a:r>
              <a:rPr lang="zh-CN" altLang="en-US" dirty="0" smtClean="0">
                <a:latin typeface="AgencyFB" panose="02000806040000020003" pitchFamily="2" charset="0"/>
              </a:rPr>
              <a:t>端口暴露指标</a:t>
            </a:r>
            <a:r>
              <a:rPr lang="zh-CN" altLang="en-US" dirty="0" smtClean="0">
                <a:latin typeface="AgencyFB" panose="02000806040000020003" pitchFamily="2" charset="0"/>
              </a:rPr>
              <a:t>数据</a:t>
            </a:r>
            <a:endParaRPr lang="zh-CN" altLang="en-US" dirty="0" smtClean="0">
              <a:latin typeface="AgencyFB" panose="02000806040000020003" pitchFamily="2" charset="0"/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4883785" y="2178050"/>
            <a:ext cx="97917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>
            <a:off x="6390640" y="5300980"/>
            <a:ext cx="97917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014730" y="408305"/>
            <a:ext cx="41440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Metrics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介绍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+mn-lt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95956" y="981710"/>
            <a:ext cx="26543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2000" dirty="0" smtClean="0">
                <a:latin typeface="微软雅黑" charset="0"/>
                <a:ea typeface="微软雅黑" charset="0"/>
              </a:rPr>
              <a:t> </a:t>
            </a:r>
            <a:endParaRPr lang="zh-CN" altLang="en-US" sz="2000" dirty="0" smtClean="0">
              <a:latin typeface="微软雅黑" charset="0"/>
              <a:ea typeface="微软雅黑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135" y="1691640"/>
            <a:ext cx="5524500" cy="490156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287135" y="1132840"/>
            <a:ext cx="53860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dirty="0" smtClean="0">
                <a:latin typeface="AgencyFB" panose="02000806040000020003" pitchFamily="2" charset="0"/>
              </a:rPr>
              <a:t>以一个分片表</a:t>
            </a:r>
            <a:r>
              <a:rPr lang="en-US" altLang="zh-CN" dirty="0" smtClean="0">
                <a:latin typeface="AgencyFB" panose="02000806040000020003" pitchFamily="2" charset="0"/>
              </a:rPr>
              <a:t> sbtest1 </a:t>
            </a:r>
            <a:r>
              <a:rPr lang="zh-CN" altLang="en-US" dirty="0" smtClean="0">
                <a:latin typeface="AgencyFB" panose="02000806040000020003" pitchFamily="2" charset="0"/>
              </a:rPr>
              <a:t>为</a:t>
            </a:r>
            <a:r>
              <a:rPr lang="zh-CN" altLang="en-US" dirty="0" smtClean="0">
                <a:latin typeface="AgencyFB" panose="02000806040000020003" pitchFamily="2" charset="0"/>
              </a:rPr>
              <a:t>例，进行指标采集</a:t>
            </a:r>
            <a:r>
              <a:rPr lang="zh-CN" altLang="en-US" dirty="0" smtClean="0">
                <a:latin typeface="AgencyFB" panose="02000806040000020003" pitchFamily="2" charset="0"/>
              </a:rPr>
              <a:t>演示</a:t>
            </a:r>
            <a:endParaRPr lang="zh-CN" altLang="en-US" dirty="0" smtClean="0">
              <a:latin typeface="AgencyFB" panose="02000806040000020003" pitchFamily="2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50875" y="1380490"/>
            <a:ext cx="22840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  <a:sym typeface="+mn-ea"/>
              </a:rPr>
              <a:t>启动</a:t>
            </a:r>
            <a:r>
              <a:rPr lang="en-US" altLang="zh-CN" dirty="0" smtClean="0">
                <a:latin typeface="微软雅黑" charset="0"/>
                <a:ea typeface="微软雅黑" charset="0"/>
                <a:cs typeface="微软雅黑" charset="0"/>
                <a:sym typeface="+mn-ea"/>
              </a:rPr>
              <a:t> Proxy &amp; Agent</a:t>
            </a:r>
            <a:endParaRPr lang="zh-CN" altLang="en-US" dirty="0" smtClean="0"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50558" y="3875405"/>
            <a:ext cx="36556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</a:rPr>
              <a:t>使用 sysbench 压测工具进行压测</a:t>
            </a:r>
            <a:endParaRPr lang="zh-CN" altLang="en-US" dirty="0" smtClean="0">
              <a:latin typeface="微软雅黑" charset="0"/>
              <a:ea typeface="微软雅黑" charset="0"/>
              <a:cs typeface="微软雅黑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35" y="4367530"/>
            <a:ext cx="5098415" cy="179959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835" y="1950720"/>
            <a:ext cx="5012690" cy="1123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014730" y="408305"/>
            <a:ext cx="37236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Metrics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介绍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+mn-lt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40" y="1735455"/>
            <a:ext cx="8126095" cy="38487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86815" y="1118235"/>
            <a:ext cx="464439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dirty="0" smtClean="0">
                <a:latin typeface="微软雅黑" charset="0"/>
                <a:ea typeface="微软雅黑" charset="0"/>
                <a:cs typeface="微软雅黑" charset="0"/>
              </a:rPr>
              <a:t>http://127.0.0.1:</a:t>
            </a:r>
            <a:r>
              <a:rPr lang="en-US" altLang="zh-CN" dirty="0" smtClean="0">
                <a:latin typeface="微软雅黑" charset="0"/>
                <a:ea typeface="微软雅黑" charset="0"/>
                <a:cs typeface="微软雅黑" charset="0"/>
              </a:rPr>
              <a:t>19090/ </a:t>
            </a:r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</a:rPr>
              <a:t>会暴露对应的</a:t>
            </a:r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</a:rPr>
              <a:t>指标</a:t>
            </a:r>
            <a:endParaRPr lang="zh-CN" altLang="en-US" dirty="0" smtClean="0">
              <a:latin typeface="微软雅黑" charset="0"/>
              <a:ea typeface="微软雅黑" charset="0"/>
              <a:cs typeface="微软雅黑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014730" y="408305"/>
            <a:ext cx="25812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Metrics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介绍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+mn-lt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1990" y="868680"/>
            <a:ext cx="53187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2000" dirty="0" smtClean="0">
                <a:latin typeface="微软雅黑" charset="0"/>
                <a:ea typeface="微软雅黑" charset="0"/>
              </a:rPr>
              <a:t>Prometheus + Grafana </a:t>
            </a:r>
            <a:r>
              <a:rPr lang="zh-CN" altLang="en-US" sz="2000" dirty="0" smtClean="0">
                <a:latin typeface="微软雅黑" charset="0"/>
                <a:ea typeface="微软雅黑" charset="0"/>
              </a:rPr>
              <a:t>实现监控指标可视化</a:t>
            </a:r>
            <a:endParaRPr lang="zh-CN" altLang="en-US" sz="2000" dirty="0" smtClean="0">
              <a:latin typeface="微软雅黑" charset="0"/>
              <a:ea typeface="微软雅黑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37030" y="1336675"/>
            <a:ext cx="822706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dirty="0" smtClean="0">
                <a:latin typeface="微软雅黑" charset="0"/>
                <a:ea typeface="微软雅黑" charset="0"/>
              </a:rPr>
              <a:t>Prometheus</a:t>
            </a:r>
            <a:r>
              <a:rPr lang="zh-CN" altLang="en-US" dirty="0" smtClean="0">
                <a:latin typeface="微软雅黑" charset="0"/>
                <a:ea typeface="微软雅黑" charset="0"/>
              </a:rPr>
              <a:t>：用于采集</a:t>
            </a:r>
            <a:r>
              <a:rPr lang="zh-CN" altLang="en-US" dirty="0" smtClean="0">
                <a:latin typeface="微软雅黑" charset="0"/>
                <a:ea typeface="微软雅黑" charset="0"/>
              </a:rPr>
              <a:t>和存储指标数据</a:t>
            </a:r>
            <a:r>
              <a:rPr lang="en-US" altLang="zh-CN" dirty="0" smtClean="0">
                <a:latin typeface="微软雅黑" charset="0"/>
                <a:ea typeface="微软雅黑" charset="0"/>
              </a:rPr>
              <a:t>        Grafana</a:t>
            </a:r>
            <a:r>
              <a:rPr lang="zh-CN" altLang="en-US" dirty="0" smtClean="0">
                <a:latin typeface="微软雅黑" charset="0"/>
                <a:ea typeface="微软雅黑" charset="0"/>
              </a:rPr>
              <a:t>：用于监控数据</a:t>
            </a:r>
            <a:r>
              <a:rPr lang="zh-CN" altLang="en-US" dirty="0" smtClean="0">
                <a:latin typeface="微软雅黑" charset="0"/>
                <a:ea typeface="微软雅黑" charset="0"/>
              </a:rPr>
              <a:t>可视化</a:t>
            </a:r>
            <a:endParaRPr lang="zh-CN" altLang="en-US" dirty="0" smtClean="0">
              <a:latin typeface="微软雅黑" charset="0"/>
              <a:ea typeface="微软雅黑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030" y="1979295"/>
            <a:ext cx="7835265" cy="4276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332001" y="2036696"/>
            <a:ext cx="1978256" cy="1974955"/>
            <a:chOff x="5504188" y="804147"/>
            <a:chExt cx="1978256" cy="1974955"/>
          </a:xfrm>
        </p:grpSpPr>
        <p:sp>
          <p:nvSpPr>
            <p:cNvPr id="8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1"/>
              </p:custDataLst>
            </p:nvPr>
          </p:nvSpPr>
          <p:spPr>
            <a:xfrm>
              <a:off x="5505689" y="2072347"/>
              <a:ext cx="1976755" cy="706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4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Tracing</a:t>
              </a:r>
              <a:endPara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10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2"/>
              </p:custDataLst>
            </p:nvPr>
          </p:nvSpPr>
          <p:spPr>
            <a:xfrm>
              <a:off x="5504188" y="804147"/>
              <a:ext cx="1136650" cy="101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04</a:t>
              </a:r>
              <a:endParaRPr lang="en-US" altLang="zh-CN" sz="6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5837573" y="1819810"/>
              <a:ext cx="469875" cy="62280"/>
            </a:xfrm>
            <a:prstGeom prst="roundRect">
              <a:avLst/>
            </a:prstGeom>
            <a:solidFill>
              <a:srgbClr val="F84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13" name="图片 12" descr="卡通人物&#10;&#10;中度可信度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3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974090" y="387350"/>
            <a:ext cx="44589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Tracing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介绍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+mn-lt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38873" y="946150"/>
            <a:ext cx="217614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2000" dirty="0" smtClean="0">
                <a:latin typeface="微软雅黑" charset="0"/>
                <a:ea typeface="微软雅黑" charset="0"/>
              </a:rPr>
              <a:t>Tracing </a:t>
            </a:r>
            <a:r>
              <a:rPr lang="zh-CN" altLang="en-US" sz="2000" dirty="0" smtClean="0">
                <a:latin typeface="微软雅黑" charset="0"/>
                <a:ea typeface="微软雅黑" charset="0"/>
              </a:rPr>
              <a:t>是</a:t>
            </a:r>
            <a:r>
              <a:rPr lang="zh-CN" altLang="en-US" sz="2000" dirty="0" smtClean="0">
                <a:latin typeface="微软雅黑" charset="0"/>
                <a:ea typeface="微软雅黑" charset="0"/>
              </a:rPr>
              <a:t>什么？</a:t>
            </a:r>
            <a:endParaRPr lang="zh-CN" altLang="en-US" sz="2000" dirty="0" smtClean="0">
              <a:latin typeface="微软雅黑" charset="0"/>
              <a:ea typeface="微软雅黑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60805" y="1443355"/>
            <a:ext cx="947039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</a:rPr>
              <a:t>用于记录单次请求范围内的处理信息，其中可以包括服务调用和处理时长等。</a:t>
            </a:r>
            <a:endParaRPr lang="zh-CN" altLang="en-US" dirty="0" smtClean="0">
              <a:latin typeface="微软雅黑" charset="0"/>
              <a:ea typeface="微软雅黑" charset="0"/>
              <a:cs typeface="微软雅黑" charset="0"/>
            </a:endParaRPr>
          </a:p>
          <a:p>
            <a:pPr algn="l"/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</a:rPr>
              <a:t>例如：</a:t>
            </a:r>
            <a:endParaRPr lang="zh-CN" altLang="en-US" dirty="0" smtClean="0">
              <a:latin typeface="微软雅黑" charset="0"/>
              <a:ea typeface="微软雅黑" charset="0"/>
              <a:cs typeface="微软雅黑" charset="0"/>
            </a:endParaRPr>
          </a:p>
          <a:p>
            <a:pPr algn="l"/>
            <a:r>
              <a:rPr lang="en-US" altLang="zh-CN" dirty="0" smtClean="0">
                <a:latin typeface="微软雅黑" charset="0"/>
                <a:ea typeface="微软雅黑" charset="0"/>
                <a:cs typeface="微软雅黑" charset="0"/>
              </a:rPr>
              <a:t>1</a:t>
            </a:r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</a:rPr>
              <a:t>、一次调用远程服务的</a:t>
            </a:r>
            <a:r>
              <a:rPr lang="en-US" altLang="zh-CN" dirty="0" smtClean="0">
                <a:latin typeface="微软雅黑" charset="0"/>
                <a:ea typeface="微软雅黑" charset="0"/>
                <a:cs typeface="微软雅黑" charset="0"/>
              </a:rPr>
              <a:t> </a:t>
            </a:r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</a:rPr>
              <a:t>RPC</a:t>
            </a:r>
            <a:r>
              <a:rPr lang="en-US" altLang="zh-CN" dirty="0" smtClean="0">
                <a:latin typeface="微软雅黑" charset="0"/>
                <a:ea typeface="微软雅黑" charset="0"/>
                <a:cs typeface="微软雅黑" charset="0"/>
              </a:rPr>
              <a:t> </a:t>
            </a:r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</a:rPr>
              <a:t>执行过程</a:t>
            </a:r>
            <a:endParaRPr lang="zh-CN" altLang="en-US" dirty="0" smtClean="0">
              <a:latin typeface="微软雅黑" charset="0"/>
              <a:ea typeface="微软雅黑" charset="0"/>
              <a:cs typeface="微软雅黑" charset="0"/>
            </a:endParaRPr>
          </a:p>
          <a:p>
            <a:pPr algn="l"/>
            <a:r>
              <a:rPr lang="en-US" altLang="zh-CN" dirty="0" smtClean="0">
                <a:latin typeface="微软雅黑" charset="0"/>
                <a:ea typeface="微软雅黑" charset="0"/>
                <a:cs typeface="微软雅黑" charset="0"/>
              </a:rPr>
              <a:t>2</a:t>
            </a:r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</a:rPr>
              <a:t>、一次实际的</a:t>
            </a:r>
            <a:r>
              <a:rPr lang="en-US" altLang="zh-CN" dirty="0" smtClean="0">
                <a:latin typeface="微软雅黑" charset="0"/>
                <a:ea typeface="微软雅黑" charset="0"/>
                <a:cs typeface="微软雅黑" charset="0"/>
              </a:rPr>
              <a:t> </a:t>
            </a:r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</a:rPr>
              <a:t>SQL</a:t>
            </a:r>
            <a:r>
              <a:rPr lang="en-US" altLang="zh-CN" dirty="0" smtClean="0">
                <a:latin typeface="微软雅黑" charset="0"/>
                <a:ea typeface="微软雅黑" charset="0"/>
                <a:cs typeface="微软雅黑" charset="0"/>
              </a:rPr>
              <a:t> </a:t>
            </a:r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</a:rPr>
              <a:t>查询语句</a:t>
            </a:r>
            <a:endParaRPr lang="zh-CN" altLang="en-US" dirty="0" smtClean="0">
              <a:latin typeface="微软雅黑" charset="0"/>
              <a:ea typeface="微软雅黑" charset="0"/>
              <a:cs typeface="微软雅黑" charset="0"/>
            </a:endParaRPr>
          </a:p>
          <a:p>
            <a:pPr algn="l"/>
            <a:endParaRPr lang="zh-CN" altLang="en-US" dirty="0" smtClean="0">
              <a:latin typeface="微软雅黑" charset="0"/>
              <a:ea typeface="微软雅黑" charset="0"/>
              <a:cs typeface="微软雅黑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195" y="2948305"/>
            <a:ext cx="5612765" cy="29845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02055" y="4474845"/>
            <a:ext cx="20510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</a:rPr>
              <a:t>一条</a:t>
            </a:r>
            <a:r>
              <a:rPr lang="en-US" altLang="zh-CN" dirty="0" smtClean="0">
                <a:latin typeface="微软雅黑" charset="0"/>
                <a:ea typeface="微软雅黑" charset="0"/>
                <a:cs typeface="微软雅黑" charset="0"/>
              </a:rPr>
              <a:t> Tra</a:t>
            </a:r>
            <a:r>
              <a:rPr lang="en-US" altLang="zh-CN" dirty="0" smtClean="0">
                <a:latin typeface="微软雅黑" charset="0"/>
                <a:ea typeface="微软雅黑" charset="0"/>
                <a:cs typeface="微软雅黑" charset="0"/>
              </a:rPr>
              <a:t>cing </a:t>
            </a:r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</a:rPr>
              <a:t>示例</a:t>
            </a:r>
            <a:endParaRPr lang="zh-CN" altLang="en-US" dirty="0" smtClean="0"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3315335" y="4415790"/>
            <a:ext cx="97917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背景图案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28575"/>
            <a:ext cx="12187938" cy="6858000"/>
          </a:xfrm>
          <a:prstGeom prst="rect">
            <a:avLst/>
          </a:prstGeom>
        </p:spPr>
      </p:pic>
      <p:sp>
        <p:nvSpPr>
          <p:cNvPr id="4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17500" y="2197100"/>
            <a:ext cx="11384915" cy="1815465"/>
            <a:chOff x="414" y="2932"/>
            <a:chExt cx="17929" cy="2859"/>
          </a:xfrm>
        </p:grpSpPr>
        <p:sp>
          <p:nvSpPr>
            <p:cNvPr id="6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2"/>
              </p:custDataLst>
            </p:nvPr>
          </p:nvSpPr>
          <p:spPr>
            <a:xfrm>
              <a:off x="8655" y="5066"/>
              <a:ext cx="172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姜茂</a:t>
              </a: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林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7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3"/>
              </p:custDataLst>
            </p:nvPr>
          </p:nvSpPr>
          <p:spPr>
            <a:xfrm>
              <a:off x="414" y="2932"/>
              <a:ext cx="17929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srgbClr val="1419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监控时代——怎么样有效监控</a:t>
              </a:r>
              <a:r>
                <a:rPr lang="en-US" altLang="zh-CN" sz="4000" b="1" dirty="0">
                  <a:solidFill>
                    <a:srgbClr val="1419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 </a:t>
              </a:r>
              <a:r>
                <a:rPr lang="zh-CN" altLang="en-US" sz="4000" b="1" dirty="0">
                  <a:solidFill>
                    <a:srgbClr val="14195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ShardingSphere</a:t>
              </a:r>
              <a:endParaRPr lang="zh-CN" altLang="en-US" sz="4000" b="1" dirty="0">
                <a:solidFill>
                  <a:srgbClr val="14195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</p:grpSp>
      <p:sp>
        <p:nvSpPr>
          <p:cNvPr id="12" name="流程图: 联系 11"/>
          <p:cNvSpPr/>
          <p:nvPr/>
        </p:nvSpPr>
        <p:spPr>
          <a:xfrm>
            <a:off x="4872355" y="3773805"/>
            <a:ext cx="464820" cy="18000"/>
          </a:xfrm>
          <a:prstGeom prst="flowChartConnector">
            <a:avLst/>
          </a:prstGeom>
          <a:solidFill>
            <a:srgbClr val="1419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流程图: 联系 13"/>
          <p:cNvSpPr/>
          <p:nvPr>
            <p:custDataLst>
              <p:tags r:id="rId4"/>
            </p:custDataLst>
          </p:nvPr>
        </p:nvSpPr>
        <p:spPr>
          <a:xfrm>
            <a:off x="6814214" y="3767455"/>
            <a:ext cx="464820" cy="18000"/>
          </a:xfrm>
          <a:prstGeom prst="flowChartConnector">
            <a:avLst/>
          </a:prstGeom>
          <a:solidFill>
            <a:srgbClr val="1419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 descr="形状&#10;&#10;中度可信度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19" y="258955"/>
            <a:ext cx="3239982" cy="6554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014730" y="408305"/>
            <a:ext cx="28905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Tracing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介绍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+mn-lt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12203" y="4297680"/>
            <a:ext cx="101904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</a:rPr>
              <a:t>为了方便查看跟踪数据，会使用跟踪平台对 Tracing 数据进行展示，目前 ShardingSphere</a:t>
            </a:r>
            <a:r>
              <a:rPr lang="en-US" altLang="zh-CN" dirty="0" smtClean="0">
                <a:latin typeface="微软雅黑" charset="0"/>
                <a:ea typeface="微软雅黑" charset="0"/>
                <a:cs typeface="微软雅黑" charset="0"/>
              </a:rPr>
              <a:t>-</a:t>
            </a:r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</a:rPr>
              <a:t>Agent </a:t>
            </a:r>
            <a:endParaRPr lang="zh-CN" altLang="en-US" dirty="0" smtClean="0">
              <a:latin typeface="微软雅黑" charset="0"/>
              <a:ea typeface="微软雅黑" charset="0"/>
              <a:cs typeface="微软雅黑" charset="0"/>
            </a:endParaRPr>
          </a:p>
          <a:p>
            <a:pPr algn="l">
              <a:lnSpc>
                <a:spcPct val="150000"/>
              </a:lnSpc>
            </a:pPr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</a:rPr>
              <a:t>支持导出 Tracing 数据到 Zipkin、Jaeger 两个跟踪平台。接下来以导出到</a:t>
            </a:r>
            <a:r>
              <a:rPr lang="en-US" altLang="zh-CN" dirty="0" smtClean="0">
                <a:latin typeface="微软雅黑" charset="0"/>
                <a:ea typeface="微软雅黑" charset="0"/>
                <a:cs typeface="微软雅黑" charset="0"/>
              </a:rPr>
              <a:t> Zipkin </a:t>
            </a:r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</a:rPr>
              <a:t>为例进行说明。</a:t>
            </a:r>
            <a:endParaRPr lang="zh-CN" altLang="en-US" dirty="0" smtClean="0"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14413" y="1993900"/>
            <a:ext cx="8387080" cy="1476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342900" indent="-342900" algn="l">
              <a:buFont typeface="Wingdings" panose="05000000000000000000" charset="0"/>
              <a:buChar char=""/>
            </a:pPr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</a:rPr>
              <a:t>/ShardingSphere/rootInvoke/：Root Span 代表一次 SQL 执行过程</a:t>
            </a:r>
            <a:endParaRPr lang="zh-CN" altLang="en-US" dirty="0" smtClean="0">
              <a:latin typeface="微软雅黑" charset="0"/>
              <a:ea typeface="微软雅黑" charset="0"/>
              <a:cs typeface="微软雅黑" charset="0"/>
            </a:endParaRPr>
          </a:p>
          <a:p>
            <a:pPr marL="342900" indent="-342900" algn="l">
              <a:buFont typeface="Wingdings" panose="05000000000000000000" charset="0"/>
              <a:buChar char=""/>
            </a:pPr>
            <a:endParaRPr lang="zh-CN" altLang="en-US" dirty="0" smtClean="0">
              <a:latin typeface="微软雅黑" charset="0"/>
              <a:ea typeface="微软雅黑" charset="0"/>
              <a:cs typeface="微软雅黑" charset="0"/>
            </a:endParaRPr>
          </a:p>
          <a:p>
            <a:pPr marL="342900" indent="-342900" algn="l">
              <a:buFont typeface="Wingdings" panose="05000000000000000000" charset="0"/>
              <a:buChar char=""/>
            </a:pPr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</a:rPr>
              <a:t>/ShardingSphere/parseSQL/：解析 Span，代表解析 SQL 过程</a:t>
            </a:r>
            <a:endParaRPr lang="zh-CN" altLang="en-US" dirty="0" smtClean="0">
              <a:latin typeface="微软雅黑" charset="0"/>
              <a:ea typeface="微软雅黑" charset="0"/>
              <a:cs typeface="微软雅黑" charset="0"/>
            </a:endParaRPr>
          </a:p>
          <a:p>
            <a:pPr marL="342900" indent="-342900" algn="l">
              <a:buFont typeface="Wingdings" panose="05000000000000000000" charset="0"/>
              <a:buChar char=""/>
            </a:pPr>
            <a:endParaRPr lang="zh-CN" altLang="en-US" dirty="0" smtClean="0">
              <a:latin typeface="微软雅黑" charset="0"/>
              <a:ea typeface="微软雅黑" charset="0"/>
              <a:cs typeface="微软雅黑" charset="0"/>
            </a:endParaRPr>
          </a:p>
          <a:p>
            <a:pPr marL="342900" indent="-342900" algn="l">
              <a:buFont typeface="Wingdings" panose="05000000000000000000" charset="0"/>
              <a:buChar char=""/>
            </a:pPr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</a:rPr>
              <a:t>/ShardingSphere/executeSQL/：执行 Span，代表路由到物理库执行的过程</a:t>
            </a:r>
            <a:endParaRPr lang="zh-CN" altLang="en-US" dirty="0" smtClean="0"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97915" y="1280795"/>
            <a:ext cx="139827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2000" dirty="0" smtClean="0">
                <a:latin typeface="微软雅黑" charset="0"/>
                <a:ea typeface="微软雅黑" charset="0"/>
                <a:cs typeface="微软雅黑" charset="0"/>
              </a:rPr>
              <a:t>Span </a:t>
            </a:r>
            <a:r>
              <a:rPr lang="zh-CN" altLang="en-US" sz="2000" dirty="0" smtClean="0">
                <a:latin typeface="微软雅黑" charset="0"/>
                <a:ea typeface="微软雅黑" charset="0"/>
                <a:cs typeface="微软雅黑" charset="0"/>
              </a:rPr>
              <a:t>类型</a:t>
            </a:r>
            <a:endParaRPr lang="zh-CN" altLang="en-US" sz="2000" dirty="0" smtClean="0">
              <a:latin typeface="微软雅黑" charset="0"/>
              <a:ea typeface="微软雅黑" charset="0"/>
              <a:cs typeface="微软雅黑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014730" y="408305"/>
            <a:ext cx="28905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Tracing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介绍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+mn-lt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16965" y="981710"/>
            <a:ext cx="41783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</a:rPr>
              <a:t>登录</a:t>
            </a:r>
            <a:r>
              <a:rPr lang="en-US" altLang="zh-CN" dirty="0" smtClean="0">
                <a:latin typeface="微软雅黑" charset="0"/>
                <a:ea typeface="微软雅黑" charset="0"/>
                <a:cs typeface="微软雅黑" charset="0"/>
              </a:rPr>
              <a:t> Proxy </a:t>
            </a:r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</a:rPr>
              <a:t>执行如下</a:t>
            </a:r>
            <a:r>
              <a:rPr lang="en-US" altLang="zh-CN" dirty="0" smtClean="0">
                <a:latin typeface="微软雅黑" charset="0"/>
                <a:ea typeface="微软雅黑" charset="0"/>
                <a:cs typeface="微软雅黑" charset="0"/>
              </a:rPr>
              <a:t> SQL </a:t>
            </a:r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</a:rPr>
              <a:t>和</a:t>
            </a:r>
            <a:r>
              <a:rPr lang="en-US" altLang="zh-CN" dirty="0" smtClean="0">
                <a:latin typeface="微软雅黑" charset="0"/>
                <a:ea typeface="微软雅黑" charset="0"/>
                <a:cs typeface="微软雅黑" charset="0"/>
              </a:rPr>
              <a:t> DistSQL </a:t>
            </a:r>
            <a:endParaRPr lang="en-US" altLang="zh-CN" dirty="0" smtClean="0">
              <a:latin typeface="微软雅黑" charset="0"/>
              <a:ea typeface="微软雅黑" charset="0"/>
              <a:cs typeface="微软雅黑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740" y="4095115"/>
            <a:ext cx="5107305" cy="19348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802880" y="6141085"/>
            <a:ext cx="191198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dirty="0" smtClean="0">
                <a:latin typeface="微软雅黑" charset="0"/>
                <a:ea typeface="微软雅黑" charset="0"/>
                <a:cs typeface="微软雅黑" charset="0"/>
              </a:rPr>
              <a:t>agent.yaml </a:t>
            </a:r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</a:rPr>
              <a:t>配置</a:t>
            </a:r>
            <a:endParaRPr lang="zh-CN" altLang="en-US" dirty="0" smtClean="0">
              <a:latin typeface="微软雅黑" charset="0"/>
              <a:ea typeface="微软雅黑" charset="0"/>
              <a:cs typeface="微软雅黑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730" y="1493520"/>
            <a:ext cx="3954145" cy="464756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740" y="1493520"/>
            <a:ext cx="2371725" cy="218059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813800" y="2399665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dirty="0" smtClean="0">
                <a:latin typeface="微软雅黑" charset="0"/>
                <a:ea typeface="微软雅黑" charset="0"/>
              </a:rPr>
              <a:t>物理库和表</a:t>
            </a:r>
            <a:endParaRPr lang="zh-CN" altLang="en-US" dirty="0" smtClean="0"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014730" y="408305"/>
            <a:ext cx="28905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Tracing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介绍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+mn-lt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14525"/>
            <a:ext cx="10058400" cy="30587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14730" y="1250315"/>
            <a:ext cx="588899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</a:rPr>
              <a:t>登录</a:t>
            </a:r>
            <a:r>
              <a:rPr lang="en-US" altLang="zh-CN" dirty="0" smtClean="0">
                <a:latin typeface="微软雅黑" charset="0"/>
                <a:ea typeface="微软雅黑" charset="0"/>
                <a:cs typeface="微软雅黑" charset="0"/>
              </a:rPr>
              <a:t> Proxy </a:t>
            </a:r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</a:rPr>
              <a:t>执行</a:t>
            </a:r>
            <a:r>
              <a:rPr lang="en-US" altLang="zh-CN" dirty="0" smtClean="0">
                <a:latin typeface="微软雅黑" charset="0"/>
                <a:ea typeface="微软雅黑" charset="0"/>
                <a:cs typeface="微软雅黑" charset="0"/>
              </a:rPr>
              <a:t> insert</a:t>
            </a:r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</a:rPr>
              <a:t>、</a:t>
            </a:r>
            <a:r>
              <a:rPr lang="en-US" altLang="zh-CN" dirty="0" smtClean="0">
                <a:latin typeface="微软雅黑" charset="0"/>
                <a:ea typeface="微软雅黑" charset="0"/>
                <a:cs typeface="微软雅黑" charset="0"/>
              </a:rPr>
              <a:t>select</a:t>
            </a:r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</a:rPr>
              <a:t>、</a:t>
            </a:r>
            <a:r>
              <a:rPr lang="en-US" altLang="zh-CN" dirty="0" smtClean="0">
                <a:latin typeface="微软雅黑" charset="0"/>
                <a:ea typeface="微软雅黑" charset="0"/>
                <a:cs typeface="微软雅黑" charset="0"/>
              </a:rPr>
              <a:t>update</a:t>
            </a:r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</a:rPr>
              <a:t>、</a:t>
            </a:r>
            <a:r>
              <a:rPr lang="en-US" altLang="zh-CN" dirty="0" smtClean="0">
                <a:latin typeface="微软雅黑" charset="0"/>
                <a:ea typeface="微软雅黑" charset="0"/>
                <a:cs typeface="微软雅黑" charset="0"/>
              </a:rPr>
              <a:t>delete </a:t>
            </a:r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</a:rPr>
              <a:t>语句</a:t>
            </a:r>
            <a:r>
              <a:rPr lang="en-US" altLang="zh-CN" dirty="0" smtClean="0">
                <a:latin typeface="微软雅黑" charset="0"/>
                <a:ea typeface="微软雅黑" charset="0"/>
                <a:cs typeface="微软雅黑" charset="0"/>
              </a:rPr>
              <a:t> </a:t>
            </a:r>
            <a:endParaRPr lang="en-US" altLang="zh-CN" dirty="0" smtClean="0">
              <a:latin typeface="微软雅黑" charset="0"/>
              <a:ea typeface="微软雅黑" charset="0"/>
              <a:cs typeface="微软雅黑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014730" y="408305"/>
            <a:ext cx="28905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Tracing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介绍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+mn-lt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10" y="1816735"/>
            <a:ext cx="11275695" cy="32651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11835" y="1199515"/>
            <a:ext cx="37655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</a:rPr>
              <a:t>访问</a:t>
            </a:r>
            <a:r>
              <a:rPr lang="en-US" altLang="zh-CN" dirty="0" smtClean="0">
                <a:latin typeface="微软雅黑" charset="0"/>
                <a:ea typeface="微软雅黑" charset="0"/>
                <a:cs typeface="微软雅黑" charset="0"/>
              </a:rPr>
              <a:t> Zipkin </a:t>
            </a:r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</a:rPr>
              <a:t>可以查看</a:t>
            </a:r>
            <a:r>
              <a:rPr lang="en-US" altLang="zh-CN" dirty="0" smtClean="0">
                <a:latin typeface="微软雅黑" charset="0"/>
                <a:ea typeface="微软雅黑" charset="0"/>
                <a:cs typeface="微软雅黑" charset="0"/>
              </a:rPr>
              <a:t> Tracing </a:t>
            </a:r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</a:rPr>
              <a:t>数据</a:t>
            </a:r>
            <a:endParaRPr lang="zh-CN" altLang="en-US" dirty="0" smtClean="0">
              <a:latin typeface="微软雅黑" charset="0"/>
              <a:ea typeface="微软雅黑" charset="0"/>
              <a:cs typeface="微软雅黑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014730" y="408305"/>
            <a:ext cx="28905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Tracing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介绍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+mn-lt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96278" y="1066165"/>
            <a:ext cx="171005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</a:rPr>
              <a:t>分析</a:t>
            </a:r>
            <a:r>
              <a:rPr lang="en-US" altLang="zh-CN" dirty="0" smtClean="0">
                <a:latin typeface="微软雅黑" charset="0"/>
                <a:ea typeface="微软雅黑" charset="0"/>
                <a:cs typeface="微软雅黑" charset="0"/>
              </a:rPr>
              <a:t> SQL </a:t>
            </a:r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</a:rPr>
              <a:t>链路</a:t>
            </a:r>
            <a:endParaRPr lang="zh-CN" altLang="en-US" dirty="0" smtClean="0">
              <a:latin typeface="微软雅黑" charset="0"/>
              <a:ea typeface="微软雅黑" charset="0"/>
              <a:cs typeface="微软雅黑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3903345"/>
            <a:ext cx="10454005" cy="21488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" y="1631950"/>
            <a:ext cx="11063605" cy="1826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背景图案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" y="0"/>
            <a:ext cx="12187938" cy="6858000"/>
          </a:xfrm>
          <a:prstGeom prst="rect">
            <a:avLst/>
          </a:prstGeom>
        </p:spPr>
      </p:pic>
      <p:sp>
        <p:nvSpPr>
          <p:cNvPr id="4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083624" y="1655879"/>
            <a:ext cx="4024752" cy="1494279"/>
            <a:chOff x="3773917" y="1541574"/>
            <a:chExt cx="4024752" cy="1494279"/>
          </a:xfrm>
        </p:grpSpPr>
        <p:pic>
          <p:nvPicPr>
            <p:cNvPr id="2" name="图片 1" descr="upload_41095427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73917" y="1541574"/>
              <a:ext cx="1494279" cy="1494279"/>
            </a:xfrm>
            <a:prstGeom prst="rect">
              <a:avLst/>
            </a:prstGeom>
          </p:spPr>
        </p:pic>
        <p:pic>
          <p:nvPicPr>
            <p:cNvPr id="3" name="图片 2" descr="QR 代码&#10;&#10;描述已自动生成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3452" y="1541574"/>
              <a:ext cx="1455217" cy="1455217"/>
            </a:xfrm>
            <a:prstGeom prst="rect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6396416" y="3087538"/>
            <a:ext cx="1981299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Apache</a:t>
            </a: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ShardingSphere</a:t>
            </a:r>
            <a:endParaRPr kumimoji="1"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微信公众号</a:t>
            </a:r>
            <a:endParaRPr kumimoji="1"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31283" y="3087538"/>
            <a:ext cx="1411572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SphereEx</a:t>
            </a:r>
            <a:endParaRPr kumimoji="1"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微信公众号</a:t>
            </a:r>
            <a:endParaRPr kumimoji="1"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278138" y="3900545"/>
            <a:ext cx="5635724" cy="2135611"/>
          </a:xfrm>
          <a:prstGeom prst="roundRect">
            <a:avLst>
              <a:gd name="adj" fmla="val 6628"/>
            </a:avLst>
          </a:prstGeom>
          <a:solidFill>
            <a:srgbClr val="DCE0FF">
              <a:alpha val="30000"/>
            </a:srgbClr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>
              <a:solidFill>
                <a:srgbClr val="2531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558312" y="3823687"/>
            <a:ext cx="5075232" cy="1893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SphereEx 官网：</a:t>
            </a:r>
            <a:r>
              <a:rPr lang="zh-CN" altLang="en-US" sz="10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https://sphere-ex.com</a:t>
            </a:r>
            <a:endParaRPr lang="zh-CN" altLang="en-US" sz="10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Open SphereEx Community：</a:t>
            </a:r>
            <a:r>
              <a:rPr lang="zh-CN" altLang="en-US" sz="10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https://community.sphere-ex.com </a:t>
            </a:r>
            <a:endParaRPr lang="en-US" altLang="zh-CN" sz="10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Apache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ShardingSphere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Website：</a:t>
            </a:r>
            <a:r>
              <a:rPr lang="zh-CN" altLang="en-US" sz="10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https://shardingsphere.apache.org</a:t>
            </a:r>
            <a:endParaRPr lang="zh-CN" altLang="en-US" sz="10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Apache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ShardingSphere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GitHub： </a:t>
            </a:r>
            <a:r>
              <a:rPr lang="zh-CN" altLang="en-US" sz="10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https://github.com/apache/shardingsphere</a:t>
            </a:r>
            <a:endParaRPr lang="zh-CN" altLang="en-US" sz="10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Apache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ShardingSphere Slack Channel：</a:t>
            </a:r>
            <a:r>
              <a:rPr lang="zh-CN" altLang="en-US" sz="10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https://apacheshardingsphere.slack.com</a:t>
            </a:r>
            <a:endParaRPr lang="zh-CN" altLang="en-US" sz="10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zh-CN" altLang="en-US" sz="10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it@sphere-ex.com / biz@sphere-ex.com </a:t>
            </a:r>
            <a:endParaRPr lang="zh-CN" altLang="en-US" sz="10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背景图案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" y="0"/>
            <a:ext cx="12187939" cy="6858000"/>
          </a:xfrm>
          <a:prstGeom prst="rect">
            <a:avLst/>
          </a:prstGeom>
        </p:spPr>
      </p:pic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53144" y="2828621"/>
            <a:ext cx="32303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7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谢 谢！</a:t>
            </a:r>
            <a:endParaRPr kumimoji="1" lang="zh-CN" altLang="en-US" sz="7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背景图案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" y="0"/>
            <a:ext cx="12187938" cy="6858000"/>
          </a:xfrm>
          <a:prstGeom prst="rect">
            <a:avLst/>
          </a:prstGeom>
        </p:spPr>
      </p:pic>
      <p:sp>
        <p:nvSpPr>
          <p:cNvPr id="4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92772" y="948372"/>
            <a:ext cx="1630680" cy="2774315"/>
            <a:chOff x="4868" y="2692"/>
            <a:chExt cx="2568" cy="4369"/>
          </a:xfrm>
        </p:grpSpPr>
        <p:sp>
          <p:nvSpPr>
            <p:cNvPr id="5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2"/>
              </p:custDataLst>
            </p:nvPr>
          </p:nvSpPr>
          <p:spPr>
            <a:xfrm rot="5400000">
              <a:off x="4057" y="5224"/>
              <a:ext cx="2851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Contents</a:t>
              </a:r>
              <a:endPara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6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3"/>
              </p:custDataLst>
            </p:nvPr>
          </p:nvSpPr>
          <p:spPr>
            <a:xfrm>
              <a:off x="5748" y="4316"/>
              <a:ext cx="1688" cy="1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7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录</a:t>
              </a:r>
              <a:endParaRPr lang="zh-CN" altLang="en-US" sz="7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7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4"/>
              </p:custDataLst>
            </p:nvPr>
          </p:nvSpPr>
          <p:spPr>
            <a:xfrm>
              <a:off x="4868" y="2692"/>
              <a:ext cx="1688" cy="1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7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目</a:t>
              </a:r>
              <a:endParaRPr lang="zh-CN" altLang="en-US" sz="7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024527" y="2108824"/>
            <a:ext cx="3200083" cy="1102330"/>
            <a:chOff x="5505689" y="1240184"/>
            <a:chExt cx="3200083" cy="1102330"/>
          </a:xfrm>
        </p:grpSpPr>
        <p:sp>
          <p:nvSpPr>
            <p:cNvPr id="17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5"/>
              </p:custDataLst>
            </p:nvPr>
          </p:nvSpPr>
          <p:spPr>
            <a:xfrm>
              <a:off x="5735877" y="1912619"/>
              <a:ext cx="2969895" cy="4298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ShardingSphere</a:t>
              </a:r>
              <a:r>
                <a:rPr lang="en-US" altLang="zh-CN" sz="2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 </a:t>
              </a:r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介绍</a:t>
              </a:r>
              <a:endPara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19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6"/>
              </p:custDataLst>
            </p:nvPr>
          </p:nvSpPr>
          <p:spPr>
            <a:xfrm>
              <a:off x="5505689" y="1240184"/>
              <a:ext cx="6912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01</a:t>
              </a:r>
              <a:endPara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5735756" y="1819810"/>
              <a:ext cx="231082" cy="55756"/>
            </a:xfrm>
            <a:prstGeom prst="roundRect">
              <a:avLst/>
            </a:prstGeom>
            <a:solidFill>
              <a:srgbClr val="F84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024527" y="4076770"/>
            <a:ext cx="2048511" cy="1102330"/>
            <a:chOff x="5505689" y="1240184"/>
            <a:chExt cx="2048511" cy="1102330"/>
          </a:xfrm>
        </p:grpSpPr>
        <p:sp>
          <p:nvSpPr>
            <p:cNvPr id="47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7"/>
              </p:custDataLst>
            </p:nvPr>
          </p:nvSpPr>
          <p:spPr>
            <a:xfrm>
              <a:off x="5735560" y="1912619"/>
              <a:ext cx="1818640" cy="4298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Metrics </a:t>
              </a:r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介绍</a:t>
              </a:r>
              <a:endPara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48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8"/>
              </p:custDataLst>
            </p:nvPr>
          </p:nvSpPr>
          <p:spPr>
            <a:xfrm>
              <a:off x="5505689" y="1240184"/>
              <a:ext cx="6912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03</a:t>
              </a:r>
              <a:endPara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49" name="圆角矩形 48"/>
            <p:cNvSpPr/>
            <p:nvPr/>
          </p:nvSpPr>
          <p:spPr>
            <a:xfrm>
              <a:off x="5735756" y="1819810"/>
              <a:ext cx="231082" cy="55756"/>
            </a:xfrm>
            <a:prstGeom prst="roundRect">
              <a:avLst/>
            </a:prstGeom>
            <a:solidFill>
              <a:srgbClr val="F84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612553" y="2108824"/>
            <a:ext cx="2089785" cy="1102330"/>
            <a:chOff x="5505689" y="1240184"/>
            <a:chExt cx="2089785" cy="1102330"/>
          </a:xfrm>
        </p:grpSpPr>
        <p:sp>
          <p:nvSpPr>
            <p:cNvPr id="51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9"/>
              </p:custDataLst>
            </p:nvPr>
          </p:nvSpPr>
          <p:spPr>
            <a:xfrm>
              <a:off x="5736194" y="1912619"/>
              <a:ext cx="1859280" cy="4298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监控的重要性</a:t>
              </a:r>
              <a:endPara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52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10"/>
              </p:custDataLst>
            </p:nvPr>
          </p:nvSpPr>
          <p:spPr>
            <a:xfrm>
              <a:off x="5505689" y="1240184"/>
              <a:ext cx="6912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02</a:t>
              </a:r>
              <a:endPara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53" name="圆角矩形 52"/>
            <p:cNvSpPr/>
            <p:nvPr/>
          </p:nvSpPr>
          <p:spPr>
            <a:xfrm>
              <a:off x="5735756" y="1819810"/>
              <a:ext cx="231082" cy="55756"/>
            </a:xfrm>
            <a:prstGeom prst="roundRect">
              <a:avLst/>
            </a:prstGeom>
            <a:solidFill>
              <a:srgbClr val="F84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612553" y="4076770"/>
            <a:ext cx="2046924" cy="1102330"/>
            <a:chOff x="5505689" y="1240184"/>
            <a:chExt cx="2046924" cy="1102330"/>
          </a:xfrm>
        </p:grpSpPr>
        <p:sp>
          <p:nvSpPr>
            <p:cNvPr id="55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11"/>
              </p:custDataLst>
            </p:nvPr>
          </p:nvSpPr>
          <p:spPr>
            <a:xfrm>
              <a:off x="5735878" y="1912619"/>
              <a:ext cx="1816735" cy="4298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Tracing </a:t>
              </a:r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介绍</a:t>
              </a:r>
              <a:endPara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56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12"/>
              </p:custDataLst>
            </p:nvPr>
          </p:nvSpPr>
          <p:spPr>
            <a:xfrm>
              <a:off x="5505689" y="1240184"/>
              <a:ext cx="6912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04</a:t>
              </a:r>
              <a:endPara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57" name="圆角矩形 56"/>
            <p:cNvSpPr/>
            <p:nvPr/>
          </p:nvSpPr>
          <p:spPr>
            <a:xfrm>
              <a:off x="5735756" y="1819810"/>
              <a:ext cx="231082" cy="55756"/>
            </a:xfrm>
            <a:prstGeom prst="roundRect">
              <a:avLst/>
            </a:prstGeom>
            <a:solidFill>
              <a:srgbClr val="F84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333502" y="2036696"/>
            <a:ext cx="5095875" cy="1974955"/>
            <a:chOff x="5505689" y="804147"/>
            <a:chExt cx="5095875" cy="1974955"/>
          </a:xfrm>
        </p:grpSpPr>
        <p:sp>
          <p:nvSpPr>
            <p:cNvPr id="8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1"/>
              </p:custDataLst>
            </p:nvPr>
          </p:nvSpPr>
          <p:spPr>
            <a:xfrm>
              <a:off x="5505689" y="2072347"/>
              <a:ext cx="5095875" cy="706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4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ShardingSphere介绍</a:t>
              </a:r>
              <a:endPara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10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2"/>
              </p:custDataLst>
            </p:nvPr>
          </p:nvSpPr>
          <p:spPr>
            <a:xfrm>
              <a:off x="5505689" y="804147"/>
              <a:ext cx="113364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01</a:t>
              </a:r>
              <a:endParaRPr lang="en-US" altLang="zh-CN" sz="6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5837573" y="1819810"/>
              <a:ext cx="469875" cy="62280"/>
            </a:xfrm>
            <a:prstGeom prst="roundRect">
              <a:avLst/>
            </a:prstGeom>
            <a:solidFill>
              <a:srgbClr val="F84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13" name="图片 12" descr="卡通人物&#10;&#10;中度可信度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3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014611" y="418645"/>
            <a:ext cx="84577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ShardingSphere</a:t>
            </a:r>
            <a:r>
              <a:rPr lang="en-US" altLang="zh-CN" sz="24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介绍</a:t>
            </a:r>
            <a:endParaRPr lang="zh-CN" alt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61060" y="1265555"/>
            <a:ext cx="10469880" cy="1337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  <a:sym typeface="+mn-ea"/>
              </a:rPr>
              <a:t>ShardingSphere</a:t>
            </a:r>
            <a:r>
              <a:rPr lang="en-US" altLang="zh-CN" dirty="0" smtClean="0">
                <a:latin typeface="微软雅黑" charset="0"/>
                <a:ea typeface="微软雅黑" charset="0"/>
                <a:cs typeface="微软雅黑" charset="0"/>
                <a:sym typeface="+mn-ea"/>
              </a:rPr>
              <a:t> </a:t>
            </a:r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  <a:sym typeface="+mn-ea"/>
              </a:rPr>
              <a:t>设计哲学为</a:t>
            </a:r>
            <a:r>
              <a:rPr lang="en-US" altLang="zh-CN" dirty="0" smtClean="0">
                <a:latin typeface="微软雅黑" charset="0"/>
                <a:ea typeface="微软雅黑" charset="0"/>
                <a:cs typeface="微软雅黑" charset="0"/>
                <a:sym typeface="+mn-ea"/>
              </a:rPr>
              <a:t> </a:t>
            </a:r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  <a:sym typeface="+mn-ea"/>
              </a:rPr>
              <a:t>DatabasePlus，旨在构建异构数据库上层的标准和生态。它关注如何</a:t>
            </a:r>
            <a:endParaRPr lang="zh-CN" altLang="en-US" dirty="0" smtClean="0">
              <a:latin typeface="微软雅黑" charset="0"/>
              <a:ea typeface="微软雅黑" charset="0"/>
              <a:cs typeface="微软雅黑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  <a:sym typeface="+mn-ea"/>
              </a:rPr>
              <a:t>充分合理地利用数据库的计算和存储能力，而并非实现一个全新的数据库。它站在数据库的上层视角，</a:t>
            </a:r>
            <a:endParaRPr lang="zh-CN" altLang="en-US" dirty="0" smtClean="0">
              <a:latin typeface="微软雅黑" charset="0"/>
              <a:ea typeface="微软雅黑" charset="0"/>
              <a:cs typeface="微软雅黑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  <a:sym typeface="+mn-ea"/>
              </a:rPr>
              <a:t>关注它们之间的协作多于数据库自身。其</a:t>
            </a:r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</a:rPr>
              <a:t>主要包含如下功能。</a:t>
            </a:r>
            <a:endParaRPr lang="en-US" altLang="zh-CN" dirty="0" smtClean="0">
              <a:latin typeface="微软雅黑" charset="0"/>
              <a:ea typeface="微软雅黑" charset="0"/>
              <a:cs typeface="微软雅黑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58845" y="2990850"/>
            <a:ext cx="340931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dirty="0" smtClean="0">
                <a:latin typeface="微软雅黑" charset="0"/>
                <a:ea typeface="微软雅黑" charset="0"/>
              </a:rPr>
              <a:t>数据分片</a:t>
            </a:r>
            <a:endParaRPr lang="zh-CN" altLang="en-US" dirty="0" smtClean="0">
              <a:latin typeface="微软雅黑" charset="0"/>
              <a:ea typeface="微软雅黑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dirty="0" smtClean="0">
                <a:latin typeface="微软雅黑" charset="0"/>
                <a:ea typeface="微软雅黑" charset="0"/>
              </a:rPr>
              <a:t>读写分离</a:t>
            </a:r>
            <a:endParaRPr lang="zh-CN" altLang="en-US" dirty="0" smtClean="0">
              <a:latin typeface="微软雅黑" charset="0"/>
              <a:ea typeface="微软雅黑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dirty="0" smtClean="0">
                <a:latin typeface="微软雅黑" charset="0"/>
                <a:ea typeface="微软雅黑" charset="0"/>
              </a:rPr>
              <a:t>分布式事务</a:t>
            </a:r>
            <a:endParaRPr lang="zh-CN" altLang="en-US" dirty="0" smtClean="0">
              <a:latin typeface="微软雅黑" charset="0"/>
              <a:ea typeface="微软雅黑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dirty="0" smtClean="0">
                <a:latin typeface="微软雅黑" charset="0"/>
                <a:ea typeface="微软雅黑" charset="0"/>
              </a:rPr>
              <a:t>数据加密</a:t>
            </a:r>
            <a:r>
              <a:rPr lang="zh-CN" altLang="en-US" dirty="0" smtClean="0">
                <a:latin typeface="微软雅黑" charset="0"/>
                <a:ea typeface="微软雅黑" charset="0"/>
              </a:rPr>
              <a:t>和脱敏</a:t>
            </a:r>
            <a:endParaRPr lang="zh-CN" altLang="en-US" dirty="0" smtClean="0">
              <a:latin typeface="微软雅黑" charset="0"/>
              <a:ea typeface="微软雅黑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dirty="0" smtClean="0">
                <a:latin typeface="微软雅黑" charset="0"/>
                <a:ea typeface="微软雅黑" charset="0"/>
              </a:rPr>
              <a:t>数据迁移</a:t>
            </a:r>
            <a:endParaRPr lang="zh-CN" altLang="en-US" dirty="0" smtClean="0">
              <a:latin typeface="微软雅黑" charset="0"/>
              <a:ea typeface="微软雅黑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dirty="0" smtClean="0">
                <a:latin typeface="微软雅黑" charset="0"/>
                <a:ea typeface="微软雅黑" charset="0"/>
              </a:rPr>
              <a:t>联邦查询</a:t>
            </a:r>
            <a:endParaRPr lang="zh-CN" altLang="en-US" dirty="0" smtClean="0"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014611" y="408485"/>
            <a:ext cx="84577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ShardingSphere</a:t>
            </a:r>
            <a:r>
              <a:rPr lang="en-US" altLang="zh-CN" sz="24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介绍</a:t>
            </a:r>
            <a:endParaRPr lang="zh-CN" alt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48398" y="1228725"/>
            <a:ext cx="87001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</a:rPr>
              <a:t>ShardingSphere</a:t>
            </a:r>
            <a:r>
              <a:rPr lang="en-US" altLang="zh-CN" dirty="0" smtClean="0">
                <a:latin typeface="微软雅黑" charset="0"/>
                <a:ea typeface="微软雅黑" charset="0"/>
                <a:cs typeface="微软雅黑" charset="0"/>
              </a:rPr>
              <a:t> </a:t>
            </a:r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</a:rPr>
              <a:t>有两款产品，ShardingSphere-JDBC</a:t>
            </a:r>
            <a:r>
              <a:rPr lang="en-US" altLang="zh-CN" dirty="0" smtClean="0">
                <a:latin typeface="微软雅黑" charset="0"/>
                <a:ea typeface="微软雅黑" charset="0"/>
                <a:cs typeface="微软雅黑" charset="0"/>
              </a:rPr>
              <a:t> </a:t>
            </a:r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</a:rPr>
              <a:t>和</a:t>
            </a:r>
            <a:r>
              <a:rPr lang="en-US" altLang="zh-CN" dirty="0" smtClean="0">
                <a:latin typeface="微软雅黑" charset="0"/>
                <a:ea typeface="微软雅黑" charset="0"/>
                <a:cs typeface="微软雅黑" charset="0"/>
              </a:rPr>
              <a:t> </a:t>
            </a:r>
            <a:r>
              <a:rPr lang="zh-CN" altLang="en-US" dirty="0" smtClean="0">
                <a:latin typeface="微软雅黑" charset="0"/>
                <a:ea typeface="微软雅黑" charset="0"/>
                <a:cs typeface="微软雅黑" charset="0"/>
              </a:rPr>
              <a:t>ShardingSphere-Proxy</a:t>
            </a:r>
            <a:endParaRPr lang="zh-CN" altLang="en-US" dirty="0" smtClean="0">
              <a:latin typeface="微软雅黑" charset="0"/>
              <a:ea typeface="微软雅黑" charset="0"/>
              <a:cs typeface="微软雅黑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40" y="2362835"/>
            <a:ext cx="10815320" cy="3278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331999" y="2036696"/>
            <a:ext cx="3232383" cy="1974955"/>
            <a:chOff x="5504186" y="804147"/>
            <a:chExt cx="3232383" cy="1974955"/>
          </a:xfrm>
        </p:grpSpPr>
        <p:sp>
          <p:nvSpPr>
            <p:cNvPr id="8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1"/>
              </p:custDataLst>
            </p:nvPr>
          </p:nvSpPr>
          <p:spPr>
            <a:xfrm>
              <a:off x="5505689" y="2072347"/>
              <a:ext cx="3230880" cy="706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40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  <a:sym typeface="+mn-ea"/>
                </a:rPr>
                <a:t>监控的重要性</a:t>
              </a:r>
              <a:endPara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10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2"/>
              </p:custDataLst>
            </p:nvPr>
          </p:nvSpPr>
          <p:spPr>
            <a:xfrm>
              <a:off x="5504186" y="804147"/>
              <a:ext cx="1136650" cy="101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02</a:t>
              </a:r>
              <a:endParaRPr lang="en-US" altLang="zh-CN" sz="6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5837573" y="1819810"/>
              <a:ext cx="469875" cy="62280"/>
            </a:xfrm>
            <a:prstGeom prst="roundRect">
              <a:avLst/>
            </a:prstGeom>
            <a:solidFill>
              <a:srgbClr val="F84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13" name="图片 12" descr="卡通人物&#10;&#10;中度可信度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3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014611" y="408485"/>
            <a:ext cx="84577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监控的重要性</a:t>
            </a:r>
            <a:endParaRPr lang="zh-CN" alt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39545" y="1339215"/>
            <a:ext cx="69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000" dirty="0" smtClean="0">
                <a:latin typeface="微软雅黑" charset="0"/>
                <a:ea typeface="微软雅黑" charset="0"/>
              </a:rPr>
              <a:t>背景</a:t>
            </a:r>
            <a:endParaRPr lang="zh-CN" altLang="en-US" sz="2000" dirty="0" smtClean="0">
              <a:latin typeface="微软雅黑" charset="0"/>
              <a:ea typeface="微软雅黑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46250" y="1932305"/>
            <a:ext cx="909828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dirty="0" smtClean="0">
                <a:latin typeface="微软雅黑" charset="0"/>
                <a:ea typeface="微软雅黑" charset="0"/>
              </a:rPr>
              <a:t>随着企业中应用程序的规模和复杂度的不断增加，出现问题的概率也随着提高。而同时还需保证应用程序持续稳定提供服务。在这种背景下就需要一种能提前预警或者快速协助排查问题的手段，此时应用程序监控就应运而生。</a:t>
            </a:r>
            <a:endParaRPr lang="zh-CN" altLang="en-US" dirty="0" smtClean="0">
              <a:latin typeface="微软雅黑" charset="0"/>
              <a:ea typeface="微软雅黑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39545" y="3542665"/>
            <a:ext cx="196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000" dirty="0" smtClean="0">
                <a:latin typeface="微软雅黑" charset="0"/>
                <a:ea typeface="微软雅黑" charset="0"/>
              </a:rPr>
              <a:t>监控带来的好处</a:t>
            </a:r>
            <a:endParaRPr lang="zh-CN" altLang="en-US" sz="2000" dirty="0" smtClean="0">
              <a:latin typeface="微软雅黑" charset="0"/>
              <a:ea typeface="微软雅黑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46250" y="4054475"/>
            <a:ext cx="8355330" cy="17532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171450" indent="-1714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微软雅黑" charset="0"/>
                <a:ea typeface="微软雅黑" charset="0"/>
              </a:rPr>
              <a:t>缩短故障恢复时间：可以让运维人员及时发现问题，修复问题</a:t>
            </a:r>
            <a:endParaRPr lang="zh-CN" altLang="en-US" dirty="0" smtClean="0">
              <a:latin typeface="微软雅黑" charset="0"/>
              <a:ea typeface="微软雅黑" charset="0"/>
            </a:endParaRPr>
          </a:p>
          <a:p>
            <a:pPr marL="171450" indent="-1714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微软雅黑" charset="0"/>
                <a:ea typeface="微软雅黑" charset="0"/>
              </a:rPr>
              <a:t>提高应用性能：通过监控数据可以分析性能问题，有助于程序性能的改进</a:t>
            </a:r>
            <a:endParaRPr lang="zh-CN" altLang="en-US" dirty="0" smtClean="0">
              <a:latin typeface="微软雅黑" charset="0"/>
              <a:ea typeface="微软雅黑" charset="0"/>
            </a:endParaRPr>
          </a:p>
          <a:p>
            <a:pPr marL="171450" indent="-1714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微软雅黑" charset="0"/>
                <a:ea typeface="微软雅黑" charset="0"/>
              </a:rPr>
              <a:t>提高用户满意度：最终可以使应用稳定高效地为用户提供服务，提高用户满意度</a:t>
            </a:r>
            <a:endParaRPr lang="zh-CN" altLang="en-US" dirty="0" smtClean="0"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014611" y="408485"/>
            <a:ext cx="84577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+mn-ea"/>
              </a:rPr>
              <a:t>监控的重要性</a:t>
            </a:r>
            <a:endParaRPr lang="zh-CN" alt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80490" y="1396365"/>
            <a:ext cx="2722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000" dirty="0" smtClean="0">
                <a:latin typeface="微软雅黑" charset="0"/>
                <a:ea typeface="微软雅黑" charset="0"/>
              </a:rPr>
              <a:t>可观察性（监控）</a:t>
            </a:r>
            <a:r>
              <a:rPr lang="zh-CN" altLang="en-US" sz="2000" dirty="0" smtClean="0">
                <a:latin typeface="微软雅黑" charset="0"/>
                <a:ea typeface="微软雅黑" charset="0"/>
              </a:rPr>
              <a:t>种类</a:t>
            </a:r>
            <a:endParaRPr lang="zh-CN" altLang="en-US" sz="2000" dirty="0" smtClean="0">
              <a:latin typeface="微软雅黑" charset="0"/>
              <a:ea typeface="微软雅黑" charset="0"/>
            </a:endParaRPr>
          </a:p>
        </p:txBody>
      </p:sp>
      <p:sp>
        <p:nvSpPr>
          <p:cNvPr id="5" name="任意多边形 4"/>
          <p:cNvSpPr/>
          <p:nvPr>
            <p:custDataLst>
              <p:tags r:id="rId2"/>
            </p:custDataLst>
          </p:nvPr>
        </p:nvSpPr>
        <p:spPr>
          <a:xfrm>
            <a:off x="1417955" y="2630170"/>
            <a:ext cx="2647950" cy="1745615"/>
          </a:xfrm>
          <a:custGeom>
            <a:avLst/>
            <a:gdLst>
              <a:gd name="connsiteX0" fmla="*/ 1 w 2647951"/>
              <a:gd name="connsiteY0" fmla="*/ 0 h 1743075"/>
              <a:gd name="connsiteX1" fmla="*/ 2647951 w 2647951"/>
              <a:gd name="connsiteY1" fmla="*/ 0 h 1743075"/>
              <a:gd name="connsiteX2" fmla="*/ 2647951 w 2647951"/>
              <a:gd name="connsiteY2" fmla="*/ 1266825 h 1743075"/>
              <a:gd name="connsiteX3" fmla="*/ 297057 w 2647951"/>
              <a:gd name="connsiteY3" fmla="*/ 1266825 h 1743075"/>
              <a:gd name="connsiteX4" fmla="*/ 233437 w 2647951"/>
              <a:gd name="connsiteY4" fmla="*/ 1329240 h 1743075"/>
              <a:gd name="connsiteX5" fmla="*/ 0 w 2647951"/>
              <a:gd name="connsiteY5" fmla="*/ 1743075 h 1743075"/>
              <a:gd name="connsiteX6" fmla="*/ 0 w 2647951"/>
              <a:gd name="connsiteY6" fmla="*/ 1114425 h 1743075"/>
              <a:gd name="connsiteX7" fmla="*/ 1 w 2647951"/>
              <a:gd name="connsiteY7" fmla="*/ 1114425 h 1743075"/>
              <a:gd name="connsiteX0-1" fmla="*/ 1 w 2647951"/>
              <a:gd name="connsiteY0-2" fmla="*/ 0 h 1743075"/>
              <a:gd name="connsiteX1-3" fmla="*/ 2647951 w 2647951"/>
              <a:gd name="connsiteY1-4" fmla="*/ 0 h 1743075"/>
              <a:gd name="connsiteX2-5" fmla="*/ 2647951 w 2647951"/>
              <a:gd name="connsiteY2-6" fmla="*/ 1266825 h 1743075"/>
              <a:gd name="connsiteX3-7" fmla="*/ 297057 w 2647951"/>
              <a:gd name="connsiteY3-8" fmla="*/ 1266825 h 1743075"/>
              <a:gd name="connsiteX4-9" fmla="*/ 233437 w 2647951"/>
              <a:gd name="connsiteY4-10" fmla="*/ 1329240 h 1743075"/>
              <a:gd name="connsiteX5-11" fmla="*/ 0 w 2647951"/>
              <a:gd name="connsiteY5-12" fmla="*/ 1743075 h 1743075"/>
              <a:gd name="connsiteX6-13" fmla="*/ 0 w 2647951"/>
              <a:gd name="connsiteY6-14" fmla="*/ 1114425 h 1743075"/>
              <a:gd name="connsiteX7-15" fmla="*/ 1 w 2647951"/>
              <a:gd name="connsiteY7-16" fmla="*/ 1114425 h 1743075"/>
              <a:gd name="connsiteX8" fmla="*/ 1 w 2647951"/>
              <a:gd name="connsiteY8" fmla="*/ 0 h 1743075"/>
              <a:gd name="connsiteX0-17" fmla="*/ 1 w 2647951"/>
              <a:gd name="connsiteY0-18" fmla="*/ 0 h 1743075"/>
              <a:gd name="connsiteX1-19" fmla="*/ 2647951 w 2647951"/>
              <a:gd name="connsiteY1-20" fmla="*/ 0 h 1743075"/>
              <a:gd name="connsiteX2-21" fmla="*/ 2647951 w 2647951"/>
              <a:gd name="connsiteY2-22" fmla="*/ 1266825 h 1743075"/>
              <a:gd name="connsiteX3-23" fmla="*/ 516132 w 2647951"/>
              <a:gd name="connsiteY3-24" fmla="*/ 1323975 h 1743075"/>
              <a:gd name="connsiteX4-25" fmla="*/ 233437 w 2647951"/>
              <a:gd name="connsiteY4-26" fmla="*/ 1329240 h 1743075"/>
              <a:gd name="connsiteX5-27" fmla="*/ 0 w 2647951"/>
              <a:gd name="connsiteY5-28" fmla="*/ 1743075 h 1743075"/>
              <a:gd name="connsiteX6-29" fmla="*/ 0 w 2647951"/>
              <a:gd name="connsiteY6-30" fmla="*/ 1114425 h 1743075"/>
              <a:gd name="connsiteX7-31" fmla="*/ 1 w 2647951"/>
              <a:gd name="connsiteY7-32" fmla="*/ 1114425 h 1743075"/>
              <a:gd name="connsiteX8-33" fmla="*/ 1 w 2647951"/>
              <a:gd name="connsiteY8-34" fmla="*/ 0 h 1743075"/>
              <a:gd name="connsiteX0-35" fmla="*/ 1 w 2647951"/>
              <a:gd name="connsiteY0-36" fmla="*/ 0 h 1743075"/>
              <a:gd name="connsiteX1-37" fmla="*/ 2647951 w 2647951"/>
              <a:gd name="connsiteY1-38" fmla="*/ 0 h 1743075"/>
              <a:gd name="connsiteX2-39" fmla="*/ 2647951 w 2647951"/>
              <a:gd name="connsiteY2-40" fmla="*/ 1266825 h 1743075"/>
              <a:gd name="connsiteX3-41" fmla="*/ 516132 w 2647951"/>
              <a:gd name="connsiteY3-42" fmla="*/ 1323975 h 1743075"/>
              <a:gd name="connsiteX4-43" fmla="*/ 233437 w 2647951"/>
              <a:gd name="connsiteY4-44" fmla="*/ 1329240 h 1743075"/>
              <a:gd name="connsiteX5-45" fmla="*/ 0 w 2647951"/>
              <a:gd name="connsiteY5-46" fmla="*/ 1743075 h 1743075"/>
              <a:gd name="connsiteX6-47" fmla="*/ 0 w 2647951"/>
              <a:gd name="connsiteY6-48" fmla="*/ 1114425 h 1743075"/>
              <a:gd name="connsiteX7-49" fmla="*/ 1 w 2647951"/>
              <a:gd name="connsiteY7-50" fmla="*/ 1114425 h 1743075"/>
              <a:gd name="connsiteX8-51" fmla="*/ 1 w 2647951"/>
              <a:gd name="connsiteY8-52" fmla="*/ 0 h 1743075"/>
              <a:gd name="connsiteX0-53" fmla="*/ 1 w 2647951"/>
              <a:gd name="connsiteY0-54" fmla="*/ 0 h 1745366"/>
              <a:gd name="connsiteX1-55" fmla="*/ 2647951 w 2647951"/>
              <a:gd name="connsiteY1-56" fmla="*/ 0 h 1745366"/>
              <a:gd name="connsiteX2-57" fmla="*/ 2647951 w 2647951"/>
              <a:gd name="connsiteY2-58" fmla="*/ 1266825 h 1745366"/>
              <a:gd name="connsiteX3-59" fmla="*/ 516132 w 2647951"/>
              <a:gd name="connsiteY3-60" fmla="*/ 1323975 h 1745366"/>
              <a:gd name="connsiteX4-61" fmla="*/ 0 w 2647951"/>
              <a:gd name="connsiteY4-62" fmla="*/ 1743075 h 1745366"/>
              <a:gd name="connsiteX5-63" fmla="*/ 0 w 2647951"/>
              <a:gd name="connsiteY5-64" fmla="*/ 1114425 h 1745366"/>
              <a:gd name="connsiteX6-65" fmla="*/ 1 w 2647951"/>
              <a:gd name="connsiteY6-66" fmla="*/ 1114425 h 1745366"/>
              <a:gd name="connsiteX7-67" fmla="*/ 1 w 2647951"/>
              <a:gd name="connsiteY7-68" fmla="*/ 0 h 1745366"/>
              <a:gd name="connsiteX0-69" fmla="*/ 1 w 2647951"/>
              <a:gd name="connsiteY0-70" fmla="*/ 0 h 1745305"/>
              <a:gd name="connsiteX1-71" fmla="*/ 2647951 w 2647951"/>
              <a:gd name="connsiteY1-72" fmla="*/ 0 h 1745305"/>
              <a:gd name="connsiteX2-73" fmla="*/ 2638426 w 2647951"/>
              <a:gd name="connsiteY2-74" fmla="*/ 1333500 h 1745305"/>
              <a:gd name="connsiteX3-75" fmla="*/ 516132 w 2647951"/>
              <a:gd name="connsiteY3-76" fmla="*/ 1323975 h 1745305"/>
              <a:gd name="connsiteX4-77" fmla="*/ 0 w 2647951"/>
              <a:gd name="connsiteY4-78" fmla="*/ 1743075 h 1745305"/>
              <a:gd name="connsiteX5-79" fmla="*/ 0 w 2647951"/>
              <a:gd name="connsiteY5-80" fmla="*/ 1114425 h 1745305"/>
              <a:gd name="connsiteX6-81" fmla="*/ 1 w 2647951"/>
              <a:gd name="connsiteY6-82" fmla="*/ 1114425 h 1745305"/>
              <a:gd name="connsiteX7-83" fmla="*/ 1 w 2647951"/>
              <a:gd name="connsiteY7-84" fmla="*/ 0 h 1745305"/>
            </a:gdLst>
            <a:ahLst/>
            <a:cxnLst>
              <a:cxn ang="0">
                <a:pos x="connsiteX0-69" y="connsiteY0-70"/>
              </a:cxn>
              <a:cxn ang="0">
                <a:pos x="connsiteX1-71" y="connsiteY1-72"/>
              </a:cxn>
              <a:cxn ang="0">
                <a:pos x="connsiteX2-73" y="connsiteY2-74"/>
              </a:cxn>
              <a:cxn ang="0">
                <a:pos x="connsiteX3-75" y="connsiteY3-76"/>
              </a:cxn>
              <a:cxn ang="0">
                <a:pos x="connsiteX4-77" y="connsiteY4-78"/>
              </a:cxn>
              <a:cxn ang="0">
                <a:pos x="connsiteX5-79" y="connsiteY5-80"/>
              </a:cxn>
              <a:cxn ang="0">
                <a:pos x="connsiteX6-81" y="connsiteY6-82"/>
              </a:cxn>
              <a:cxn ang="0">
                <a:pos x="connsiteX7-83" y="connsiteY7-84"/>
              </a:cxn>
            </a:cxnLst>
            <a:rect l="l" t="t" r="r" b="b"/>
            <a:pathLst>
              <a:path w="2647951" h="1745305">
                <a:moveTo>
                  <a:pt x="1" y="0"/>
                </a:moveTo>
                <a:lnTo>
                  <a:pt x="2647951" y="0"/>
                </a:lnTo>
                <a:lnTo>
                  <a:pt x="2638426" y="1333500"/>
                </a:lnTo>
                <a:cubicBezTo>
                  <a:pt x="2246610" y="1544638"/>
                  <a:pt x="955870" y="1255713"/>
                  <a:pt x="516132" y="1323975"/>
                </a:cubicBezTo>
                <a:cubicBezTo>
                  <a:pt x="76394" y="1392237"/>
                  <a:pt x="86022" y="1778000"/>
                  <a:pt x="0" y="1743075"/>
                </a:cubicBezTo>
                <a:lnTo>
                  <a:pt x="0" y="1114425"/>
                </a:lnTo>
                <a:lnTo>
                  <a:pt x="1" y="1114425"/>
                </a:lnTo>
                <a:lnTo>
                  <a:pt x="1" y="0"/>
                </a:lnTo>
                <a:close/>
              </a:path>
            </a:pathLst>
          </a:custGeom>
          <a:ln>
            <a:noFill/>
          </a:ln>
        </p:spPr>
        <p:style>
          <a:lnRef idx="2">
            <a:srgbClr val="70CFE2">
              <a:shade val="50000"/>
            </a:srgbClr>
          </a:lnRef>
          <a:fillRef idx="1">
            <a:srgbClr val="70CFE2"/>
          </a:fillRef>
          <a:effectRef idx="0">
            <a:srgbClr val="70CFE2"/>
          </a:effectRef>
          <a:fontRef idx="minor">
            <a:srgbClr val="FFFFFF"/>
          </a:fontRef>
        </p:style>
        <p:txBody>
          <a:bodyPr bIns="504000" rtlCol="0" anchor="ctr">
            <a:normAutofit/>
          </a:bodyPr>
          <a:p>
            <a:pPr algn="ctr" fontAlgn="auto">
              <a:lnSpc>
                <a:spcPct val="120000"/>
              </a:lnSpc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9" name="文本框 28"/>
          <p:cNvSpPr txBox="1"/>
          <p:nvPr>
            <p:custDataLst>
              <p:tags r:id="rId3"/>
            </p:custDataLst>
          </p:nvPr>
        </p:nvSpPr>
        <p:spPr>
          <a:xfrm>
            <a:off x="1417955" y="2661046"/>
            <a:ext cx="2647950" cy="127698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p>
            <a:pPr algn="ctr" fontAlgn="auto">
              <a:lnSpc>
                <a:spcPct val="120000"/>
              </a:lnSpc>
            </a:pPr>
            <a:r>
              <a:rPr lang="en-US" altLang="zh-CN" sz="2000" spc="15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Logging</a:t>
            </a:r>
            <a:endParaRPr lang="en-US" altLang="zh-CN" sz="2000" spc="15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任意多边形 21"/>
          <p:cNvSpPr/>
          <p:nvPr>
            <p:custDataLst>
              <p:tags r:id="rId4"/>
            </p:custDataLst>
          </p:nvPr>
        </p:nvSpPr>
        <p:spPr>
          <a:xfrm>
            <a:off x="4751705" y="2630170"/>
            <a:ext cx="2647950" cy="1745615"/>
          </a:xfrm>
          <a:custGeom>
            <a:avLst/>
            <a:gdLst>
              <a:gd name="connsiteX0" fmla="*/ 1 w 2647951"/>
              <a:gd name="connsiteY0" fmla="*/ 0 h 1743075"/>
              <a:gd name="connsiteX1" fmla="*/ 2647951 w 2647951"/>
              <a:gd name="connsiteY1" fmla="*/ 0 h 1743075"/>
              <a:gd name="connsiteX2" fmla="*/ 2647951 w 2647951"/>
              <a:gd name="connsiteY2" fmla="*/ 1266825 h 1743075"/>
              <a:gd name="connsiteX3" fmla="*/ 297057 w 2647951"/>
              <a:gd name="connsiteY3" fmla="*/ 1266825 h 1743075"/>
              <a:gd name="connsiteX4" fmla="*/ 233437 w 2647951"/>
              <a:gd name="connsiteY4" fmla="*/ 1329240 h 1743075"/>
              <a:gd name="connsiteX5" fmla="*/ 0 w 2647951"/>
              <a:gd name="connsiteY5" fmla="*/ 1743075 h 1743075"/>
              <a:gd name="connsiteX6" fmla="*/ 0 w 2647951"/>
              <a:gd name="connsiteY6" fmla="*/ 1114425 h 1743075"/>
              <a:gd name="connsiteX7" fmla="*/ 1 w 2647951"/>
              <a:gd name="connsiteY7" fmla="*/ 1114425 h 1743075"/>
              <a:gd name="connsiteX0-1" fmla="*/ 1 w 2647951"/>
              <a:gd name="connsiteY0-2" fmla="*/ 0 h 1743075"/>
              <a:gd name="connsiteX1-3" fmla="*/ 2647951 w 2647951"/>
              <a:gd name="connsiteY1-4" fmla="*/ 0 h 1743075"/>
              <a:gd name="connsiteX2-5" fmla="*/ 2647951 w 2647951"/>
              <a:gd name="connsiteY2-6" fmla="*/ 1266825 h 1743075"/>
              <a:gd name="connsiteX3-7" fmla="*/ 297057 w 2647951"/>
              <a:gd name="connsiteY3-8" fmla="*/ 1266825 h 1743075"/>
              <a:gd name="connsiteX4-9" fmla="*/ 233437 w 2647951"/>
              <a:gd name="connsiteY4-10" fmla="*/ 1329240 h 1743075"/>
              <a:gd name="connsiteX5-11" fmla="*/ 0 w 2647951"/>
              <a:gd name="connsiteY5-12" fmla="*/ 1743075 h 1743075"/>
              <a:gd name="connsiteX6-13" fmla="*/ 0 w 2647951"/>
              <a:gd name="connsiteY6-14" fmla="*/ 1114425 h 1743075"/>
              <a:gd name="connsiteX7-15" fmla="*/ 1 w 2647951"/>
              <a:gd name="connsiteY7-16" fmla="*/ 1114425 h 1743075"/>
              <a:gd name="connsiteX8" fmla="*/ 1 w 2647951"/>
              <a:gd name="connsiteY8" fmla="*/ 0 h 1743075"/>
              <a:gd name="connsiteX0-17" fmla="*/ 1 w 2647951"/>
              <a:gd name="connsiteY0-18" fmla="*/ 0 h 1743075"/>
              <a:gd name="connsiteX1-19" fmla="*/ 2647951 w 2647951"/>
              <a:gd name="connsiteY1-20" fmla="*/ 0 h 1743075"/>
              <a:gd name="connsiteX2-21" fmla="*/ 2647951 w 2647951"/>
              <a:gd name="connsiteY2-22" fmla="*/ 1266825 h 1743075"/>
              <a:gd name="connsiteX3-23" fmla="*/ 516132 w 2647951"/>
              <a:gd name="connsiteY3-24" fmla="*/ 1323975 h 1743075"/>
              <a:gd name="connsiteX4-25" fmla="*/ 233437 w 2647951"/>
              <a:gd name="connsiteY4-26" fmla="*/ 1329240 h 1743075"/>
              <a:gd name="connsiteX5-27" fmla="*/ 0 w 2647951"/>
              <a:gd name="connsiteY5-28" fmla="*/ 1743075 h 1743075"/>
              <a:gd name="connsiteX6-29" fmla="*/ 0 w 2647951"/>
              <a:gd name="connsiteY6-30" fmla="*/ 1114425 h 1743075"/>
              <a:gd name="connsiteX7-31" fmla="*/ 1 w 2647951"/>
              <a:gd name="connsiteY7-32" fmla="*/ 1114425 h 1743075"/>
              <a:gd name="connsiteX8-33" fmla="*/ 1 w 2647951"/>
              <a:gd name="connsiteY8-34" fmla="*/ 0 h 1743075"/>
              <a:gd name="connsiteX0-35" fmla="*/ 1 w 2647951"/>
              <a:gd name="connsiteY0-36" fmla="*/ 0 h 1743075"/>
              <a:gd name="connsiteX1-37" fmla="*/ 2647951 w 2647951"/>
              <a:gd name="connsiteY1-38" fmla="*/ 0 h 1743075"/>
              <a:gd name="connsiteX2-39" fmla="*/ 2647951 w 2647951"/>
              <a:gd name="connsiteY2-40" fmla="*/ 1266825 h 1743075"/>
              <a:gd name="connsiteX3-41" fmla="*/ 516132 w 2647951"/>
              <a:gd name="connsiteY3-42" fmla="*/ 1323975 h 1743075"/>
              <a:gd name="connsiteX4-43" fmla="*/ 233437 w 2647951"/>
              <a:gd name="connsiteY4-44" fmla="*/ 1329240 h 1743075"/>
              <a:gd name="connsiteX5-45" fmla="*/ 0 w 2647951"/>
              <a:gd name="connsiteY5-46" fmla="*/ 1743075 h 1743075"/>
              <a:gd name="connsiteX6-47" fmla="*/ 0 w 2647951"/>
              <a:gd name="connsiteY6-48" fmla="*/ 1114425 h 1743075"/>
              <a:gd name="connsiteX7-49" fmla="*/ 1 w 2647951"/>
              <a:gd name="connsiteY7-50" fmla="*/ 1114425 h 1743075"/>
              <a:gd name="connsiteX8-51" fmla="*/ 1 w 2647951"/>
              <a:gd name="connsiteY8-52" fmla="*/ 0 h 1743075"/>
              <a:gd name="connsiteX0-53" fmla="*/ 1 w 2647951"/>
              <a:gd name="connsiteY0-54" fmla="*/ 0 h 1745366"/>
              <a:gd name="connsiteX1-55" fmla="*/ 2647951 w 2647951"/>
              <a:gd name="connsiteY1-56" fmla="*/ 0 h 1745366"/>
              <a:gd name="connsiteX2-57" fmla="*/ 2647951 w 2647951"/>
              <a:gd name="connsiteY2-58" fmla="*/ 1266825 h 1745366"/>
              <a:gd name="connsiteX3-59" fmla="*/ 516132 w 2647951"/>
              <a:gd name="connsiteY3-60" fmla="*/ 1323975 h 1745366"/>
              <a:gd name="connsiteX4-61" fmla="*/ 0 w 2647951"/>
              <a:gd name="connsiteY4-62" fmla="*/ 1743075 h 1745366"/>
              <a:gd name="connsiteX5-63" fmla="*/ 0 w 2647951"/>
              <a:gd name="connsiteY5-64" fmla="*/ 1114425 h 1745366"/>
              <a:gd name="connsiteX6-65" fmla="*/ 1 w 2647951"/>
              <a:gd name="connsiteY6-66" fmla="*/ 1114425 h 1745366"/>
              <a:gd name="connsiteX7-67" fmla="*/ 1 w 2647951"/>
              <a:gd name="connsiteY7-68" fmla="*/ 0 h 1745366"/>
              <a:gd name="connsiteX0-69" fmla="*/ 1 w 2647951"/>
              <a:gd name="connsiteY0-70" fmla="*/ 0 h 1745305"/>
              <a:gd name="connsiteX1-71" fmla="*/ 2647951 w 2647951"/>
              <a:gd name="connsiteY1-72" fmla="*/ 0 h 1745305"/>
              <a:gd name="connsiteX2-73" fmla="*/ 2638426 w 2647951"/>
              <a:gd name="connsiteY2-74" fmla="*/ 1333500 h 1745305"/>
              <a:gd name="connsiteX3-75" fmla="*/ 516132 w 2647951"/>
              <a:gd name="connsiteY3-76" fmla="*/ 1323975 h 1745305"/>
              <a:gd name="connsiteX4-77" fmla="*/ 0 w 2647951"/>
              <a:gd name="connsiteY4-78" fmla="*/ 1743075 h 1745305"/>
              <a:gd name="connsiteX5-79" fmla="*/ 0 w 2647951"/>
              <a:gd name="connsiteY5-80" fmla="*/ 1114425 h 1745305"/>
              <a:gd name="connsiteX6-81" fmla="*/ 1 w 2647951"/>
              <a:gd name="connsiteY6-82" fmla="*/ 1114425 h 1745305"/>
              <a:gd name="connsiteX7-83" fmla="*/ 1 w 2647951"/>
              <a:gd name="connsiteY7-84" fmla="*/ 0 h 1745305"/>
            </a:gdLst>
            <a:ahLst/>
            <a:cxnLst>
              <a:cxn ang="0">
                <a:pos x="connsiteX0-69" y="connsiteY0-70"/>
              </a:cxn>
              <a:cxn ang="0">
                <a:pos x="connsiteX1-71" y="connsiteY1-72"/>
              </a:cxn>
              <a:cxn ang="0">
                <a:pos x="connsiteX2-73" y="connsiteY2-74"/>
              </a:cxn>
              <a:cxn ang="0">
                <a:pos x="connsiteX3-75" y="connsiteY3-76"/>
              </a:cxn>
              <a:cxn ang="0">
                <a:pos x="connsiteX4-77" y="connsiteY4-78"/>
              </a:cxn>
              <a:cxn ang="0">
                <a:pos x="connsiteX5-79" y="connsiteY5-80"/>
              </a:cxn>
              <a:cxn ang="0">
                <a:pos x="connsiteX6-81" y="connsiteY6-82"/>
              </a:cxn>
              <a:cxn ang="0">
                <a:pos x="connsiteX7-83" y="connsiteY7-84"/>
              </a:cxn>
            </a:cxnLst>
            <a:rect l="l" t="t" r="r" b="b"/>
            <a:pathLst>
              <a:path w="2647951" h="1745305">
                <a:moveTo>
                  <a:pt x="1" y="0"/>
                </a:moveTo>
                <a:lnTo>
                  <a:pt x="2647951" y="0"/>
                </a:lnTo>
                <a:lnTo>
                  <a:pt x="2638426" y="1333500"/>
                </a:lnTo>
                <a:cubicBezTo>
                  <a:pt x="2246610" y="1544638"/>
                  <a:pt x="955870" y="1255713"/>
                  <a:pt x="516132" y="1323975"/>
                </a:cubicBezTo>
                <a:cubicBezTo>
                  <a:pt x="76394" y="1392237"/>
                  <a:pt x="86022" y="1778000"/>
                  <a:pt x="0" y="1743075"/>
                </a:cubicBezTo>
                <a:lnTo>
                  <a:pt x="0" y="1114425"/>
                </a:lnTo>
                <a:lnTo>
                  <a:pt x="1" y="1114425"/>
                </a:lnTo>
                <a:lnTo>
                  <a:pt x="1" y="0"/>
                </a:lnTo>
                <a:close/>
              </a:path>
            </a:pathLst>
          </a:custGeom>
          <a:ln>
            <a:noFill/>
          </a:ln>
        </p:spPr>
        <p:style>
          <a:lnRef idx="2">
            <a:srgbClr val="70CFE2">
              <a:shade val="50000"/>
            </a:srgbClr>
          </a:lnRef>
          <a:fillRef idx="1">
            <a:srgbClr val="70CFE2"/>
          </a:fillRef>
          <a:effectRef idx="0">
            <a:srgbClr val="70CFE2"/>
          </a:effectRef>
          <a:fontRef idx="minor">
            <a:srgbClr val="FFFFFF"/>
          </a:fontRef>
        </p:style>
        <p:txBody>
          <a:bodyPr bIns="504000" rtlCol="0" anchor="ctr">
            <a:normAutofit/>
          </a:bodyPr>
          <a:p>
            <a:pPr algn="ctr" fontAlgn="auto">
              <a:lnSpc>
                <a:spcPct val="120000"/>
              </a:lnSpc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1" name="文本框 30"/>
          <p:cNvSpPr txBox="1"/>
          <p:nvPr>
            <p:custDataLst>
              <p:tags r:id="rId5"/>
            </p:custDataLst>
          </p:nvPr>
        </p:nvSpPr>
        <p:spPr>
          <a:xfrm>
            <a:off x="4751705" y="2661046"/>
            <a:ext cx="2647950" cy="127698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p>
            <a:pPr algn="ctr" fontAlgn="auto">
              <a:lnSpc>
                <a:spcPct val="120000"/>
              </a:lnSpc>
            </a:pPr>
            <a:r>
              <a:rPr lang="en-US" altLang="zh-CN" sz="2000" spc="15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Metrics</a:t>
            </a:r>
            <a:endParaRPr lang="en-US" altLang="zh-CN" sz="2000" spc="15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任意多边形 26"/>
          <p:cNvSpPr/>
          <p:nvPr>
            <p:custDataLst>
              <p:tags r:id="rId6"/>
            </p:custDataLst>
          </p:nvPr>
        </p:nvSpPr>
        <p:spPr>
          <a:xfrm>
            <a:off x="8085455" y="2630170"/>
            <a:ext cx="2647950" cy="1745615"/>
          </a:xfrm>
          <a:custGeom>
            <a:avLst/>
            <a:gdLst>
              <a:gd name="connsiteX0" fmla="*/ 1 w 2647951"/>
              <a:gd name="connsiteY0" fmla="*/ 0 h 1743075"/>
              <a:gd name="connsiteX1" fmla="*/ 2647951 w 2647951"/>
              <a:gd name="connsiteY1" fmla="*/ 0 h 1743075"/>
              <a:gd name="connsiteX2" fmla="*/ 2647951 w 2647951"/>
              <a:gd name="connsiteY2" fmla="*/ 1266825 h 1743075"/>
              <a:gd name="connsiteX3" fmla="*/ 297057 w 2647951"/>
              <a:gd name="connsiteY3" fmla="*/ 1266825 h 1743075"/>
              <a:gd name="connsiteX4" fmla="*/ 233437 w 2647951"/>
              <a:gd name="connsiteY4" fmla="*/ 1329240 h 1743075"/>
              <a:gd name="connsiteX5" fmla="*/ 0 w 2647951"/>
              <a:gd name="connsiteY5" fmla="*/ 1743075 h 1743075"/>
              <a:gd name="connsiteX6" fmla="*/ 0 w 2647951"/>
              <a:gd name="connsiteY6" fmla="*/ 1114425 h 1743075"/>
              <a:gd name="connsiteX7" fmla="*/ 1 w 2647951"/>
              <a:gd name="connsiteY7" fmla="*/ 1114425 h 1743075"/>
              <a:gd name="connsiteX0-1" fmla="*/ 1 w 2647951"/>
              <a:gd name="connsiteY0-2" fmla="*/ 0 h 1743075"/>
              <a:gd name="connsiteX1-3" fmla="*/ 2647951 w 2647951"/>
              <a:gd name="connsiteY1-4" fmla="*/ 0 h 1743075"/>
              <a:gd name="connsiteX2-5" fmla="*/ 2647951 w 2647951"/>
              <a:gd name="connsiteY2-6" fmla="*/ 1266825 h 1743075"/>
              <a:gd name="connsiteX3-7" fmla="*/ 297057 w 2647951"/>
              <a:gd name="connsiteY3-8" fmla="*/ 1266825 h 1743075"/>
              <a:gd name="connsiteX4-9" fmla="*/ 233437 w 2647951"/>
              <a:gd name="connsiteY4-10" fmla="*/ 1329240 h 1743075"/>
              <a:gd name="connsiteX5-11" fmla="*/ 0 w 2647951"/>
              <a:gd name="connsiteY5-12" fmla="*/ 1743075 h 1743075"/>
              <a:gd name="connsiteX6-13" fmla="*/ 0 w 2647951"/>
              <a:gd name="connsiteY6-14" fmla="*/ 1114425 h 1743075"/>
              <a:gd name="connsiteX7-15" fmla="*/ 1 w 2647951"/>
              <a:gd name="connsiteY7-16" fmla="*/ 1114425 h 1743075"/>
              <a:gd name="connsiteX8" fmla="*/ 1 w 2647951"/>
              <a:gd name="connsiteY8" fmla="*/ 0 h 1743075"/>
              <a:gd name="connsiteX0-17" fmla="*/ 1 w 2647951"/>
              <a:gd name="connsiteY0-18" fmla="*/ 0 h 1743075"/>
              <a:gd name="connsiteX1-19" fmla="*/ 2647951 w 2647951"/>
              <a:gd name="connsiteY1-20" fmla="*/ 0 h 1743075"/>
              <a:gd name="connsiteX2-21" fmla="*/ 2647951 w 2647951"/>
              <a:gd name="connsiteY2-22" fmla="*/ 1266825 h 1743075"/>
              <a:gd name="connsiteX3-23" fmla="*/ 516132 w 2647951"/>
              <a:gd name="connsiteY3-24" fmla="*/ 1323975 h 1743075"/>
              <a:gd name="connsiteX4-25" fmla="*/ 233437 w 2647951"/>
              <a:gd name="connsiteY4-26" fmla="*/ 1329240 h 1743075"/>
              <a:gd name="connsiteX5-27" fmla="*/ 0 w 2647951"/>
              <a:gd name="connsiteY5-28" fmla="*/ 1743075 h 1743075"/>
              <a:gd name="connsiteX6-29" fmla="*/ 0 w 2647951"/>
              <a:gd name="connsiteY6-30" fmla="*/ 1114425 h 1743075"/>
              <a:gd name="connsiteX7-31" fmla="*/ 1 w 2647951"/>
              <a:gd name="connsiteY7-32" fmla="*/ 1114425 h 1743075"/>
              <a:gd name="connsiteX8-33" fmla="*/ 1 w 2647951"/>
              <a:gd name="connsiteY8-34" fmla="*/ 0 h 1743075"/>
              <a:gd name="connsiteX0-35" fmla="*/ 1 w 2647951"/>
              <a:gd name="connsiteY0-36" fmla="*/ 0 h 1743075"/>
              <a:gd name="connsiteX1-37" fmla="*/ 2647951 w 2647951"/>
              <a:gd name="connsiteY1-38" fmla="*/ 0 h 1743075"/>
              <a:gd name="connsiteX2-39" fmla="*/ 2647951 w 2647951"/>
              <a:gd name="connsiteY2-40" fmla="*/ 1266825 h 1743075"/>
              <a:gd name="connsiteX3-41" fmla="*/ 516132 w 2647951"/>
              <a:gd name="connsiteY3-42" fmla="*/ 1323975 h 1743075"/>
              <a:gd name="connsiteX4-43" fmla="*/ 233437 w 2647951"/>
              <a:gd name="connsiteY4-44" fmla="*/ 1329240 h 1743075"/>
              <a:gd name="connsiteX5-45" fmla="*/ 0 w 2647951"/>
              <a:gd name="connsiteY5-46" fmla="*/ 1743075 h 1743075"/>
              <a:gd name="connsiteX6-47" fmla="*/ 0 w 2647951"/>
              <a:gd name="connsiteY6-48" fmla="*/ 1114425 h 1743075"/>
              <a:gd name="connsiteX7-49" fmla="*/ 1 w 2647951"/>
              <a:gd name="connsiteY7-50" fmla="*/ 1114425 h 1743075"/>
              <a:gd name="connsiteX8-51" fmla="*/ 1 w 2647951"/>
              <a:gd name="connsiteY8-52" fmla="*/ 0 h 1743075"/>
              <a:gd name="connsiteX0-53" fmla="*/ 1 w 2647951"/>
              <a:gd name="connsiteY0-54" fmla="*/ 0 h 1745366"/>
              <a:gd name="connsiteX1-55" fmla="*/ 2647951 w 2647951"/>
              <a:gd name="connsiteY1-56" fmla="*/ 0 h 1745366"/>
              <a:gd name="connsiteX2-57" fmla="*/ 2647951 w 2647951"/>
              <a:gd name="connsiteY2-58" fmla="*/ 1266825 h 1745366"/>
              <a:gd name="connsiteX3-59" fmla="*/ 516132 w 2647951"/>
              <a:gd name="connsiteY3-60" fmla="*/ 1323975 h 1745366"/>
              <a:gd name="connsiteX4-61" fmla="*/ 0 w 2647951"/>
              <a:gd name="connsiteY4-62" fmla="*/ 1743075 h 1745366"/>
              <a:gd name="connsiteX5-63" fmla="*/ 0 w 2647951"/>
              <a:gd name="connsiteY5-64" fmla="*/ 1114425 h 1745366"/>
              <a:gd name="connsiteX6-65" fmla="*/ 1 w 2647951"/>
              <a:gd name="connsiteY6-66" fmla="*/ 1114425 h 1745366"/>
              <a:gd name="connsiteX7-67" fmla="*/ 1 w 2647951"/>
              <a:gd name="connsiteY7-68" fmla="*/ 0 h 1745366"/>
              <a:gd name="connsiteX0-69" fmla="*/ 1 w 2647951"/>
              <a:gd name="connsiteY0-70" fmla="*/ 0 h 1745305"/>
              <a:gd name="connsiteX1-71" fmla="*/ 2647951 w 2647951"/>
              <a:gd name="connsiteY1-72" fmla="*/ 0 h 1745305"/>
              <a:gd name="connsiteX2-73" fmla="*/ 2638426 w 2647951"/>
              <a:gd name="connsiteY2-74" fmla="*/ 1333500 h 1745305"/>
              <a:gd name="connsiteX3-75" fmla="*/ 516132 w 2647951"/>
              <a:gd name="connsiteY3-76" fmla="*/ 1323975 h 1745305"/>
              <a:gd name="connsiteX4-77" fmla="*/ 0 w 2647951"/>
              <a:gd name="connsiteY4-78" fmla="*/ 1743075 h 1745305"/>
              <a:gd name="connsiteX5-79" fmla="*/ 0 w 2647951"/>
              <a:gd name="connsiteY5-80" fmla="*/ 1114425 h 1745305"/>
              <a:gd name="connsiteX6-81" fmla="*/ 1 w 2647951"/>
              <a:gd name="connsiteY6-82" fmla="*/ 1114425 h 1745305"/>
              <a:gd name="connsiteX7-83" fmla="*/ 1 w 2647951"/>
              <a:gd name="connsiteY7-84" fmla="*/ 0 h 1745305"/>
            </a:gdLst>
            <a:ahLst/>
            <a:cxnLst>
              <a:cxn ang="0">
                <a:pos x="connsiteX0-69" y="connsiteY0-70"/>
              </a:cxn>
              <a:cxn ang="0">
                <a:pos x="connsiteX1-71" y="connsiteY1-72"/>
              </a:cxn>
              <a:cxn ang="0">
                <a:pos x="connsiteX2-73" y="connsiteY2-74"/>
              </a:cxn>
              <a:cxn ang="0">
                <a:pos x="connsiteX3-75" y="connsiteY3-76"/>
              </a:cxn>
              <a:cxn ang="0">
                <a:pos x="connsiteX4-77" y="connsiteY4-78"/>
              </a:cxn>
              <a:cxn ang="0">
                <a:pos x="connsiteX5-79" y="connsiteY5-80"/>
              </a:cxn>
              <a:cxn ang="0">
                <a:pos x="connsiteX6-81" y="connsiteY6-82"/>
              </a:cxn>
              <a:cxn ang="0">
                <a:pos x="connsiteX7-83" y="connsiteY7-84"/>
              </a:cxn>
            </a:cxnLst>
            <a:rect l="l" t="t" r="r" b="b"/>
            <a:pathLst>
              <a:path w="2647951" h="1745305">
                <a:moveTo>
                  <a:pt x="1" y="0"/>
                </a:moveTo>
                <a:lnTo>
                  <a:pt x="2647951" y="0"/>
                </a:lnTo>
                <a:lnTo>
                  <a:pt x="2638426" y="1333500"/>
                </a:lnTo>
                <a:cubicBezTo>
                  <a:pt x="2246610" y="1544638"/>
                  <a:pt x="955870" y="1255713"/>
                  <a:pt x="516132" y="1323975"/>
                </a:cubicBezTo>
                <a:cubicBezTo>
                  <a:pt x="76394" y="1392237"/>
                  <a:pt x="86022" y="1778000"/>
                  <a:pt x="0" y="1743075"/>
                </a:cubicBezTo>
                <a:lnTo>
                  <a:pt x="0" y="1114425"/>
                </a:lnTo>
                <a:lnTo>
                  <a:pt x="1" y="1114425"/>
                </a:lnTo>
                <a:lnTo>
                  <a:pt x="1" y="0"/>
                </a:lnTo>
                <a:close/>
              </a:path>
            </a:pathLst>
          </a:custGeom>
          <a:ln>
            <a:noFill/>
          </a:ln>
        </p:spPr>
        <p:style>
          <a:lnRef idx="2">
            <a:srgbClr val="70CFE2">
              <a:shade val="50000"/>
            </a:srgbClr>
          </a:lnRef>
          <a:fillRef idx="1">
            <a:srgbClr val="70CFE2"/>
          </a:fillRef>
          <a:effectRef idx="0">
            <a:srgbClr val="70CFE2"/>
          </a:effectRef>
          <a:fontRef idx="minor">
            <a:srgbClr val="FFFFFF"/>
          </a:fontRef>
        </p:style>
        <p:txBody>
          <a:bodyPr bIns="504000" rtlCol="0" anchor="ctr">
            <a:normAutofit/>
          </a:bodyPr>
          <a:p>
            <a:pPr algn="ctr" fontAlgn="auto">
              <a:lnSpc>
                <a:spcPct val="120000"/>
              </a:lnSpc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2" name="文本框 31"/>
          <p:cNvSpPr txBox="1"/>
          <p:nvPr>
            <p:custDataLst>
              <p:tags r:id="rId7"/>
            </p:custDataLst>
          </p:nvPr>
        </p:nvSpPr>
        <p:spPr>
          <a:xfrm>
            <a:off x="8085455" y="2661046"/>
            <a:ext cx="2647950" cy="127698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p>
            <a:pPr algn="ctr" fontAlgn="auto">
              <a:lnSpc>
                <a:spcPct val="120000"/>
              </a:lnSpc>
            </a:pPr>
            <a:r>
              <a:rPr lang="en-US" altLang="zh-CN" sz="2000" spc="15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Trac</a:t>
            </a:r>
            <a:r>
              <a:rPr lang="en-US" altLang="zh-CN" sz="2000" spc="15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ing</a:t>
            </a:r>
            <a:endParaRPr lang="en-US" altLang="zh-CN" sz="2000" spc="15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p="http://schemas.openxmlformats.org/presentationml/2006/main">
  <p:tag name="PA" val="v4.0.0"/>
</p:tagLst>
</file>

<file path=ppt/tags/tag10.xml><?xml version="1.0" encoding="utf-8"?>
<p:tagLst xmlns:p="http://schemas.openxmlformats.org/presentationml/2006/main">
  <p:tag name="PA" val="v4.0.0"/>
</p:tagLst>
</file>

<file path=ppt/tags/tag11.xml><?xml version="1.0" encoding="utf-8"?>
<p:tagLst xmlns:p="http://schemas.openxmlformats.org/presentationml/2006/main">
  <p:tag name="PA" val="v4.0.0"/>
</p:tagLst>
</file>

<file path=ppt/tags/tag12.xml><?xml version="1.0" encoding="utf-8"?>
<p:tagLst xmlns:p="http://schemas.openxmlformats.org/presentationml/2006/main">
  <p:tag name="PA" val="v4.0.0"/>
</p:tagLst>
</file>

<file path=ppt/tags/tag13.xml><?xml version="1.0" encoding="utf-8"?>
<p:tagLst xmlns:p="http://schemas.openxmlformats.org/presentationml/2006/main">
  <p:tag name="PA" val="v4.0.0"/>
</p:tagLst>
</file>

<file path=ppt/tags/tag14.xml><?xml version="1.0" encoding="utf-8"?>
<p:tagLst xmlns:p="http://schemas.openxmlformats.org/presentationml/2006/main">
  <p:tag name="PA" val="v4.0.0"/>
</p:tagLst>
</file>

<file path=ppt/tags/tag15.xml><?xml version="1.0" encoding="utf-8"?>
<p:tagLst xmlns:p="http://schemas.openxmlformats.org/presentationml/2006/main">
  <p:tag name="PA" val="v4.0.0"/>
</p:tagLst>
</file>

<file path=ppt/tags/tag16.xml><?xml version="1.0" encoding="utf-8"?>
<p:tagLst xmlns:p="http://schemas.openxmlformats.org/presentationml/2006/main">
  <p:tag name="PA" val="v4.0.0"/>
</p:tagLst>
</file>

<file path=ppt/tags/tag17.xml><?xml version="1.0" encoding="utf-8"?>
<p:tagLst xmlns:p="http://schemas.openxmlformats.org/presentationml/2006/main">
  <p:tag name="PA" val="v4.0.0"/>
  <p:tag name="KSO_WM_BEAUTIFY_FLAG" val=""/>
</p:tagLst>
</file>

<file path=ppt/tags/tag18.xml><?xml version="1.0" encoding="utf-8"?>
<p:tagLst xmlns:p="http://schemas.openxmlformats.org/presentationml/2006/main">
  <p:tag name="PA" val="v4.0.0"/>
  <p:tag name="KSO_WM_BEAUTIFY_FLAG" val=""/>
</p:tagLst>
</file>

<file path=ppt/tags/tag19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20.xml><?xml version="1.0" encoding="utf-8"?>
<p:tagLst xmlns:p="http://schemas.openxmlformats.org/presentationml/2006/main">
  <p:tag name="PA" val="v4.0.0"/>
</p:tagLst>
</file>

<file path=ppt/tags/tag21.xml><?xml version="1.0" encoding="utf-8"?>
<p:tagLst xmlns:p="http://schemas.openxmlformats.org/presentationml/2006/main">
  <p:tag name="PA" val="v4.0.0"/>
  <p:tag name="KSO_WM_BEAUTIFY_FLAG" val=""/>
</p:tagLst>
</file>

<file path=ppt/tags/tag22.xml><?xml version="1.0" encoding="utf-8"?>
<p:tagLst xmlns:p="http://schemas.openxmlformats.org/presentationml/2006/main">
  <p:tag name="PA" val="v4.0.0"/>
  <p:tag name="KSO_WM_BEAUTIFY_FLAG" val=""/>
</p:tagLst>
</file>

<file path=ppt/tags/tag23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710_3*l_h_i*1_1_3"/>
  <p:tag name="KSO_WM_TEMPLATE_CATEGORY" val="diagram"/>
  <p:tag name="KSO_WM_TEMPLATE_INDEX" val="710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4.xml><?xml version="1.0" encoding="utf-8"?>
<p:tagLst xmlns:p="http://schemas.openxmlformats.org/presentationml/2006/main">
  <p:tag name="KSO_WM_UNIT_NOCLEAR" val="0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710_3*l_h_f*1_1_1"/>
  <p:tag name="KSO_WM_TEMPLATE_CATEGORY" val="diagram"/>
  <p:tag name="KSO_WM_TEMPLATE_INDEX" val="710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4"/>
  <p:tag name="KSO_WM_UNIT_TEXT_FILL_TYPE" val="1"/>
</p:tagLst>
</file>

<file path=ppt/tags/tag25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710_3*l_h_i*1_2_2"/>
  <p:tag name="KSO_WM_TEMPLATE_CATEGORY" val="diagram"/>
  <p:tag name="KSO_WM_TEMPLATE_INDEX" val="710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6.xml><?xml version="1.0" encoding="utf-8"?>
<p:tagLst xmlns:p="http://schemas.openxmlformats.org/presentationml/2006/main">
  <p:tag name="KSO_WM_UNIT_NOCLEAR" val="0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710_3*l_h_f*1_2_1"/>
  <p:tag name="KSO_WM_TEMPLATE_CATEGORY" val="diagram"/>
  <p:tag name="KSO_WM_TEMPLATE_INDEX" val="710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4"/>
  <p:tag name="KSO_WM_UNIT_TEXT_FILL_TYPE" val="1"/>
</p:tagLst>
</file>

<file path=ppt/tags/tag27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710_3*l_h_i*1_3_3"/>
  <p:tag name="KSO_WM_TEMPLATE_CATEGORY" val="diagram"/>
  <p:tag name="KSO_WM_TEMPLATE_INDEX" val="710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8.xml><?xml version="1.0" encoding="utf-8"?>
<p:tagLst xmlns:p="http://schemas.openxmlformats.org/presentationml/2006/main">
  <p:tag name="KSO_WM_UNIT_NOCLEAR" val="0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710_3*l_h_f*1_3_1"/>
  <p:tag name="KSO_WM_TEMPLATE_CATEGORY" val="diagram"/>
  <p:tag name="KSO_WM_TEMPLATE_INDEX" val="710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4"/>
  <p:tag name="KSO_WM_UNIT_TEXT_FILL_TYPE" val="1"/>
</p:tagLst>
</file>

<file path=ppt/tags/tag29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PA" val="v4.0.0"/>
</p:tagLst>
</file>

<file path=ppt/tags/tag31.xml><?xml version="1.0" encoding="utf-8"?>
<p:tagLst xmlns:p="http://schemas.openxmlformats.org/presentationml/2006/main">
  <p:tag name="PA" val="v4.0.0"/>
  <p:tag name="KSO_WM_BEAUTIFY_FLAG" val=""/>
</p:tagLst>
</file>

<file path=ppt/tags/tag32.xml><?xml version="1.0" encoding="utf-8"?>
<p:tagLst xmlns:p="http://schemas.openxmlformats.org/presentationml/2006/main">
  <p:tag name="PA" val="v4.0.0"/>
  <p:tag name="KSO_WM_BEAUTIFY_FLAG" val="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19229_2*l_h_i*1_1_1"/>
  <p:tag name="KSO_WM_TEMPLATE_CATEGORY" val="diagram"/>
  <p:tag name="KSO_WM_TEMPLATE_INDEX" val="20219229"/>
  <p:tag name="KSO_WM_UNIT_LAYERLEVEL" val="1_1_1"/>
  <p:tag name="KSO_WM_TAG_VERSION" val="1.0"/>
  <p:tag name="KSO_WM_BEAUTIFY_FLAG" val="#wm#"/>
  <p:tag name="KSO_WM_CHIP_GROUPID" val="60b9e9e965103b6cf1b2864f"/>
  <p:tag name="KSO_WM_CHIP_XID" val="60b9e9e965103b6cf1b28650"/>
  <p:tag name="KSO_WM_ASSEMBLE_CHIP_INDEX" val="c17ffaa4170c46df83a480ab2046dada"/>
  <p:tag name="KSO_WM_UNIT_VALUE" val="110"/>
  <p:tag name="KSO_WM_UNIT_FILL_FORE_SCHEMECOLOR_INDEX" val="5"/>
  <p:tag name="KSO_WM_UNIT_FILL_TYPE" val="1"/>
</p:tagLst>
</file>

<file path=ppt/tags/tag34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19229_2*l_h_f*1_1_1"/>
  <p:tag name="KSO_WM_TEMPLATE_CATEGORY" val="diagram"/>
  <p:tag name="KSO_WM_TEMPLATE_INDEX" val="20219229"/>
  <p:tag name="KSO_WM_UNIT_LAYERLEVEL" val="1_1_1"/>
  <p:tag name="KSO_WM_TAG_VERSION" val="1.0"/>
  <p:tag name="KSO_WM_BEAUTIFY_FLAG" val="#wm#"/>
  <p:tag name="KSO_WM_UNIT_PRESET_TEXT" val="在此输入     你的正文"/>
  <p:tag name="KSO_WM_CHIP_GROUPID" val="60b9e9e965103b6cf1b2864f"/>
  <p:tag name="KSO_WM_CHIP_XID" val="60b9e9e965103b6cf1b28650"/>
  <p:tag name="KSO_WM_ASSEMBLE_CHIP_INDEX" val="c17ffaa4170c46df83a480ab2046dada"/>
  <p:tag name="KSO_WM_UNIT_VALUE" val="10"/>
  <p:tag name="KSO_WM_UNIT_TEXT_FILL_FORE_SCHEMECOLOR_INDEX" val="13"/>
  <p:tag name="KSO_WM_UNIT_TEXT_FILL_TYPE" val="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19229_2*l_h_i*1_2_1"/>
  <p:tag name="KSO_WM_TEMPLATE_CATEGORY" val="diagram"/>
  <p:tag name="KSO_WM_TEMPLATE_INDEX" val="20219229"/>
  <p:tag name="KSO_WM_UNIT_LAYERLEVEL" val="1_1_1"/>
  <p:tag name="KSO_WM_TAG_VERSION" val="1.0"/>
  <p:tag name="KSO_WM_BEAUTIFY_FLAG" val="#wm#"/>
  <p:tag name="KSO_WM_CHIP_GROUPID" val="60b9e9e965103b6cf1b2864f"/>
  <p:tag name="KSO_WM_CHIP_XID" val="60b9e9e965103b6cf1b28650"/>
  <p:tag name="KSO_WM_ASSEMBLE_CHIP_INDEX" val="c17ffaa4170c46df83a480ab2046dada"/>
  <p:tag name="KSO_WM_UNIT_VALUE" val="110"/>
  <p:tag name="KSO_WM_UNIT_FILL_FORE_SCHEMECOLOR_INDEX" val="5"/>
  <p:tag name="KSO_WM_UNIT_FILL_TYPE" val="1"/>
</p:tagLst>
</file>

<file path=ppt/tags/tag36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19229_2*l_h_f*1_2_1"/>
  <p:tag name="KSO_WM_TEMPLATE_CATEGORY" val="diagram"/>
  <p:tag name="KSO_WM_TEMPLATE_INDEX" val="20219229"/>
  <p:tag name="KSO_WM_UNIT_LAYERLEVEL" val="1_1_1"/>
  <p:tag name="KSO_WM_TAG_VERSION" val="1.0"/>
  <p:tag name="KSO_WM_BEAUTIFY_FLAG" val="#wm#"/>
  <p:tag name="KSO_WM_UNIT_PRESET_TEXT" val="在此输入     你的正文"/>
  <p:tag name="KSO_WM_CHIP_GROUPID" val="60b9e9e965103b6cf1b2864f"/>
  <p:tag name="KSO_WM_CHIP_XID" val="60b9e9e965103b6cf1b28650"/>
  <p:tag name="KSO_WM_ASSEMBLE_CHIP_INDEX" val="c17ffaa4170c46df83a480ab2046dada"/>
  <p:tag name="KSO_WM_UNIT_VALUE" val="10"/>
  <p:tag name="KSO_WM_UNIT_TEXT_FILL_FORE_SCHEMECOLOR_INDEX" val="13"/>
  <p:tag name="KSO_WM_UNIT_TEXT_FILL_TYPE" val="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19229_2*l_h_i*1_3_1"/>
  <p:tag name="KSO_WM_TEMPLATE_CATEGORY" val="diagram"/>
  <p:tag name="KSO_WM_TEMPLATE_INDEX" val="20219229"/>
  <p:tag name="KSO_WM_UNIT_LAYERLEVEL" val="1_1_1"/>
  <p:tag name="KSO_WM_TAG_VERSION" val="1.0"/>
  <p:tag name="KSO_WM_BEAUTIFY_FLAG" val="#wm#"/>
  <p:tag name="KSO_WM_CHIP_GROUPID" val="60b9e9e965103b6cf1b2864f"/>
  <p:tag name="KSO_WM_CHIP_XID" val="60b9e9e965103b6cf1b28650"/>
  <p:tag name="KSO_WM_ASSEMBLE_CHIP_INDEX" val="c17ffaa4170c46df83a480ab2046dada"/>
  <p:tag name="KSO_WM_UNIT_VALUE" val="110"/>
  <p:tag name="KSO_WM_UNIT_FILL_FORE_SCHEMECOLOR_INDEX" val="5"/>
  <p:tag name="KSO_WM_UNIT_FILL_TYPE" val="1"/>
</p:tagLst>
</file>

<file path=ppt/tags/tag38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19229_2*l_h_f*1_3_1"/>
  <p:tag name="KSO_WM_TEMPLATE_CATEGORY" val="diagram"/>
  <p:tag name="KSO_WM_TEMPLATE_INDEX" val="20219229"/>
  <p:tag name="KSO_WM_UNIT_LAYERLEVEL" val="1_1_1"/>
  <p:tag name="KSO_WM_TAG_VERSION" val="1.0"/>
  <p:tag name="KSO_WM_BEAUTIFY_FLAG" val="#wm#"/>
  <p:tag name="KSO_WM_UNIT_PRESET_TEXT" val="在此输入     你的正文"/>
  <p:tag name="KSO_WM_CHIP_GROUPID" val="60b9e9e965103b6cf1b2864f"/>
  <p:tag name="KSO_WM_CHIP_XID" val="60b9e9e965103b6cf1b28650"/>
  <p:tag name="KSO_WM_ASSEMBLE_CHIP_INDEX" val="c17ffaa4170c46df83a480ab2046dada"/>
  <p:tag name="KSO_WM_UNIT_VALUE" val="10"/>
  <p:tag name="KSO_WM_UNIT_TEXT_FILL_FORE_SCHEMECOLOR_INDEX" val="13"/>
  <p:tag name="KSO_WM_UNIT_TEXT_FILL_TYPE" val="1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219229_2*l_h_i*1_4_1"/>
  <p:tag name="KSO_WM_TEMPLATE_CATEGORY" val="diagram"/>
  <p:tag name="KSO_WM_TEMPLATE_INDEX" val="20219229"/>
  <p:tag name="KSO_WM_UNIT_LAYERLEVEL" val="1_1_1"/>
  <p:tag name="KSO_WM_TAG_VERSION" val="1.0"/>
  <p:tag name="KSO_WM_BEAUTIFY_FLAG" val="#wm#"/>
  <p:tag name="KSO_WM_CHIP_GROUPID" val="60b9e9e965103b6cf1b2864f"/>
  <p:tag name="KSO_WM_CHIP_XID" val="60b9e9e965103b6cf1b28650"/>
  <p:tag name="KSO_WM_ASSEMBLE_CHIP_INDEX" val="c17ffaa4170c46df83a480ab2046dada"/>
  <p:tag name="KSO_WM_UNIT_VALUE" val="110"/>
  <p:tag name="KSO_WM_UNIT_FILL_FORE_SCHEMECOLOR_INDEX" val="5"/>
  <p:tag name="KSO_WM_UNIT_FILL_TYPE" val="1"/>
</p:tagLst>
</file>

<file path=ppt/tags/tag4.xml><?xml version="1.0" encoding="utf-8"?>
<p:tagLst xmlns:p="http://schemas.openxmlformats.org/presentationml/2006/main">
  <p:tag name="PA" val="v4.0.0"/>
</p:tagLst>
</file>

<file path=ppt/tags/tag40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19229_2*l_h_f*1_4_1"/>
  <p:tag name="KSO_WM_TEMPLATE_CATEGORY" val="diagram"/>
  <p:tag name="KSO_WM_TEMPLATE_INDEX" val="20219229"/>
  <p:tag name="KSO_WM_UNIT_LAYERLEVEL" val="1_1_1"/>
  <p:tag name="KSO_WM_TAG_VERSION" val="1.0"/>
  <p:tag name="KSO_WM_BEAUTIFY_FLAG" val="#wm#"/>
  <p:tag name="KSO_WM_UNIT_PRESET_TEXT" val="在此输入     你的正文"/>
  <p:tag name="KSO_WM_CHIP_GROUPID" val="60b9e9e965103b6cf1b2864f"/>
  <p:tag name="KSO_WM_CHIP_XID" val="60b9e9e965103b6cf1b28650"/>
  <p:tag name="KSO_WM_ASSEMBLE_CHIP_INDEX" val="c17ffaa4170c46df83a480ab2046dada"/>
  <p:tag name="KSO_WM_UNIT_VALUE" val="10"/>
  <p:tag name="KSO_WM_UNIT_TEXT_FILL_FORE_SCHEMECOLOR_INDEX" val="13"/>
  <p:tag name="KSO_WM_UNIT_TEXT_FILL_TYPE" val="1"/>
</p:tagLst>
</file>

<file path=ppt/tags/tag41.xml><?xml version="1.0" encoding="utf-8"?>
<p:tagLst xmlns:p="http://schemas.openxmlformats.org/presentationml/2006/main">
  <p:tag name="PA" val="v4.0.0"/>
  <p:tag name="KSO_WM_BEAUTIFY_FLAG" val=""/>
</p:tagLst>
</file>

<file path=ppt/tags/tag42.xml><?xml version="1.0" encoding="utf-8"?>
<p:tagLst xmlns:p="http://schemas.openxmlformats.org/presentationml/2006/main">
  <p:tag name="PA" val="v4.0.0"/>
  <p:tag name="KSO_WM_BEAUTIFY_FLAG" val=""/>
</p:tagLst>
</file>

<file path=ppt/tags/tag43.xml><?xml version="1.0" encoding="utf-8"?>
<p:tagLst xmlns:p="http://schemas.openxmlformats.org/presentationml/2006/main">
  <p:tag name="PA" val="v4.0.0"/>
  <p:tag name="KSO_WM_BEAUTIFY_FLAG" val=""/>
</p:tagLst>
</file>

<file path=ppt/tags/tag44.xml><?xml version="1.0" encoding="utf-8"?>
<p:tagLst xmlns:p="http://schemas.openxmlformats.org/presentationml/2006/main">
  <p:tag name="PA" val="v4.0.0"/>
  <p:tag name="KSO_WM_BEAUTIFY_FLAG" val=""/>
</p:tagLst>
</file>

<file path=ppt/tags/tag45.xml><?xml version="1.0" encoding="utf-8"?>
<p:tagLst xmlns:p="http://schemas.openxmlformats.org/presentationml/2006/main">
  <p:tag name="PA" val="v4.0.0"/>
  <p:tag name="KSO_WM_BEAUTIFY_FLAG" val=""/>
</p:tagLst>
</file>

<file path=ppt/tags/tag46.xml><?xml version="1.0" encoding="utf-8"?>
<p:tagLst xmlns:p="http://schemas.openxmlformats.org/presentationml/2006/main">
  <p:tag name="PA" val="v4.0.0"/>
</p:tagLst>
</file>

<file path=ppt/tags/tag47.xml><?xml version="1.0" encoding="utf-8"?>
<p:tagLst xmlns:p="http://schemas.openxmlformats.org/presentationml/2006/main">
  <p:tag name="PA" val="v4.0.0"/>
</p:tagLst>
</file>

<file path=ppt/tags/tag48.xml><?xml version="1.0" encoding="utf-8"?>
<p:tagLst xmlns:p="http://schemas.openxmlformats.org/presentationml/2006/main">
  <p:tag name="PA" val="v4.0.0"/>
  <p:tag name="KSO_WM_BEAUTIFY_FLAG" val=""/>
</p:tagLst>
</file>

<file path=ppt/tags/tag49.xml><?xml version="1.0" encoding="utf-8"?>
<p:tagLst xmlns:p="http://schemas.openxmlformats.org/presentationml/2006/main">
  <p:tag name="PA" val="v4.0.0"/>
  <p:tag name="KSO_WM_BEAUTIFY_FLAG" val=""/>
</p:tagLst>
</file>

<file path=ppt/tags/tag5.xml><?xml version="1.0" encoding="utf-8"?>
<p:tagLst xmlns:p="http://schemas.openxmlformats.org/presentationml/2006/main">
  <p:tag name="PA" val="v4.0.0"/>
</p:tagLst>
</file>

<file path=ppt/tags/tag50.xml><?xml version="1.0" encoding="utf-8"?>
<p:tagLst xmlns:p="http://schemas.openxmlformats.org/presentationml/2006/main">
  <p:tag name="PA" val="v4.0.0"/>
  <p:tag name="KSO_WM_BEAUTIFY_FLAG" val=""/>
</p:tagLst>
</file>

<file path=ppt/tags/tag51.xml><?xml version="1.0" encoding="utf-8"?>
<p:tagLst xmlns:p="http://schemas.openxmlformats.org/presentationml/2006/main">
  <p:tag name="PA" val="v4.0.0"/>
  <p:tag name="KSO_WM_BEAUTIFY_FLAG" val=""/>
</p:tagLst>
</file>

<file path=ppt/tags/tag52.xml><?xml version="1.0" encoding="utf-8"?>
<p:tagLst xmlns:p="http://schemas.openxmlformats.org/presentationml/2006/main">
  <p:tag name="PA" val="v4.0.0"/>
  <p:tag name="KSO_WM_BEAUTIFY_FLAG" val=""/>
</p:tagLst>
</file>

<file path=ppt/tags/tag53.xml><?xml version="1.0" encoding="utf-8"?>
<p:tagLst xmlns:p="http://schemas.openxmlformats.org/presentationml/2006/main">
  <p:tag name="PA" val="v4.0.0"/>
  <p:tag name="KSO_WM_BEAUTIFY_FLAG" val=""/>
</p:tagLst>
</file>

<file path=ppt/tags/tag54.xml><?xml version="1.0" encoding="utf-8"?>
<p:tagLst xmlns:p="http://schemas.openxmlformats.org/presentationml/2006/main">
  <p:tag name="ISPRING_PRESENTATION_TITLE" val="11视频"/>
  <p:tag name="COMMONDATA" val="eyJoZGlkIjoiOGU5ZWFmYTg1YTZjYTdiZGQ1OWM4ODAxNmIxZjU3NmEifQ=="/>
  <p:tag name="KSO_WPP_MARK_KEY" val="846d6b3e-8d82-4309-aecb-d34c6f2fd023"/>
</p:tagLst>
</file>

<file path=ppt/tags/tag6.xml><?xml version="1.0" encoding="utf-8"?>
<p:tagLst xmlns:p="http://schemas.openxmlformats.org/presentationml/2006/main">
  <p:tag name="PA" val="v4.0.0"/>
</p:tagLst>
</file>

<file path=ppt/tags/tag7.xml><?xml version="1.0" encoding="utf-8"?>
<p:tagLst xmlns:p="http://schemas.openxmlformats.org/presentationml/2006/main">
  <p:tag name="PA" val="v4.0.0"/>
</p:tagLst>
</file>

<file path=ppt/tags/tag8.xml><?xml version="1.0" encoding="utf-8"?>
<p:tagLst xmlns:p="http://schemas.openxmlformats.org/presentationml/2006/main">
  <p:tag name="PA" val="v4.0.0"/>
</p:tagLst>
</file>

<file path=ppt/tags/tag9.xml><?xml version="1.0" encoding="utf-8"?>
<p:tagLst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自定义 44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08C4F5"/>
      </a:accent1>
      <a:accent2>
        <a:srgbClr val="02FFFF"/>
      </a:accent2>
      <a:accent3>
        <a:srgbClr val="6DFFD1"/>
      </a:accent3>
      <a:accent4>
        <a:srgbClr val="08C4F5"/>
      </a:accent4>
      <a:accent5>
        <a:srgbClr val="02DDDA"/>
      </a:accent5>
      <a:accent6>
        <a:srgbClr val="6DFFD9"/>
      </a:accent6>
      <a:hlink>
        <a:srgbClr val="FFFFFF"/>
      </a:hlink>
      <a:folHlink>
        <a:srgbClr val="595959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sz="7200" dirty="0" smtClean="0">
            <a:latin typeface="AgencyFB" panose="02000806040000020003" pitchFamily="2" charset="0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9612</Words>
  <Application>WPS 演示</Application>
  <PresentationFormat>宽屏</PresentationFormat>
  <Paragraphs>252</Paragraphs>
  <Slides>26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7" baseType="lpstr">
      <vt:lpstr>Arial</vt:lpstr>
      <vt:lpstr>宋体</vt:lpstr>
      <vt:lpstr>Wingdings</vt:lpstr>
      <vt:lpstr>AgencyFB</vt:lpstr>
      <vt:lpstr>苹方-简</vt:lpstr>
      <vt:lpstr>inpin heiti</vt:lpstr>
      <vt:lpstr>微软雅黑</vt:lpstr>
      <vt:lpstr>微软雅黑</vt:lpstr>
      <vt:lpstr>Wingdings</vt:lpstr>
      <vt:lpstr>Flyme Light</vt:lpstr>
      <vt:lpstr>Microsoft YaHei Light</vt:lpstr>
      <vt:lpstr>汉仪旗黑</vt:lpstr>
      <vt:lpstr>宋体</vt:lpstr>
      <vt:lpstr>Arial Unicode MS</vt:lpstr>
      <vt:lpstr>等线</vt:lpstr>
      <vt:lpstr>汉仪中等线KW</vt:lpstr>
      <vt:lpstr>Thonburi</vt:lpstr>
      <vt:lpstr>Calibri</vt:lpstr>
      <vt:lpstr>Helvetica Neue</vt:lpstr>
      <vt:lpstr>汉仪书宋二KW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©PPTSTORE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11视频</dc:title>
  <dc:creator>©PPTSTORE</dc:creator>
  <dc:description>©PPTSTORE 版权所有</dc:description>
  <cp:lastModifiedBy>心方向</cp:lastModifiedBy>
  <cp:revision>293</cp:revision>
  <dcterms:created xsi:type="dcterms:W3CDTF">2023-05-23T11:44:29Z</dcterms:created>
  <dcterms:modified xsi:type="dcterms:W3CDTF">2023-05-23T11:44:29Z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63A4FFFEEA5BCF1CDF8958645F093D36_43</vt:lpwstr>
  </property>
  <property fmtid="{D5CDD505-2E9C-101B-9397-08002B2CF9AE}" pid="3" name="KSOProductBuildVer">
    <vt:lpwstr>2052-4.4.1.7380</vt:lpwstr>
  </property>
</Properties>
</file>