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476" r:id="rId5"/>
    <p:sldId id="475" r:id="rId6"/>
    <p:sldId id="477" r:id="rId7"/>
    <p:sldId id="486" r:id="rId8"/>
    <p:sldId id="487" r:id="rId9"/>
    <p:sldId id="488" r:id="rId10"/>
    <p:sldId id="489" r:id="rId11"/>
    <p:sldId id="491" r:id="rId12"/>
    <p:sldId id="499" r:id="rId13"/>
    <p:sldId id="493" r:id="rId14"/>
    <p:sldId id="494" r:id="rId15"/>
    <p:sldId id="495" r:id="rId16"/>
    <p:sldId id="496" r:id="rId17"/>
    <p:sldId id="474" r:id="rId18"/>
    <p:sldId id="466"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孙璐" initials="孙璐"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7444"/>
    <a:srgbClr val="F84C1A"/>
    <a:srgbClr val="3247FF"/>
    <a:srgbClr val="1F5FB7"/>
    <a:srgbClr val="141952"/>
    <a:srgbClr val="5DEAFF"/>
    <a:srgbClr val="F5F7F9"/>
    <a:srgbClr val="F9FDFF"/>
    <a:srgbClr val="184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9" autoAdjust="0"/>
    <p:restoredTop sz="91037"/>
  </p:normalViewPr>
  <p:slideViewPr>
    <p:cSldViewPr snapToGrid="0" showGuides="1">
      <p:cViewPr varScale="1">
        <p:scale>
          <a:sx n="157" d="100"/>
          <a:sy n="157" d="100"/>
        </p:scale>
        <p:origin x="176" y="360"/>
      </p:cViewPr>
      <p:guideLst>
        <p:guide orient="horz" pos="2146"/>
        <p:guide pos="557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37" d="100"/>
          <a:sy n="137" d="100"/>
        </p:scale>
        <p:origin x="3840" y="20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20.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062F988E-9E07-426D-AFDE-8B794615B608}"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0C0D2D55-CF41-4EE6-89DD-CF95E89B48A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D2D55-CF41-4EE6-89DD-CF95E89B48A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C0D2D55-CF41-4EE6-89DD-CF95E89B48A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C0D2D55-CF41-4EE6-89DD-CF95E89B48A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D2D55-CF41-4EE6-89DD-CF95E89B48A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由于</a:t>
            </a:r>
            <a:r>
              <a:rPr lang="en-US" altLang="zh-CN" dirty="0" err="1" smtClean="0">
                <a:latin typeface="微软雅黑" charset="0"/>
                <a:ea typeface="微软雅黑" charset="0"/>
                <a:cs typeface="微软雅黑" charset="0"/>
                <a:sym typeface="+mn-ea"/>
              </a:rPr>
              <a:t>ShardingSphere</a:t>
            </a:r>
            <a:r>
              <a:rPr lang="zh-CN" altLang="en-US" dirty="0" err="1" smtClean="0">
                <a:latin typeface="微软雅黑" charset="0"/>
                <a:ea typeface="微软雅黑" charset="0"/>
                <a:cs typeface="微软雅黑" charset="0"/>
                <a:sym typeface="+mn-ea"/>
              </a:rPr>
              <a:t>是基于</a:t>
            </a:r>
            <a:r>
              <a:rPr lang="en-US" altLang="zh-CN" dirty="0" err="1" smtClean="0">
                <a:latin typeface="微软雅黑" charset="0"/>
                <a:ea typeface="微软雅黑" charset="0"/>
                <a:cs typeface="微软雅黑" charset="0"/>
                <a:sym typeface="+mn-ea"/>
              </a:rPr>
              <a:t>ast</a:t>
            </a:r>
            <a:r>
              <a:rPr lang="zh-CN" altLang="en-US" dirty="0" err="1" smtClean="0">
                <a:latin typeface="微软雅黑" charset="0"/>
                <a:ea typeface="微软雅黑" charset="0"/>
                <a:cs typeface="微软雅黑" charset="0"/>
                <a:sym typeface="+mn-ea"/>
              </a:rPr>
              <a:t>解析在</a:t>
            </a:r>
            <a:r>
              <a:rPr lang="en-US" altLang="zh-CN" dirty="0" err="1" smtClean="0">
                <a:latin typeface="微软雅黑" charset="0"/>
                <a:ea typeface="微软雅黑" charset="0"/>
                <a:cs typeface="微软雅黑" charset="0"/>
                <a:sym typeface="+mn-ea"/>
              </a:rPr>
              <a:t>jdbc</a:t>
            </a:r>
            <a:r>
              <a:rPr lang="zh-CN" altLang="en-US" dirty="0" err="1" smtClean="0">
                <a:latin typeface="微软雅黑" charset="0"/>
                <a:ea typeface="微软雅黑" charset="0"/>
                <a:cs typeface="微软雅黑" charset="0"/>
                <a:sym typeface="+mn-ea"/>
              </a:rPr>
              <a:t>层做的数据加密支持，所以解决了</a:t>
            </a:r>
            <a:r>
              <a:rPr lang="en-US" dirty="0"/>
              <a:t>跨数据库</a:t>
            </a:r>
            <a:r>
              <a:rPr lang="zh-CN" altLang="en-US" dirty="0"/>
              <a:t>痛点</a:t>
            </a:r>
            <a:endParaRPr lang="zh-CN" altLang="en-US" dirty="0"/>
          </a:p>
          <a:p>
            <a:r>
              <a:rPr lang="zh-CN" altLang="en-US" dirty="0"/>
              <a:t>ShardingSphere 目前支持 MySQL, PostgreSQL, SQLServer, Oracle, openGauss 以及符合 SQL92 规范的 SQL 方言。 由于 SQL 语法的复杂性，目前仍然存在少量不支持的 SQL。</a:t>
            </a:r>
            <a:endParaRPr lang="zh-CN" alt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加密算法配置内置了国密算法，也支持</a:t>
            </a:r>
            <a:r>
              <a:rPr lang="en-US" altLang="zh-CN" dirty="0"/>
              <a:t>SPI</a:t>
            </a:r>
            <a:r>
              <a:rPr lang="zh-CN" altLang="en-US" dirty="0"/>
              <a:t>模式扩展自定义算法解决了</a:t>
            </a:r>
            <a:r>
              <a:rPr lang="en-US" altLang="zh-CN" dirty="0"/>
              <a:t>2</a:t>
            </a:r>
            <a:r>
              <a:rPr lang="zh-CN" altLang="en-US" dirty="0"/>
              <a:t>哥</a:t>
            </a:r>
            <a:r>
              <a:rPr lang="zh-CN" altLang="en-US" dirty="0"/>
              <a:t>痛点</a:t>
            </a:r>
            <a:endParaRPr lang="zh-CN" altLang="en-US" dirty="0"/>
          </a:p>
          <a:p>
            <a:endParaRPr lang="zh-CN" alt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可以看到数据加密模块可以做到自动加解密，可以做到</a:t>
            </a:r>
            <a:r>
              <a:rPr lang="en-US" dirty="0"/>
              <a:t>应用层</a:t>
            </a:r>
            <a:r>
              <a:rPr lang="zh-CN" altLang="en-US" dirty="0"/>
              <a:t>不</a:t>
            </a:r>
            <a:r>
              <a:rPr lang="zh-CN" altLang="en-US" dirty="0"/>
              <a:t>改造或尽量少改造</a:t>
            </a:r>
            <a:r>
              <a:rPr lang="en-US" dirty="0"/>
              <a:t>-降低新项目开发成本，老项目改造成本</a:t>
            </a:r>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C0D2D55-CF41-4EE6-89DD-CF95E89B48A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0E760-5C97-4FCD-9D15-1D6CBDC7045F}"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679939C-B193-42F4-9B99-82291E39D7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6EAD84-77F6-4D6E-A09A-B0B44D85BB2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679939C-B193-42F4-9B99-82291E39D7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6EAD84-77F6-4D6E-A09A-B0B44D85BB2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679939C-B193-42F4-9B99-82291E39D7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6EAD84-77F6-4D6E-A09A-B0B44D85BB2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574566" y="1284246"/>
            <a:ext cx="3042868" cy="3293166"/>
          </a:xfrm>
          <a:custGeom>
            <a:avLst/>
            <a:gdLst>
              <a:gd name="connsiteX0" fmla="*/ 1521434 w 3042868"/>
              <a:gd name="connsiteY0" fmla="*/ 0 h 3293166"/>
              <a:gd name="connsiteX1" fmla="*/ 1861081 w 3042868"/>
              <a:gd name="connsiteY1" fmla="*/ 81125 h 3293166"/>
              <a:gd name="connsiteX2" fmla="*/ 2703082 w 3042868"/>
              <a:gd name="connsiteY2" fmla="*/ 568801 h 3293166"/>
              <a:gd name="connsiteX3" fmla="*/ 3042868 w 3042868"/>
              <a:gd name="connsiteY3" fmla="*/ 1157978 h 3293166"/>
              <a:gd name="connsiteX4" fmla="*/ 3042868 w 3042868"/>
              <a:gd name="connsiteY4" fmla="*/ 2135189 h 3293166"/>
              <a:gd name="connsiteX5" fmla="*/ 2703082 w 3042868"/>
              <a:gd name="connsiteY5" fmla="*/ 2724367 h 3293166"/>
              <a:gd name="connsiteX6" fmla="*/ 1861081 w 3042868"/>
              <a:gd name="connsiteY6" fmla="*/ 3212043 h 3293166"/>
              <a:gd name="connsiteX7" fmla="*/ 1181789 w 3042868"/>
              <a:gd name="connsiteY7" fmla="*/ 3212043 h 3293166"/>
              <a:gd name="connsiteX8" fmla="*/ 339788 w 3042868"/>
              <a:gd name="connsiteY8" fmla="*/ 2724367 h 3293166"/>
              <a:gd name="connsiteX9" fmla="*/ 0 w 3042868"/>
              <a:gd name="connsiteY9" fmla="*/ 2135189 h 3293166"/>
              <a:gd name="connsiteX10" fmla="*/ 0 w 3042868"/>
              <a:gd name="connsiteY10" fmla="*/ 1157978 h 3293166"/>
              <a:gd name="connsiteX11" fmla="*/ 339788 w 3042868"/>
              <a:gd name="connsiteY11" fmla="*/ 568801 h 3293166"/>
              <a:gd name="connsiteX12" fmla="*/ 1181789 w 3042868"/>
              <a:gd name="connsiteY12" fmla="*/ 81125 h 3293166"/>
              <a:gd name="connsiteX13" fmla="*/ 1521434 w 3042868"/>
              <a:gd name="connsiteY13" fmla="*/ 0 h 32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868" h="3293166">
                <a:moveTo>
                  <a:pt x="1521434" y="0"/>
                </a:moveTo>
                <a:cubicBezTo>
                  <a:pt x="1644560" y="0"/>
                  <a:pt x="1767681" y="27042"/>
                  <a:pt x="1861081" y="81125"/>
                </a:cubicBezTo>
                <a:lnTo>
                  <a:pt x="2703082" y="568801"/>
                </a:lnTo>
                <a:cubicBezTo>
                  <a:pt x="2890021" y="676966"/>
                  <a:pt x="3042868" y="942112"/>
                  <a:pt x="3042868" y="1157978"/>
                </a:cubicBezTo>
                <a:lnTo>
                  <a:pt x="3042868" y="2135189"/>
                </a:lnTo>
                <a:cubicBezTo>
                  <a:pt x="3042868" y="2351057"/>
                  <a:pt x="2890021" y="2616200"/>
                  <a:pt x="2703082" y="2724367"/>
                </a:cubicBezTo>
                <a:lnTo>
                  <a:pt x="1861081" y="3212043"/>
                </a:lnTo>
                <a:cubicBezTo>
                  <a:pt x="1674283" y="3320208"/>
                  <a:pt x="1368587" y="3320208"/>
                  <a:pt x="1181789" y="3212043"/>
                </a:cubicBezTo>
                <a:lnTo>
                  <a:pt x="339788" y="2724367"/>
                </a:lnTo>
                <a:cubicBezTo>
                  <a:pt x="152849" y="2616200"/>
                  <a:pt x="0" y="2351057"/>
                  <a:pt x="0" y="2135189"/>
                </a:cubicBezTo>
                <a:lnTo>
                  <a:pt x="0" y="1157978"/>
                </a:lnTo>
                <a:cubicBezTo>
                  <a:pt x="0" y="942112"/>
                  <a:pt x="152849" y="676966"/>
                  <a:pt x="339788" y="568801"/>
                </a:cubicBezTo>
                <a:lnTo>
                  <a:pt x="1181789" y="81125"/>
                </a:lnTo>
                <a:cubicBezTo>
                  <a:pt x="1275189" y="27042"/>
                  <a:pt x="1398311" y="0"/>
                  <a:pt x="1521434" y="0"/>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783006" y="884459"/>
            <a:ext cx="5570795" cy="5546858"/>
          </a:xfrm>
          <a:custGeom>
            <a:avLst/>
            <a:gdLst>
              <a:gd name="connsiteX0" fmla="*/ 3781061 w 5570795"/>
              <a:gd name="connsiteY0" fmla="*/ 32 h 5546858"/>
              <a:gd name="connsiteX1" fmla="*/ 4235977 w 5570795"/>
              <a:gd name="connsiteY1" fmla="*/ 29714 h 5546858"/>
              <a:gd name="connsiteX2" fmla="*/ 4776379 w 5570795"/>
              <a:gd name="connsiteY2" fmla="*/ 183402 h 5546858"/>
              <a:gd name="connsiteX3" fmla="*/ 5354857 w 5570795"/>
              <a:gd name="connsiteY3" fmla="*/ 709537 h 5546858"/>
              <a:gd name="connsiteX4" fmla="*/ 5480137 w 5570795"/>
              <a:gd name="connsiteY4" fmla="*/ 1001498 h 5546858"/>
              <a:gd name="connsiteX5" fmla="*/ 5504233 w 5570795"/>
              <a:gd name="connsiteY5" fmla="*/ 1065118 h 5546858"/>
              <a:gd name="connsiteX6" fmla="*/ 5529141 w 5570795"/>
              <a:gd name="connsiteY6" fmla="*/ 1170754 h 5546858"/>
              <a:gd name="connsiteX7" fmla="*/ 5532428 w 5570795"/>
              <a:gd name="connsiteY7" fmla="*/ 1215312 h 5546858"/>
              <a:gd name="connsiteX8" fmla="*/ 5570282 w 5570795"/>
              <a:gd name="connsiteY8" fmla="*/ 1727459 h 5546858"/>
              <a:gd name="connsiteX9" fmla="*/ 5496841 w 5570795"/>
              <a:gd name="connsiteY9" fmla="*/ 2423212 h 5546858"/>
              <a:gd name="connsiteX10" fmla="*/ 5245233 w 5570795"/>
              <a:gd name="connsiteY10" fmla="*/ 3410313 h 5546858"/>
              <a:gd name="connsiteX11" fmla="*/ 4881349 w 5570795"/>
              <a:gd name="connsiteY11" fmla="*/ 4326186 h 5546858"/>
              <a:gd name="connsiteX12" fmla="*/ 4532362 w 5570795"/>
              <a:gd name="connsiteY12" fmla="*/ 4894640 h 5546858"/>
              <a:gd name="connsiteX13" fmla="*/ 4157440 w 5570795"/>
              <a:gd name="connsiteY13" fmla="*/ 5274848 h 5546858"/>
              <a:gd name="connsiteX14" fmla="*/ 3772741 w 5570795"/>
              <a:gd name="connsiteY14" fmla="*/ 5482022 h 5546858"/>
              <a:gd name="connsiteX15" fmla="*/ 3704166 w 5570795"/>
              <a:gd name="connsiteY15" fmla="*/ 5506529 h 5546858"/>
              <a:gd name="connsiteX16" fmla="*/ 3621567 w 5570795"/>
              <a:gd name="connsiteY16" fmla="*/ 5526006 h 5546858"/>
              <a:gd name="connsiteX17" fmla="*/ 3600424 w 5570795"/>
              <a:gd name="connsiteY17" fmla="*/ 5527084 h 5546858"/>
              <a:gd name="connsiteX18" fmla="*/ 3476481 w 5570795"/>
              <a:gd name="connsiteY18" fmla="*/ 5542501 h 5546858"/>
              <a:gd name="connsiteX19" fmla="*/ 2988425 w 5570795"/>
              <a:gd name="connsiteY19" fmla="*/ 5493972 h 5546858"/>
              <a:gd name="connsiteX20" fmla="*/ 2407692 w 5570795"/>
              <a:gd name="connsiteY20" fmla="*/ 5242973 h 5546858"/>
              <a:gd name="connsiteX21" fmla="*/ 1847086 w 5570795"/>
              <a:gd name="connsiteY21" fmla="*/ 4843673 h 5546858"/>
              <a:gd name="connsiteX22" fmla="*/ 742928 w 5570795"/>
              <a:gd name="connsiteY22" fmla="*/ 3703396 h 5546858"/>
              <a:gd name="connsiteX23" fmla="*/ 272177 w 5570795"/>
              <a:gd name="connsiteY23" fmla="*/ 2995537 h 5546858"/>
              <a:gd name="connsiteX24" fmla="*/ 66472 w 5570795"/>
              <a:gd name="connsiteY24" fmla="*/ 2487277 h 5546858"/>
              <a:gd name="connsiteX25" fmla="*/ 56328 w 5570795"/>
              <a:gd name="connsiteY25" fmla="*/ 2461270 h 5546858"/>
              <a:gd name="connsiteX26" fmla="*/ 32525 w 5570795"/>
              <a:gd name="connsiteY26" fmla="*/ 2360324 h 5546858"/>
              <a:gd name="connsiteX27" fmla="*/ 28605 w 5570795"/>
              <a:gd name="connsiteY27" fmla="*/ 2325555 h 5546858"/>
              <a:gd name="connsiteX28" fmla="*/ 375 w 5570795"/>
              <a:gd name="connsiteY28" fmla="*/ 2077668 h 5546858"/>
              <a:gd name="connsiteX29" fmla="*/ 183785 w 5570795"/>
              <a:gd name="connsiteY29" fmla="*/ 1387767 h 5546858"/>
              <a:gd name="connsiteX30" fmla="*/ 532926 w 5570795"/>
              <a:gd name="connsiteY30" fmla="*/ 991232 h 5546858"/>
              <a:gd name="connsiteX31" fmla="*/ 1071099 w 5570795"/>
              <a:gd name="connsiteY31" fmla="*/ 645478 h 5546858"/>
              <a:gd name="connsiteX32" fmla="*/ 1554023 w 5570795"/>
              <a:gd name="connsiteY32" fmla="*/ 438591 h 5546858"/>
              <a:gd name="connsiteX33" fmla="*/ 1952673 w 5570795"/>
              <a:gd name="connsiteY33" fmla="*/ 307591 h 5546858"/>
              <a:gd name="connsiteX34" fmla="*/ 2353636 w 5570795"/>
              <a:gd name="connsiteY34" fmla="*/ 200016 h 5546858"/>
              <a:gd name="connsiteX35" fmla="*/ 2373577 w 5570795"/>
              <a:gd name="connsiteY35" fmla="*/ 192708 h 5546858"/>
              <a:gd name="connsiteX36" fmla="*/ 2442494 w 5570795"/>
              <a:gd name="connsiteY36" fmla="*/ 176457 h 5546858"/>
              <a:gd name="connsiteX37" fmla="*/ 2472720 w 5570795"/>
              <a:gd name="connsiteY37" fmla="*/ 171935 h 5546858"/>
              <a:gd name="connsiteX38" fmla="*/ 2991213 w 5570795"/>
              <a:gd name="connsiteY38" fmla="*/ 70514 h 5546858"/>
              <a:gd name="connsiteX39" fmla="*/ 3628823 w 5570795"/>
              <a:gd name="connsiteY39" fmla="*/ 3535 h 5546858"/>
              <a:gd name="connsiteX40" fmla="*/ 3781061 w 5570795"/>
              <a:gd name="connsiteY40" fmla="*/ 32 h 554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570795" h="5546858">
                <a:moveTo>
                  <a:pt x="3781061" y="32"/>
                </a:moveTo>
                <a:cubicBezTo>
                  <a:pt x="3933155" y="-587"/>
                  <a:pt x="4084803" y="7912"/>
                  <a:pt x="4235977" y="29714"/>
                </a:cubicBezTo>
                <a:cubicBezTo>
                  <a:pt x="4422890" y="56764"/>
                  <a:pt x="4604250" y="103362"/>
                  <a:pt x="4776379" y="183402"/>
                </a:cubicBezTo>
                <a:cubicBezTo>
                  <a:pt x="5023663" y="298608"/>
                  <a:pt x="5219389" y="470784"/>
                  <a:pt x="5354857" y="709537"/>
                </a:cubicBezTo>
                <a:cubicBezTo>
                  <a:pt x="5407449" y="802133"/>
                  <a:pt x="5448657" y="899755"/>
                  <a:pt x="5480137" y="1001498"/>
                </a:cubicBezTo>
                <a:cubicBezTo>
                  <a:pt x="5486837" y="1023105"/>
                  <a:pt x="5496012" y="1043869"/>
                  <a:pt x="5504233" y="1065118"/>
                </a:cubicBezTo>
                <a:cubicBezTo>
                  <a:pt x="5512555" y="1100412"/>
                  <a:pt x="5520878" y="1135707"/>
                  <a:pt x="5529141" y="1170754"/>
                </a:cubicBezTo>
                <a:cubicBezTo>
                  <a:pt x="5530238" y="1185607"/>
                  <a:pt x="5529753" y="1200571"/>
                  <a:pt x="5532428" y="1215312"/>
                </a:cubicBezTo>
                <a:cubicBezTo>
                  <a:pt x="5562961" y="1384495"/>
                  <a:pt x="5573343" y="1555565"/>
                  <a:pt x="5570282" y="1727459"/>
                </a:cubicBezTo>
                <a:cubicBezTo>
                  <a:pt x="5566063" y="1961373"/>
                  <a:pt x="5538621" y="2193207"/>
                  <a:pt x="5496841" y="2423212"/>
                </a:cubicBezTo>
                <a:cubicBezTo>
                  <a:pt x="5436477" y="2758167"/>
                  <a:pt x="5348823" y="3086268"/>
                  <a:pt x="5245233" y="3410313"/>
                </a:cubicBezTo>
                <a:cubicBezTo>
                  <a:pt x="5144811" y="3723969"/>
                  <a:pt x="5028438" y="4031225"/>
                  <a:pt x="4881349" y="4326186"/>
                </a:cubicBezTo>
                <a:cubicBezTo>
                  <a:pt x="4781591" y="4525831"/>
                  <a:pt x="4668747" y="4717621"/>
                  <a:pt x="4532362" y="4894640"/>
                </a:cubicBezTo>
                <a:cubicBezTo>
                  <a:pt x="4423077" y="5036869"/>
                  <a:pt x="4300613" y="5166313"/>
                  <a:pt x="4157440" y="5274848"/>
                </a:cubicBezTo>
                <a:cubicBezTo>
                  <a:pt x="4039871" y="5363798"/>
                  <a:pt x="3912694" y="5434691"/>
                  <a:pt x="3772741" y="5482022"/>
                </a:cubicBezTo>
                <a:cubicBezTo>
                  <a:pt x="3749701" y="5489799"/>
                  <a:pt x="3727089" y="5498258"/>
                  <a:pt x="3704166" y="5506529"/>
                </a:cubicBezTo>
                <a:cubicBezTo>
                  <a:pt x="3676549" y="5513042"/>
                  <a:pt x="3649185" y="5519494"/>
                  <a:pt x="3621567" y="5526006"/>
                </a:cubicBezTo>
                <a:cubicBezTo>
                  <a:pt x="3614435" y="5526385"/>
                  <a:pt x="3607381" y="5525964"/>
                  <a:pt x="3600424" y="5527084"/>
                </a:cubicBezTo>
                <a:cubicBezTo>
                  <a:pt x="3559090" y="5532141"/>
                  <a:pt x="3517969" y="5539232"/>
                  <a:pt x="3476481" y="5542501"/>
                </a:cubicBezTo>
                <a:cubicBezTo>
                  <a:pt x="3310959" y="5556261"/>
                  <a:pt x="3148550" y="5536719"/>
                  <a:pt x="2988425" y="5493972"/>
                </a:cubicBezTo>
                <a:cubicBezTo>
                  <a:pt x="2782641" y="5439064"/>
                  <a:pt x="2591074" y="5350319"/>
                  <a:pt x="2407692" y="5242973"/>
                </a:cubicBezTo>
                <a:cubicBezTo>
                  <a:pt x="2208849" y="5126765"/>
                  <a:pt x="2023177" y="4991559"/>
                  <a:pt x="1847086" y="4843673"/>
                </a:cubicBezTo>
                <a:cubicBezTo>
                  <a:pt x="1439634" y="4501790"/>
                  <a:pt x="1074604" y="4118641"/>
                  <a:pt x="742928" y="3703396"/>
                </a:cubicBezTo>
                <a:cubicBezTo>
                  <a:pt x="565336" y="3481089"/>
                  <a:pt x="404611" y="3247511"/>
                  <a:pt x="272177" y="2995537"/>
                </a:cubicBezTo>
                <a:cubicBezTo>
                  <a:pt x="186533" y="2833096"/>
                  <a:pt x="111824" y="2665992"/>
                  <a:pt x="66472" y="2487277"/>
                </a:cubicBezTo>
                <a:cubicBezTo>
                  <a:pt x="64066" y="2478205"/>
                  <a:pt x="59690" y="2469857"/>
                  <a:pt x="56328" y="2461270"/>
                </a:cubicBezTo>
                <a:cubicBezTo>
                  <a:pt x="48413" y="2427704"/>
                  <a:pt x="40440" y="2393890"/>
                  <a:pt x="32525" y="2360324"/>
                </a:cubicBezTo>
                <a:cubicBezTo>
                  <a:pt x="31368" y="2348613"/>
                  <a:pt x="31283" y="2336909"/>
                  <a:pt x="28605" y="2325555"/>
                </a:cubicBezTo>
                <a:cubicBezTo>
                  <a:pt x="9652" y="2244047"/>
                  <a:pt x="2139" y="2161144"/>
                  <a:pt x="375" y="2077668"/>
                </a:cubicBezTo>
                <a:cubicBezTo>
                  <a:pt x="-5350" y="1829946"/>
                  <a:pt x="54534" y="1599579"/>
                  <a:pt x="183785" y="1387767"/>
                </a:cubicBezTo>
                <a:cubicBezTo>
                  <a:pt x="277005" y="1235258"/>
                  <a:pt x="396507" y="1105730"/>
                  <a:pt x="532926" y="991232"/>
                </a:cubicBezTo>
                <a:cubicBezTo>
                  <a:pt x="697739" y="853104"/>
                  <a:pt x="879614" y="741957"/>
                  <a:pt x="1071099" y="645478"/>
                </a:cubicBezTo>
                <a:cubicBezTo>
                  <a:pt x="1227998" y="566795"/>
                  <a:pt x="1389348" y="499046"/>
                  <a:pt x="1554023" y="438591"/>
                </a:cubicBezTo>
                <a:cubicBezTo>
                  <a:pt x="1685424" y="390151"/>
                  <a:pt x="1818263" y="345539"/>
                  <a:pt x="1952673" y="307591"/>
                </a:cubicBezTo>
                <a:cubicBezTo>
                  <a:pt x="2086011" y="269636"/>
                  <a:pt x="2220027" y="235690"/>
                  <a:pt x="2353636" y="200016"/>
                </a:cubicBezTo>
                <a:cubicBezTo>
                  <a:pt x="2360419" y="198155"/>
                  <a:pt x="2366911" y="195061"/>
                  <a:pt x="2373577" y="192708"/>
                </a:cubicBezTo>
                <a:cubicBezTo>
                  <a:pt x="2396634" y="187271"/>
                  <a:pt x="2419437" y="181894"/>
                  <a:pt x="2442494" y="176457"/>
                </a:cubicBezTo>
                <a:cubicBezTo>
                  <a:pt x="2452550" y="174866"/>
                  <a:pt x="2462781" y="174018"/>
                  <a:pt x="2472720" y="171935"/>
                </a:cubicBezTo>
                <a:cubicBezTo>
                  <a:pt x="2644406" y="133274"/>
                  <a:pt x="2817277" y="98502"/>
                  <a:pt x="2991213" y="70514"/>
                </a:cubicBezTo>
                <a:cubicBezTo>
                  <a:pt x="3202585" y="36825"/>
                  <a:pt x="3415099" y="12507"/>
                  <a:pt x="3628823" y="3535"/>
                </a:cubicBezTo>
                <a:cubicBezTo>
                  <a:pt x="3679617" y="1458"/>
                  <a:pt x="3730364" y="238"/>
                  <a:pt x="3781061" y="32"/>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6701" y="355957"/>
            <a:ext cx="6495299" cy="6495299"/>
          </a:xfrm>
          <a:custGeom>
            <a:avLst/>
            <a:gdLst>
              <a:gd name="connsiteX0" fmla="*/ 6495299 w 6495299"/>
              <a:gd name="connsiteY0" fmla="*/ 0 h 6495299"/>
              <a:gd name="connsiteX1" fmla="*/ 6495299 w 6495299"/>
              <a:gd name="connsiteY1" fmla="*/ 3356640 h 6495299"/>
              <a:gd name="connsiteX2" fmla="*/ 3356639 w 6495299"/>
              <a:gd name="connsiteY2" fmla="*/ 6495299 h 6495299"/>
              <a:gd name="connsiteX3" fmla="*/ 0 w 6495299"/>
              <a:gd name="connsiteY3" fmla="*/ 6495299 h 6495299"/>
              <a:gd name="connsiteX4" fmla="*/ 6495299 w 6495299"/>
              <a:gd name="connsiteY4" fmla="*/ 0 h 649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5299" h="6495299">
                <a:moveTo>
                  <a:pt x="6495299" y="0"/>
                </a:moveTo>
                <a:lnTo>
                  <a:pt x="6495299" y="3356640"/>
                </a:lnTo>
                <a:cubicBezTo>
                  <a:pt x="4761865" y="3356640"/>
                  <a:pt x="3356639" y="4761866"/>
                  <a:pt x="3356639" y="6495299"/>
                </a:cubicBezTo>
                <a:lnTo>
                  <a:pt x="0" y="6495299"/>
                </a:lnTo>
                <a:cubicBezTo>
                  <a:pt x="0" y="2908044"/>
                  <a:pt x="2908043" y="0"/>
                  <a:pt x="6495299" y="0"/>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558771" y="1"/>
            <a:ext cx="6613988" cy="6607413"/>
          </a:xfrm>
          <a:custGeom>
            <a:avLst/>
            <a:gdLst>
              <a:gd name="connsiteX0" fmla="*/ 0 w 6613988"/>
              <a:gd name="connsiteY0" fmla="*/ 0 h 6607413"/>
              <a:gd name="connsiteX1" fmla="*/ 3418234 w 6613988"/>
              <a:gd name="connsiteY1" fmla="*/ 0 h 6607413"/>
              <a:gd name="connsiteX2" fmla="*/ 3434394 w 6613988"/>
              <a:gd name="connsiteY2" fmla="*/ 320036 h 6607413"/>
              <a:gd name="connsiteX3" fmla="*/ 6613988 w 6613988"/>
              <a:gd name="connsiteY3" fmla="*/ 3189348 h 6607413"/>
              <a:gd name="connsiteX4" fmla="*/ 6613988 w 6613988"/>
              <a:gd name="connsiteY4" fmla="*/ 6607413 h 6607413"/>
              <a:gd name="connsiteX5" fmla="*/ 8436 w 6613988"/>
              <a:gd name="connsiteY5" fmla="*/ 333618 h 660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3988" h="6607413">
                <a:moveTo>
                  <a:pt x="0" y="0"/>
                </a:moveTo>
                <a:lnTo>
                  <a:pt x="3418234" y="0"/>
                </a:lnTo>
                <a:lnTo>
                  <a:pt x="3434394" y="320036"/>
                </a:lnTo>
                <a:cubicBezTo>
                  <a:pt x="3598066" y="1931686"/>
                  <a:pt x="4959155" y="3189348"/>
                  <a:pt x="6613988" y="3189348"/>
                </a:cubicBezTo>
                <a:lnTo>
                  <a:pt x="6613988" y="6607413"/>
                </a:lnTo>
                <a:cubicBezTo>
                  <a:pt x="3075241" y="6607413"/>
                  <a:pt x="185584" y="3828340"/>
                  <a:pt x="8436" y="333618"/>
                </a:cubicBez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noFill/>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pic>
        <p:nvPicPr>
          <p:cNvPr id="17" name="图片 16" descr="图片包含 图示&#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5762" y="325652"/>
            <a:ext cx="1905000" cy="793969"/>
          </a:xfrm>
          <a:prstGeom prst="rect">
            <a:avLst/>
          </a:prstGeom>
        </p:spPr>
      </p:pic>
      <p:pic>
        <p:nvPicPr>
          <p:cNvPr id="19" name="图片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167120"/>
            <a:ext cx="12191999" cy="690880"/>
          </a:xfrm>
          <a:prstGeom prst="rect">
            <a:avLst/>
          </a:prstGeom>
        </p:spPr>
      </p:pic>
      <p:pic>
        <p:nvPicPr>
          <p:cNvPr id="22" name="图片 21"/>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20811" y="3429000"/>
            <a:ext cx="1402080" cy="1613905"/>
          </a:xfrm>
          <a:prstGeom prst="rect">
            <a:avLst/>
          </a:prstGeom>
        </p:spPr>
      </p:pic>
      <p:pic>
        <p:nvPicPr>
          <p:cNvPr id="23" name="图片 22"/>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10015711" y="1231900"/>
            <a:ext cx="2197100" cy="2197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89122" y="1745058"/>
            <a:ext cx="8629414" cy="5012782"/>
          </a:xfrm>
          <a:custGeom>
            <a:avLst/>
            <a:gdLst>
              <a:gd name="connsiteX0" fmla="*/ 0 w 8629414"/>
              <a:gd name="connsiteY0" fmla="*/ 0 h 5012782"/>
              <a:gd name="connsiteX1" fmla="*/ 8629414 w 8629414"/>
              <a:gd name="connsiteY1" fmla="*/ 0 h 5012782"/>
              <a:gd name="connsiteX2" fmla="*/ 8629414 w 8629414"/>
              <a:gd name="connsiteY2" fmla="*/ 5012782 h 5012782"/>
              <a:gd name="connsiteX3" fmla="*/ 0 w 8629414"/>
              <a:gd name="connsiteY3" fmla="*/ 5012782 h 5012782"/>
            </a:gdLst>
            <a:ahLst/>
            <a:cxnLst>
              <a:cxn ang="0">
                <a:pos x="connsiteX0" y="connsiteY0"/>
              </a:cxn>
              <a:cxn ang="0">
                <a:pos x="connsiteX1" y="connsiteY1"/>
              </a:cxn>
              <a:cxn ang="0">
                <a:pos x="connsiteX2" y="connsiteY2"/>
              </a:cxn>
              <a:cxn ang="0">
                <a:pos x="connsiteX3" y="connsiteY3"/>
              </a:cxn>
            </a:cxnLst>
            <a:rect l="l" t="t" r="r" b="b"/>
            <a:pathLst>
              <a:path w="8629414" h="5012782">
                <a:moveTo>
                  <a:pt x="0" y="0"/>
                </a:moveTo>
                <a:lnTo>
                  <a:pt x="8629414" y="0"/>
                </a:lnTo>
                <a:lnTo>
                  <a:pt x="8629414" y="5012782"/>
                </a:lnTo>
                <a:lnTo>
                  <a:pt x="0" y="5012782"/>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679939C-B193-42F4-9B99-82291E39D7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6EAD84-77F6-4D6E-A09A-B0B44D85BB2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2"/>
            <a:ext cx="9753928" cy="6857999"/>
          </a:xfrm>
          <a:custGeom>
            <a:avLst/>
            <a:gdLst>
              <a:gd name="connsiteX0" fmla="*/ 0 w 9753928"/>
              <a:gd name="connsiteY0" fmla="*/ 4534222 h 6857999"/>
              <a:gd name="connsiteX1" fmla="*/ 2298767 w 9753928"/>
              <a:gd name="connsiteY1" fmla="*/ 6857999 h 6857999"/>
              <a:gd name="connsiteX2" fmla="*/ 0 w 9753928"/>
              <a:gd name="connsiteY2" fmla="*/ 6857999 h 6857999"/>
              <a:gd name="connsiteX3" fmla="*/ 6904115 w 9753928"/>
              <a:gd name="connsiteY3" fmla="*/ 3976920 h 6857999"/>
              <a:gd name="connsiteX4" fmla="*/ 9753928 w 9753928"/>
              <a:gd name="connsiteY4" fmla="*/ 6857999 h 6857999"/>
              <a:gd name="connsiteX5" fmla="*/ 6090441 w 9753928"/>
              <a:gd name="connsiteY5" fmla="*/ 6857999 h 6857999"/>
              <a:gd name="connsiteX6" fmla="*/ 5071980 w 9753928"/>
              <a:gd name="connsiteY6" fmla="*/ 5827814 h 6857999"/>
              <a:gd name="connsiteX7" fmla="*/ 0 w 9753928"/>
              <a:gd name="connsiteY7" fmla="*/ 765214 h 6857999"/>
              <a:gd name="connsiteX8" fmla="*/ 6026347 w 9753928"/>
              <a:gd name="connsiteY8" fmla="*/ 6857999 h 6857999"/>
              <a:gd name="connsiteX9" fmla="*/ 2362861 w 9753928"/>
              <a:gd name="connsiteY9" fmla="*/ 6857999 h 6857999"/>
              <a:gd name="connsiteX10" fmla="*/ 0 w 9753928"/>
              <a:gd name="connsiteY10" fmla="*/ 4468565 h 6857999"/>
              <a:gd name="connsiteX11" fmla="*/ 0 w 9753928"/>
              <a:gd name="connsiteY11" fmla="*/ 0 h 6857999"/>
              <a:gd name="connsiteX12" fmla="*/ 2970967 w 9753928"/>
              <a:gd name="connsiteY12" fmla="*/ 0 h 6857999"/>
              <a:gd name="connsiteX13" fmla="*/ 4831239 w 9753928"/>
              <a:gd name="connsiteY13" fmla="*/ 1881378 h 6857999"/>
              <a:gd name="connsiteX14" fmla="*/ 2999106 w 9753928"/>
              <a:gd name="connsiteY14" fmla="*/ 3732271 h 6857999"/>
              <a:gd name="connsiteX15" fmla="*/ 0 w 9753928"/>
              <a:gd name="connsiteY15" fmla="*/ 70033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53928" h="6857999">
                <a:moveTo>
                  <a:pt x="0" y="4534222"/>
                </a:moveTo>
                <a:lnTo>
                  <a:pt x="2298767" y="6857999"/>
                </a:lnTo>
                <a:lnTo>
                  <a:pt x="0" y="6857999"/>
                </a:lnTo>
                <a:close/>
                <a:moveTo>
                  <a:pt x="6904115" y="3976920"/>
                </a:moveTo>
                <a:lnTo>
                  <a:pt x="9753928" y="6857999"/>
                </a:lnTo>
                <a:lnTo>
                  <a:pt x="6090441" y="6857999"/>
                </a:lnTo>
                <a:lnTo>
                  <a:pt x="5071980" y="5827814"/>
                </a:lnTo>
                <a:close/>
                <a:moveTo>
                  <a:pt x="0" y="765214"/>
                </a:moveTo>
                <a:lnTo>
                  <a:pt x="6026347" y="6857999"/>
                </a:lnTo>
                <a:lnTo>
                  <a:pt x="2362861" y="6857999"/>
                </a:lnTo>
                <a:lnTo>
                  <a:pt x="0" y="4468565"/>
                </a:lnTo>
                <a:close/>
                <a:moveTo>
                  <a:pt x="0" y="0"/>
                </a:moveTo>
                <a:lnTo>
                  <a:pt x="2970967" y="0"/>
                </a:lnTo>
                <a:lnTo>
                  <a:pt x="4831239" y="1881378"/>
                </a:lnTo>
                <a:lnTo>
                  <a:pt x="2999106" y="3732271"/>
                </a:lnTo>
                <a:lnTo>
                  <a:pt x="0" y="700339"/>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366854"/>
            <a:ext cx="6390038" cy="5491147"/>
          </a:xfrm>
          <a:custGeom>
            <a:avLst/>
            <a:gdLst>
              <a:gd name="connsiteX0" fmla="*/ 5314201 w 6390038"/>
              <a:gd name="connsiteY0" fmla="*/ 2167118 h 5491147"/>
              <a:gd name="connsiteX1" fmla="*/ 6390038 w 6390038"/>
              <a:gd name="connsiteY1" fmla="*/ 3254537 h 5491147"/>
              <a:gd name="connsiteX2" fmla="*/ 4177879 w 6390038"/>
              <a:gd name="connsiteY2" fmla="*/ 5491147 h 5491147"/>
              <a:gd name="connsiteX3" fmla="*/ 2026847 w 6390038"/>
              <a:gd name="connsiteY3" fmla="*/ 5491147 h 5491147"/>
              <a:gd name="connsiteX4" fmla="*/ 5139828 w 6390038"/>
              <a:gd name="connsiteY4" fmla="*/ 147992 h 5491147"/>
              <a:gd name="connsiteX5" fmla="*/ 6215665 w 6390038"/>
              <a:gd name="connsiteY5" fmla="*/ 1235412 h 5491147"/>
              <a:gd name="connsiteX6" fmla="*/ 2006258 w 6390038"/>
              <a:gd name="connsiteY6" fmla="*/ 5491147 h 5491147"/>
              <a:gd name="connsiteX7" fmla="*/ 1 w 6390038"/>
              <a:gd name="connsiteY7" fmla="*/ 5491147 h 5491147"/>
              <a:gd name="connsiteX8" fmla="*/ 1 w 6390038"/>
              <a:gd name="connsiteY8" fmla="*/ 5345086 h 5491147"/>
              <a:gd name="connsiteX9" fmla="*/ 929776 w 6390038"/>
              <a:gd name="connsiteY9" fmla="*/ 11582 h 5491147"/>
              <a:gd name="connsiteX10" fmla="*/ 2006258 w 6390038"/>
              <a:gd name="connsiteY10" fmla="*/ 1099002 h 5491147"/>
              <a:gd name="connsiteX11" fmla="*/ 0 w 6390038"/>
              <a:gd name="connsiteY11" fmla="*/ 3126492 h 5491147"/>
              <a:gd name="connsiteX12" fmla="*/ 0 w 6390038"/>
              <a:gd name="connsiteY12" fmla="*/ 951653 h 5491147"/>
              <a:gd name="connsiteX13" fmla="*/ 3112980 w 6390038"/>
              <a:gd name="connsiteY13" fmla="*/ 0 h 5491147"/>
              <a:gd name="connsiteX14" fmla="*/ 4188818 w 6390038"/>
              <a:gd name="connsiteY14" fmla="*/ 1087420 h 5491147"/>
              <a:gd name="connsiteX15" fmla="*/ 0 w 6390038"/>
              <a:gd name="connsiteY15" fmla="*/ 5323852 h 5491147"/>
              <a:gd name="connsiteX16" fmla="*/ 0 w 6390038"/>
              <a:gd name="connsiteY16" fmla="*/ 3147726 h 549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90038" h="5491147">
                <a:moveTo>
                  <a:pt x="5314201" y="2167118"/>
                </a:moveTo>
                <a:lnTo>
                  <a:pt x="6390038" y="3254537"/>
                </a:lnTo>
                <a:lnTo>
                  <a:pt x="4177879" y="5491147"/>
                </a:lnTo>
                <a:lnTo>
                  <a:pt x="2026847" y="5491147"/>
                </a:lnTo>
                <a:close/>
                <a:moveTo>
                  <a:pt x="5139828" y="147992"/>
                </a:moveTo>
                <a:lnTo>
                  <a:pt x="6215665" y="1235412"/>
                </a:lnTo>
                <a:lnTo>
                  <a:pt x="2006258" y="5491147"/>
                </a:lnTo>
                <a:lnTo>
                  <a:pt x="1" y="5491147"/>
                </a:lnTo>
                <a:lnTo>
                  <a:pt x="1" y="5345086"/>
                </a:lnTo>
                <a:close/>
                <a:moveTo>
                  <a:pt x="929776" y="11582"/>
                </a:moveTo>
                <a:lnTo>
                  <a:pt x="2006258" y="1099002"/>
                </a:lnTo>
                <a:lnTo>
                  <a:pt x="0" y="3126492"/>
                </a:lnTo>
                <a:lnTo>
                  <a:pt x="0" y="951653"/>
                </a:lnTo>
                <a:close/>
                <a:moveTo>
                  <a:pt x="3112980" y="0"/>
                </a:moveTo>
                <a:lnTo>
                  <a:pt x="4188818" y="1087420"/>
                </a:lnTo>
                <a:lnTo>
                  <a:pt x="0" y="5323852"/>
                </a:lnTo>
                <a:lnTo>
                  <a:pt x="0" y="3147726"/>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8132"/>
            <a:ext cx="6083351" cy="6859270"/>
          </a:xfrm>
          <a:custGeom>
            <a:avLst/>
            <a:gdLst>
              <a:gd name="connsiteX0" fmla="*/ 0 w 6083351"/>
              <a:gd name="connsiteY0" fmla="*/ 0 h 6859270"/>
              <a:gd name="connsiteX1" fmla="*/ 4464999 w 6083351"/>
              <a:gd name="connsiteY1" fmla="*/ 0 h 6859270"/>
              <a:gd name="connsiteX2" fmla="*/ 4472310 w 6083351"/>
              <a:gd name="connsiteY2" fmla="*/ 5746 h 6859270"/>
              <a:gd name="connsiteX3" fmla="*/ 6083351 w 6083351"/>
              <a:gd name="connsiteY3" fmla="*/ 3422779 h 6859270"/>
              <a:gd name="connsiteX4" fmla="*/ 4472310 w 6083351"/>
              <a:gd name="connsiteY4" fmla="*/ 6839811 h 6859270"/>
              <a:gd name="connsiteX5" fmla="*/ 4447555 w 6083351"/>
              <a:gd name="connsiteY5" fmla="*/ 6859270 h 6859270"/>
              <a:gd name="connsiteX6" fmla="*/ 0 w 6083351"/>
              <a:gd name="connsiteY6" fmla="*/ 6859270 h 685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351" h="6859270">
                <a:moveTo>
                  <a:pt x="0" y="0"/>
                </a:moveTo>
                <a:lnTo>
                  <a:pt x="4464999" y="0"/>
                </a:lnTo>
                <a:lnTo>
                  <a:pt x="4472310" y="5746"/>
                </a:lnTo>
                <a:cubicBezTo>
                  <a:pt x="5456213" y="817948"/>
                  <a:pt x="6083351" y="2047106"/>
                  <a:pt x="6083351" y="3422779"/>
                </a:cubicBezTo>
                <a:cubicBezTo>
                  <a:pt x="6083351" y="4798451"/>
                  <a:pt x="5456213" y="6027610"/>
                  <a:pt x="4472310" y="6839811"/>
                </a:cubicBezTo>
                <a:lnTo>
                  <a:pt x="4447555" y="6859270"/>
                </a:lnTo>
                <a:lnTo>
                  <a:pt x="0" y="6859270"/>
                </a:lnTo>
                <a:close/>
              </a:path>
            </a:pathLst>
          </a:custGeom>
          <a:solidFill>
            <a:schemeClr val="bg1">
              <a:lumMod val="95000"/>
            </a:schemeClr>
          </a:solidFill>
        </p:spPr>
        <p:txBody>
          <a:bodyPr wrap="square">
            <a:no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82836"/>
            <a:ext cx="10515600" cy="421088"/>
          </a:xfrm>
          <a:prstGeom prst="rect">
            <a:avLst/>
          </a:prstGeom>
        </p:spPr>
        <p:txBody>
          <a:bodyPr/>
          <a:lstStyle>
            <a:lvl1pPr>
              <a:defRPr sz="2800" b="1"/>
            </a:lvl1pPr>
          </a:lstStyle>
          <a:p>
            <a:r>
              <a:rPr lang="en-US" dirty="0"/>
              <a:t>Click to edit Master title style</a:t>
            </a:r>
            <a:endParaRPr lang="en-US" dirty="0"/>
          </a:p>
        </p:txBody>
      </p:sp>
      <p:sp>
        <p:nvSpPr>
          <p:cNvPr id="8" name="Text Placeholder 7"/>
          <p:cNvSpPr>
            <a:spLocks noGrp="1"/>
          </p:cNvSpPr>
          <p:nvPr>
            <p:ph type="body" sz="quarter" idx="10"/>
          </p:nvPr>
        </p:nvSpPr>
        <p:spPr>
          <a:xfrm>
            <a:off x="838200" y="804573"/>
            <a:ext cx="10515600" cy="398366"/>
          </a:xfrm>
        </p:spPr>
        <p:txBody>
          <a:bodyPr>
            <a:normAutofit/>
          </a:bodyPr>
          <a:lstStyle>
            <a:lvl1pPr marL="0" indent="0">
              <a:buNone/>
              <a:defRPr sz="1600" b="0" i="0">
                <a:solidFill>
                  <a:schemeClr val="accent1"/>
                </a:solidFill>
                <a:latin typeface="inpin heiti" charset="-122"/>
              </a:defRPr>
            </a:lvl1pPr>
          </a:lstStyle>
          <a:p>
            <a:pPr lvl="0"/>
            <a:r>
              <a:rPr lang="en-US" dirty="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cxnSp>
        <p:nvCxnSpPr>
          <p:cNvPr id="9" name="直线连接符 8"/>
          <p:cNvCxnSpPr/>
          <p:nvPr userDrawn="1"/>
        </p:nvCxnSpPr>
        <p:spPr bwMode="auto">
          <a:xfrm>
            <a:off x="296671" y="260219"/>
            <a:ext cx="2584" cy="626836"/>
          </a:xfrm>
          <a:prstGeom prst="line">
            <a:avLst/>
          </a:prstGeom>
          <a:noFill/>
          <a:ln w="76200" cap="flat" cmpd="sng" algn="ctr">
            <a:solidFill>
              <a:srgbClr val="0C4BA1"/>
            </a:solidFill>
            <a:prstDash val="solid"/>
            <a:round/>
            <a:headEnd type="none" w="med" len="med"/>
            <a:tailEnd type="none" w="med" len="med"/>
          </a:ln>
          <a:effectLst/>
        </p:spPr>
      </p:cxnSp>
      <p:sp>
        <p:nvSpPr>
          <p:cNvPr id="10" name="标题 5"/>
          <p:cNvSpPr>
            <a:spLocks noGrp="1"/>
          </p:cNvSpPr>
          <p:nvPr>
            <p:ph type="title"/>
          </p:nvPr>
        </p:nvSpPr>
        <p:spPr>
          <a:xfrm>
            <a:off x="479548" y="273064"/>
            <a:ext cx="11357995" cy="601147"/>
          </a:xfrm>
          <a:prstGeom prst="rect">
            <a:avLst/>
          </a:prstGeom>
          <a:noFill/>
          <a:ln>
            <a:noFill/>
          </a:ln>
        </p:spPr>
        <p:txBody>
          <a:bodyPr anchor="ctr" anchorCtr="0">
            <a:normAutofit/>
          </a:bodyPr>
          <a:lstStyle>
            <a:lvl1pPr>
              <a:defRPr sz="2000" b="1">
                <a:solidFill>
                  <a:srgbClr val="0C4BA1"/>
                </a:solidFill>
                <a:latin typeface="微软雅黑" panose="020B0503020204020204" pitchFamily="34" charset="-122"/>
                <a:ea typeface="微软雅黑" panose="020B0503020204020204" pitchFamily="34" charset="-122"/>
              </a:defRPr>
            </a:lvl1pPr>
          </a:lstStyle>
          <a:p>
            <a:r>
              <a:rPr kumimoji="1" lang="zh-CN" altLang="en-US" dirty="0"/>
              <a:t>单击此处编辑母版标题样式</a:t>
            </a:r>
            <a:endParaRPr kumimoji="1" lang="zh-CN" altLang="en-US" dirty="0"/>
          </a:p>
        </p:txBody>
      </p:sp>
      <p:sp>
        <p:nvSpPr>
          <p:cNvPr id="12" name="内容占位符 2"/>
          <p:cNvSpPr>
            <a:spLocks noGrp="1"/>
          </p:cNvSpPr>
          <p:nvPr>
            <p:ph sz="quarter" idx="11"/>
          </p:nvPr>
        </p:nvSpPr>
        <p:spPr>
          <a:xfrm>
            <a:off x="285772" y="1091306"/>
            <a:ext cx="11557497" cy="5683566"/>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2000">
                <a:latin typeface="微软雅黑" panose="020B0503020204020204" pitchFamily="34" charset="-122"/>
                <a:ea typeface="微软雅黑" panose="020B0503020204020204" pitchFamily="34" charset="-122"/>
              </a:defRPr>
            </a:lvl1pPr>
            <a:lvl2pPr marL="30607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600">
                <a:latin typeface="微软雅黑" panose="020B0503020204020204" pitchFamily="34" charset="-122"/>
                <a:ea typeface="微软雅黑" panose="020B0503020204020204" pitchFamily="34" charset="-122"/>
              </a:defRPr>
            </a:lvl2pPr>
            <a:lvl3pPr marL="612775" indent="0">
              <a:lnSpc>
                <a:spcPct val="150000"/>
              </a:lnSpc>
              <a:buNone/>
              <a:defRPr sz="1200">
                <a:latin typeface="微软雅黑" panose="020B0503020204020204" pitchFamily="34" charset="-122"/>
                <a:ea typeface="微软雅黑" panose="020B0503020204020204" pitchFamily="34" charset="-122"/>
              </a:defRPr>
            </a:lvl3pPr>
            <a:lvl4pPr marL="918210" indent="0">
              <a:lnSpc>
                <a:spcPct val="150000"/>
              </a:lnSpc>
              <a:buNone/>
              <a:defRPr sz="790">
                <a:latin typeface="+mn-ea"/>
                <a:ea typeface="+mn-ea"/>
              </a:defRPr>
            </a:lvl4pPr>
            <a:lvl5pPr marL="1224280" indent="0">
              <a:lnSpc>
                <a:spcPct val="150000"/>
              </a:lnSpc>
              <a:buNone/>
              <a:defRPr sz="790">
                <a:latin typeface="+mn-ea"/>
                <a:ea typeface="+mn-ea"/>
              </a:defRPr>
            </a:lvl5pPr>
          </a:lstStyle>
          <a:p>
            <a:pPr lvl="0"/>
            <a:r>
              <a:rPr kumimoji="1" lang="zh-CN" altLang="en-US" dirty="0"/>
              <a:t>单击此处编辑母版文本样式</a:t>
            </a:r>
            <a:endParaRPr kumimoji="1" lang="en-US" altLang="zh-CN" dirty="0"/>
          </a:p>
          <a:p>
            <a:pPr marL="306070" marR="0" lvl="1"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1" lang="zh-CN" altLang="en-US" dirty="0"/>
              <a:t>单击此处编辑母版文本样式</a:t>
            </a:r>
            <a:endParaRPr kumimoji="1" lang="en-US" altLang="zh-CN" dirty="0"/>
          </a:p>
          <a:p>
            <a:pPr marL="612775" marR="0" lvl="2"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1" lang="zh-CN" altLang="en-US" dirty="0"/>
              <a:t>单击此处编辑母版文本样式</a:t>
            </a:r>
            <a:endParaRPr kumimoji="1" lang="en-US" altLang="zh-CN" dirty="0"/>
          </a:p>
          <a:p>
            <a:pPr marL="306070" marR="0" lvl="1"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endParaRPr kumimoji="1" lang="en-US" altLang="zh-CN" dirty="0"/>
          </a:p>
          <a:p>
            <a:pPr lvl="0"/>
            <a:endParaRPr kumimoji="1" lang="zh-CN" altLang="en-US" dirty="0"/>
          </a:p>
        </p:txBody>
      </p:sp>
      <p:cxnSp>
        <p:nvCxnSpPr>
          <p:cNvPr id="7" name="直线连接符 8"/>
          <p:cNvCxnSpPr/>
          <p:nvPr userDrawn="1"/>
        </p:nvCxnSpPr>
        <p:spPr bwMode="auto">
          <a:xfrm>
            <a:off x="388110" y="260219"/>
            <a:ext cx="2584" cy="626836"/>
          </a:xfrm>
          <a:prstGeom prst="line">
            <a:avLst/>
          </a:prstGeom>
          <a:noFill/>
          <a:ln w="38100" cap="flat" cmpd="sng" algn="ctr">
            <a:solidFill>
              <a:srgbClr val="0C4BA1"/>
            </a:solidFill>
            <a:prstDash val="solid"/>
            <a:round/>
            <a:headEnd type="none" w="med" len="med"/>
            <a:tailEnd type="none" w="med" len="med"/>
          </a:ln>
          <a:effectLst/>
        </p:spPr>
      </p:cxnSp>
      <p:cxnSp>
        <p:nvCxnSpPr>
          <p:cNvPr id="8" name="直线连接符 8"/>
          <p:cNvCxnSpPr/>
          <p:nvPr userDrawn="1"/>
        </p:nvCxnSpPr>
        <p:spPr bwMode="auto">
          <a:xfrm>
            <a:off x="466068" y="260219"/>
            <a:ext cx="2584" cy="626836"/>
          </a:xfrm>
          <a:prstGeom prst="line">
            <a:avLst/>
          </a:prstGeom>
          <a:noFill/>
          <a:ln w="19050" cap="flat" cmpd="sng" algn="ctr">
            <a:solidFill>
              <a:srgbClr val="0C4BA1"/>
            </a:solidFill>
            <a:prstDash val="solid"/>
            <a:round/>
            <a:headEnd type="none" w="med" len="med"/>
            <a:tailEnd type="none" w="med" len="med"/>
          </a:ln>
          <a:effectLst/>
        </p:spPr>
      </p:cxn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679939C-B193-42F4-9B99-82291E39D7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6EAD84-77F6-4D6E-A09A-B0B44D85BB2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679939C-B193-42F4-9B99-82291E39D77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6EAD84-77F6-4D6E-A09A-B0B44D85BB2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679939C-B193-42F4-9B99-82291E39D77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6EAD84-77F6-4D6E-A09A-B0B44D85BB2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679939C-B193-42F4-9B99-82291E39D77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6EAD84-77F6-4D6E-A09A-B0B44D85BB2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79939C-B193-42F4-9B99-82291E39D77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6EAD84-77F6-4D6E-A09A-B0B44D85BB22}" type="slidenum">
              <a:rPr lang="zh-CN" altLang="en-US" smtClean="0"/>
            </a:fld>
            <a:endParaRPr lang="zh-CN" altLang="en-US"/>
          </a:p>
        </p:txBody>
      </p:sp>
      <p:pic>
        <p:nvPicPr>
          <p:cNvPr id="5" name="图片 4" descr="背景图案&#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20811" y="3429000"/>
            <a:ext cx="1402080" cy="1613905"/>
          </a:xfrm>
          <a:prstGeom prst="rect">
            <a:avLst/>
          </a:prstGeom>
        </p:spPr>
      </p:pic>
      <p:pic>
        <p:nvPicPr>
          <p:cNvPr id="7" name="图片 6"/>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10015711" y="1231900"/>
            <a:ext cx="2197100" cy="2197100"/>
          </a:xfrm>
          <a:prstGeom prst="rect">
            <a:avLst/>
          </a:prstGeom>
        </p:spPr>
      </p:pic>
      <p:pic>
        <p:nvPicPr>
          <p:cNvPr id="8" name="图片 7"/>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6982691" y="29869"/>
            <a:ext cx="1704110" cy="1817179"/>
          </a:xfrm>
          <a:prstGeom prst="rect">
            <a:avLst/>
          </a:prstGeom>
        </p:spPr>
      </p:pic>
      <p:pic>
        <p:nvPicPr>
          <p:cNvPr id="9" name="图片 8"/>
          <p:cNvPicPr>
            <a:picLocks noChangeAspect="1"/>
          </p:cNvPicPr>
          <p:nvPr userDrawn="1"/>
        </p:nvPicPr>
        <p:blipFill>
          <a:blip r:embed="rId6">
            <a:alphaModFix amt="50000"/>
            <a:extLst>
              <a:ext uri="{28A0092B-C50C-407E-A947-70E740481C1C}">
                <a14:useLocalDpi xmlns:a14="http://schemas.microsoft.com/office/drawing/2010/main" val="0"/>
              </a:ext>
            </a:extLst>
          </a:blip>
          <a:stretch>
            <a:fillRect/>
          </a:stretch>
        </p:blipFill>
        <p:spPr>
          <a:xfrm>
            <a:off x="3038793" y="4827359"/>
            <a:ext cx="1912678" cy="20306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679939C-B193-42F4-9B99-82291E39D77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6EAD84-77F6-4D6E-A09A-B0B44D85BB2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679939C-B193-42F4-9B99-82291E39D77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6EAD84-77F6-4D6E-A09A-B0B44D85BB2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9679939C-B193-42F4-9B99-82291E39D77A}"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786EAD84-77F6-4D6E-A09A-B0B44D85BB22}"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7.xml"/><Relationship Id="rId2" Type="http://schemas.openxmlformats.org/officeDocument/2006/relationships/image" Target="../media/image15.png"/><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7.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7.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7.xml"/><Relationship Id="rId2" Type="http://schemas.openxmlformats.org/officeDocument/2006/relationships/image" Target="../media/image9.png"/><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7.xml"/><Relationship Id="rId2" Type="http://schemas.openxmlformats.org/officeDocument/2006/relationships/image" Target="../media/image10.png"/><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7.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pic>
        <p:nvPicPr>
          <p:cNvPr id="4" name="图片 3" descr="图形用户界面, 文本, 应用程序, 聊天或短信&#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385500" y="376401"/>
            <a:ext cx="8457770" cy="46037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模糊查询如何</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解决</a:t>
            </a:r>
            <a:endPar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7"/>
          <p:cNvSpPr>
            <a:spLocks noGrp="1"/>
          </p:cNvSpPr>
          <p:nvPr>
            <p:ph sz="quarter" idx="11"/>
          </p:nvPr>
        </p:nvSpPr>
        <p:spPr>
          <a:xfrm>
            <a:off x="285772" y="1091306"/>
            <a:ext cx="11557497" cy="5683566"/>
          </a:xfrm>
        </p:spPr>
        <p:txBody>
          <a:bodyPr>
            <a:normAutofit lnSpcReduction="10000"/>
          </a:bodyPr>
          <a:lstStyle/>
          <a:p>
            <a:pPr marL="285750" lvl="1" indent="-285750" fontAlgn="auto">
              <a:lnSpc>
                <a:spcPct val="100000"/>
              </a:lnSpc>
              <a:spcBef>
                <a:spcPts val="0"/>
              </a:spcBef>
            </a:pPr>
            <a:r>
              <a:rPr lang="zh-CN" altLang="en-US" sz="1800" b="1" dirty="0" smtClean="0">
                <a:latin typeface="微软雅黑" charset="0"/>
                <a:ea typeface="微软雅黑" charset="0"/>
                <a:cs typeface="微软雅黑" charset="0"/>
                <a:sym typeface="+mn-ea"/>
              </a:rPr>
              <a:t>单字符摘要算法思路</a:t>
            </a:r>
            <a:endParaRPr lang="en-US" altLang="zh-CN" sz="1800" b="1" dirty="0">
              <a:latin typeface="微软雅黑" charset="0"/>
              <a:ea typeface="微软雅黑" charset="0"/>
              <a:cs typeface="微软雅黑" charset="0"/>
              <a:sym typeface="+mn-ea"/>
            </a:endParaRPr>
          </a:p>
          <a:p>
            <a:pPr marL="285750" lvl="1" indent="-285750" fontAlgn="auto">
              <a:lnSpc>
                <a:spcPct val="100000"/>
              </a:lnSpc>
              <a:spcBef>
                <a:spcPts val="0"/>
              </a:spcBef>
              <a:buNone/>
            </a:pPr>
            <a:r>
              <a:rPr lang="en-US" altLang="zh-CN" sz="1600" dirty="0">
                <a:latin typeface="微软雅黑" charset="0"/>
                <a:ea typeface="微软雅黑" charset="0"/>
                <a:cs typeface="微软雅黑" charset="0"/>
                <a:sym typeface="+mn-ea"/>
              </a:rPr>
              <a:t>// </a:t>
            </a:r>
            <a:r>
              <a:rPr lang="en-US" altLang="zh-CN" sz="1600" dirty="0" err="1">
                <a:latin typeface="微软雅黑" charset="0"/>
                <a:ea typeface="微软雅黑" charset="0"/>
                <a:cs typeface="微软雅黑" charset="0"/>
                <a:sym typeface="+mn-ea"/>
              </a:rPr>
              <a:t>ascii</a:t>
            </a:r>
            <a:r>
              <a:rPr lang="en-US" altLang="zh-CN" sz="1600" dirty="0">
                <a:latin typeface="微软雅黑" charset="0"/>
                <a:ea typeface="微软雅黑" charset="0"/>
                <a:cs typeface="微软雅黑" charset="0"/>
                <a:sym typeface="+mn-ea"/>
              </a:rPr>
              <a:t> </a:t>
            </a:r>
            <a:r>
              <a:rPr lang="zh-CN" altLang="en-US" sz="1600" dirty="0">
                <a:latin typeface="微软雅黑" charset="0"/>
                <a:ea typeface="微软雅黑" charset="0"/>
                <a:cs typeface="微软雅黑" charset="0"/>
                <a:sym typeface="+mn-ea"/>
              </a:rPr>
              <a:t>偏移量 防止出现原文</a:t>
            </a:r>
            <a:endParaRPr lang="zh-CN" altLang="en-US" sz="1600" dirty="0">
              <a:latin typeface="微软雅黑" charset="0"/>
              <a:ea typeface="微软雅黑" charset="0"/>
              <a:cs typeface="微软雅黑" charset="0"/>
            </a:endParaRPr>
          </a:p>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private </a:t>
            </a:r>
            <a:r>
              <a:rPr lang="en-US" altLang="zh-CN" sz="1600" dirty="0" err="1">
                <a:latin typeface="微软雅黑" charset="0"/>
                <a:ea typeface="微软雅黑" charset="0"/>
                <a:cs typeface="微软雅黑" charset="0"/>
                <a:sym typeface="+mn-ea"/>
              </a:rPr>
              <a:t>int</a:t>
            </a:r>
            <a:r>
              <a:rPr lang="en-US" altLang="zh-CN" sz="1600" dirty="0">
                <a:latin typeface="微软雅黑" charset="0"/>
                <a:ea typeface="微软雅黑" charset="0"/>
                <a:cs typeface="微软雅黑" charset="0"/>
                <a:sym typeface="+mn-ea"/>
              </a:rPr>
              <a:t> delta = 1;</a:t>
            </a:r>
            <a:endParaRPr lang="en-US" altLang="zh-CN" sz="1600" dirty="0">
              <a:latin typeface="微软雅黑" charset="0"/>
              <a:ea typeface="微软雅黑" charset="0"/>
              <a:cs typeface="微软雅黑" charset="0"/>
            </a:endParaRPr>
          </a:p>
          <a:p>
            <a:pPr marL="0" lvl="1" indent="0" fontAlgn="auto">
              <a:lnSpc>
                <a:spcPct val="100000"/>
              </a:lnSpc>
              <a:spcBef>
                <a:spcPts val="0"/>
              </a:spcBef>
              <a:buNone/>
            </a:pPr>
            <a:br>
              <a:rPr lang="en-US" altLang="zh-CN" sz="1600" dirty="0">
                <a:latin typeface="微软雅黑" charset="0"/>
                <a:ea typeface="微软雅黑" charset="0"/>
                <a:cs typeface="微软雅黑" charset="0"/>
                <a:sym typeface="+mn-ea"/>
              </a:rPr>
            </a:br>
            <a:r>
              <a:rPr lang="en-US" altLang="zh-CN" sz="1600" dirty="0">
                <a:latin typeface="微软雅黑" charset="0"/>
                <a:ea typeface="微软雅黑" charset="0"/>
                <a:cs typeface="微软雅黑" charset="0"/>
                <a:sym typeface="+mn-ea"/>
              </a:rPr>
              <a:t>// </a:t>
            </a:r>
            <a:r>
              <a:rPr lang="zh-CN" altLang="en-US" sz="1600" dirty="0">
                <a:latin typeface="微软雅黑" charset="0"/>
                <a:ea typeface="微软雅黑" charset="0"/>
                <a:cs typeface="微软雅黑" charset="0"/>
                <a:sym typeface="+mn-ea"/>
              </a:rPr>
              <a:t>二进制</a:t>
            </a:r>
            <a:r>
              <a:rPr lang="en-US" altLang="zh-CN" sz="1600" dirty="0">
                <a:latin typeface="微软雅黑" charset="0"/>
                <a:ea typeface="微软雅黑" charset="0"/>
                <a:cs typeface="微软雅黑" charset="0"/>
                <a:sym typeface="+mn-ea"/>
              </a:rPr>
              <a:t>mask</a:t>
            </a:r>
            <a:r>
              <a:rPr lang="zh-CN" altLang="en-US" sz="1600" dirty="0">
                <a:latin typeface="微软雅黑" charset="0"/>
                <a:ea typeface="微软雅黑" charset="0"/>
                <a:cs typeface="微软雅黑" charset="0"/>
                <a:sym typeface="+mn-ea"/>
              </a:rPr>
              <a:t>用于丢失精度</a:t>
            </a:r>
            <a:endParaRPr lang="zh-CN" altLang="en-US" sz="1600" dirty="0">
              <a:latin typeface="微软雅黑" charset="0"/>
              <a:ea typeface="微软雅黑" charset="0"/>
              <a:cs typeface="微软雅黑" charset="0"/>
            </a:endParaRPr>
          </a:p>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private </a:t>
            </a:r>
            <a:r>
              <a:rPr lang="en-US" altLang="zh-CN" sz="1600" dirty="0" err="1">
                <a:latin typeface="微软雅黑" charset="0"/>
                <a:ea typeface="微软雅黑" charset="0"/>
                <a:cs typeface="微软雅黑" charset="0"/>
                <a:sym typeface="+mn-ea"/>
              </a:rPr>
              <a:t>int</a:t>
            </a:r>
            <a:r>
              <a:rPr lang="en-US" altLang="zh-CN" sz="1600" dirty="0">
                <a:latin typeface="微软雅黑" charset="0"/>
                <a:ea typeface="微软雅黑" charset="0"/>
                <a:cs typeface="微软雅黑" charset="0"/>
                <a:sym typeface="+mn-ea"/>
              </a:rPr>
              <a:t> mask = 0b0111_1111_1101;</a:t>
            </a:r>
            <a:endParaRPr lang="en-US" altLang="zh-CN" sz="1600" dirty="0">
              <a:latin typeface="微软雅黑" charset="0"/>
              <a:ea typeface="微软雅黑" charset="0"/>
              <a:cs typeface="微软雅黑" charset="0"/>
            </a:endParaRPr>
          </a:p>
          <a:p>
            <a:pPr marL="0" lvl="1" indent="0" fontAlgn="auto">
              <a:lnSpc>
                <a:spcPct val="100000"/>
              </a:lnSpc>
              <a:spcBef>
                <a:spcPts val="0"/>
              </a:spcBef>
              <a:buNone/>
            </a:pPr>
            <a:br>
              <a:rPr lang="en-US" altLang="zh-CN" sz="1600" dirty="0">
                <a:latin typeface="微软雅黑" charset="0"/>
                <a:ea typeface="微软雅黑" charset="0"/>
                <a:cs typeface="微软雅黑" charset="0"/>
                <a:sym typeface="+mn-ea"/>
              </a:rPr>
            </a:br>
            <a:r>
              <a:rPr lang="en-US" altLang="zh-CN" sz="1600" dirty="0">
                <a:latin typeface="微软雅黑" charset="0"/>
                <a:ea typeface="微软雅黑" charset="0"/>
                <a:cs typeface="微软雅黑" charset="0"/>
                <a:sym typeface="+mn-ea"/>
              </a:rPr>
              <a:t>//3726</a:t>
            </a:r>
            <a:r>
              <a:rPr lang="zh-CN" altLang="en-US" sz="1600" dirty="0">
                <a:latin typeface="微软雅黑" charset="0"/>
                <a:ea typeface="微软雅黑" charset="0"/>
                <a:cs typeface="微软雅黑" charset="0"/>
                <a:sym typeface="+mn-ea"/>
              </a:rPr>
              <a:t>个常用汉字</a:t>
            </a:r>
            <a:endParaRPr lang="zh-CN" altLang="en-US" sz="1600" dirty="0">
              <a:latin typeface="微软雅黑" charset="0"/>
              <a:ea typeface="微软雅黑" charset="0"/>
              <a:cs typeface="微软雅黑" charset="0"/>
            </a:endParaRPr>
          </a:p>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public static String DICT = "</a:t>
            </a:r>
            <a:r>
              <a:rPr lang="zh-CN" altLang="en-US" sz="1600" dirty="0">
                <a:latin typeface="微软雅黑" charset="0"/>
                <a:ea typeface="微软雅黑" charset="0"/>
                <a:cs typeface="微软雅黑" charset="0"/>
                <a:sym typeface="+mn-ea"/>
              </a:rPr>
              <a:t>啊阿埃挨。。。。</a:t>
            </a:r>
            <a:r>
              <a:rPr lang="en-US" altLang="zh-CN" sz="1600" dirty="0" smtClean="0">
                <a:latin typeface="微软雅黑" charset="0"/>
                <a:ea typeface="微软雅黑" charset="0"/>
                <a:cs typeface="微软雅黑" charset="0"/>
                <a:sym typeface="+mn-ea"/>
              </a:rPr>
              <a:t>";</a:t>
            </a:r>
            <a:endParaRPr lang="en-US" altLang="zh-CN" sz="1600" dirty="0" smtClean="0">
              <a:latin typeface="微软雅黑" charset="0"/>
              <a:ea typeface="微软雅黑" charset="0"/>
              <a:cs typeface="微软雅黑" charset="0"/>
              <a:sym typeface="+mn-ea"/>
            </a:endParaRPr>
          </a:p>
          <a:p>
            <a:pPr marL="0" lvl="1" indent="0" fontAlgn="auto">
              <a:lnSpc>
                <a:spcPct val="100000"/>
              </a:lnSpc>
              <a:spcBef>
                <a:spcPts val="0"/>
              </a:spcBef>
              <a:buNone/>
            </a:pPr>
            <a:endParaRPr lang="en-US" altLang="zh-CN" sz="1600" dirty="0" smtClean="0">
              <a:latin typeface="微软雅黑" charset="0"/>
              <a:ea typeface="微软雅黑" charset="0"/>
              <a:cs typeface="微软雅黑" charset="0"/>
            </a:endParaRPr>
          </a:p>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public String encrypt(final String </a:t>
            </a:r>
            <a:r>
              <a:rPr lang="en-US" altLang="zh-CN" sz="1600" dirty="0" err="1">
                <a:latin typeface="微软雅黑" charset="0"/>
                <a:ea typeface="微软雅黑" charset="0"/>
                <a:cs typeface="微软雅黑" charset="0"/>
                <a:sym typeface="+mn-ea"/>
              </a:rPr>
              <a:t>plainValue</a:t>
            </a:r>
            <a:r>
              <a:rPr lang="en-US" altLang="zh-CN" sz="1600" dirty="0">
                <a:latin typeface="微软雅黑" charset="0"/>
                <a:ea typeface="微软雅黑" charset="0"/>
                <a:cs typeface="微软雅黑" charset="0"/>
                <a:sym typeface="+mn-ea"/>
              </a:rPr>
              <a:t>, </a:t>
            </a:r>
            <a:endParaRPr lang="en-US" altLang="zh-CN" sz="1600" dirty="0" smtClean="0">
              <a:latin typeface="微软雅黑" charset="0"/>
              <a:ea typeface="微软雅黑" charset="0"/>
              <a:cs typeface="微软雅黑" charset="0"/>
            </a:endParaRPr>
          </a:p>
          <a:p>
            <a:pPr marL="0" lvl="1" indent="0" fontAlgn="auto">
              <a:lnSpc>
                <a:spcPct val="100000"/>
              </a:lnSpc>
              <a:spcBef>
                <a:spcPts val="0"/>
              </a:spcBef>
              <a:buNone/>
            </a:pPr>
            <a:r>
              <a:rPr lang="en-US" altLang="zh-CN" sz="1600" dirty="0" smtClean="0">
                <a:latin typeface="微软雅黑" charset="0"/>
                <a:ea typeface="微软雅黑" charset="0"/>
                <a:cs typeface="微软雅黑" charset="0"/>
                <a:sym typeface="+mn-ea"/>
              </a:rPr>
              <a:t>final </a:t>
            </a:r>
            <a:r>
              <a:rPr lang="en-US" altLang="zh-CN" sz="1600" dirty="0" err="1">
                <a:latin typeface="微软雅黑" charset="0"/>
                <a:ea typeface="微软雅黑" charset="0"/>
                <a:cs typeface="微软雅黑" charset="0"/>
                <a:sym typeface="+mn-ea"/>
              </a:rPr>
              <a:t>EncryptContext</a:t>
            </a:r>
            <a:r>
              <a:rPr lang="en-US" altLang="zh-CN" sz="1600" dirty="0">
                <a:latin typeface="微软雅黑" charset="0"/>
                <a:ea typeface="微软雅黑" charset="0"/>
                <a:cs typeface="微软雅黑" charset="0"/>
                <a:sym typeface="+mn-ea"/>
              </a:rPr>
              <a:t> </a:t>
            </a:r>
            <a:r>
              <a:rPr lang="en-US" altLang="zh-CN" sz="1600" dirty="0" err="1">
                <a:latin typeface="微软雅黑" charset="0"/>
                <a:ea typeface="微软雅黑" charset="0"/>
                <a:cs typeface="微软雅黑" charset="0"/>
                <a:sym typeface="+mn-ea"/>
              </a:rPr>
              <a:t>encryptContext</a:t>
            </a:r>
            <a:r>
              <a:rPr lang="en-US" altLang="zh-CN" sz="1600" dirty="0">
                <a:latin typeface="微软雅黑" charset="0"/>
                <a:ea typeface="微软雅黑" charset="0"/>
                <a:cs typeface="微软雅黑" charset="0"/>
                <a:sym typeface="+mn-ea"/>
              </a:rPr>
              <a:t>) {</a:t>
            </a:r>
            <a:endParaRPr lang="en-US" altLang="zh-CN" sz="1600" dirty="0">
              <a:latin typeface="微软雅黑" charset="0"/>
              <a:ea typeface="微软雅黑" charset="0"/>
              <a:cs typeface="微软雅黑" charset="0"/>
            </a:endParaRPr>
          </a:p>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        if (null == </a:t>
            </a:r>
            <a:r>
              <a:rPr lang="en-US" altLang="zh-CN" sz="1600" dirty="0" err="1">
                <a:latin typeface="微软雅黑" charset="0"/>
                <a:ea typeface="微软雅黑" charset="0"/>
                <a:cs typeface="微软雅黑" charset="0"/>
                <a:sym typeface="+mn-ea"/>
              </a:rPr>
              <a:t>plainValue</a:t>
            </a:r>
            <a:r>
              <a:rPr lang="en-US" altLang="zh-CN" sz="1600" dirty="0">
                <a:latin typeface="微软雅黑" charset="0"/>
                <a:ea typeface="微软雅黑" charset="0"/>
                <a:cs typeface="微软雅黑" charset="0"/>
                <a:sym typeface="+mn-ea"/>
              </a:rPr>
              <a:t>) {</a:t>
            </a:r>
            <a:endParaRPr lang="en-US" altLang="zh-CN" sz="1600" dirty="0">
              <a:latin typeface="微软雅黑" charset="0"/>
              <a:ea typeface="微软雅黑" charset="0"/>
              <a:cs typeface="微软雅黑" charset="0"/>
            </a:endParaRPr>
          </a:p>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            return null;</a:t>
            </a:r>
            <a:endParaRPr lang="en-US" altLang="zh-CN" sz="1600" dirty="0">
              <a:latin typeface="微软雅黑" charset="0"/>
              <a:ea typeface="微软雅黑" charset="0"/>
              <a:cs typeface="微软雅黑" charset="0"/>
            </a:endParaRPr>
          </a:p>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        }</a:t>
            </a:r>
            <a:endParaRPr lang="en-US" altLang="zh-CN" sz="1600" dirty="0">
              <a:latin typeface="微软雅黑" charset="0"/>
              <a:ea typeface="微软雅黑" charset="0"/>
              <a:cs typeface="微软雅黑" charset="0"/>
              <a:sym typeface="+mn-ea"/>
            </a:endParaRPr>
          </a:p>
          <a:p>
            <a:pPr marL="0" lvl="1" indent="0" fontAlgn="auto">
              <a:lnSpc>
                <a:spcPct val="100000"/>
              </a:lnSpc>
              <a:spcBef>
                <a:spcPts val="0"/>
              </a:spcBef>
              <a:buNone/>
            </a:pPr>
            <a:endParaRPr lang="en-US" altLang="zh-CN" sz="1600" dirty="0">
              <a:latin typeface="微软雅黑" charset="0"/>
              <a:ea typeface="微软雅黑" charset="0"/>
              <a:cs typeface="微软雅黑" charset="0"/>
            </a:endParaRPr>
          </a:p>
          <a:p>
            <a:pPr marL="0" lvl="1" indent="0" fontAlgn="auto">
              <a:lnSpc>
                <a:spcPct val="100000"/>
              </a:lnSpc>
              <a:spcBef>
                <a:spcPts val="0"/>
              </a:spcBef>
              <a:buNone/>
            </a:pPr>
            <a:r>
              <a:rPr lang="en-US" altLang="zh-CN" sz="1600" dirty="0" err="1">
                <a:latin typeface="微软雅黑" charset="0"/>
                <a:ea typeface="微软雅黑" charset="0"/>
                <a:cs typeface="微软雅黑" charset="0"/>
                <a:sym typeface="+mn-ea"/>
              </a:rPr>
              <a:t>StringBuilder</a:t>
            </a:r>
            <a:r>
              <a:rPr lang="en-US" altLang="zh-CN" sz="1600" dirty="0">
                <a:latin typeface="微软雅黑" charset="0"/>
                <a:ea typeface="微软雅黑" charset="0"/>
                <a:cs typeface="微软雅黑" charset="0"/>
                <a:sym typeface="+mn-ea"/>
              </a:rPr>
              <a:t> </a:t>
            </a:r>
            <a:r>
              <a:rPr lang="en-US" altLang="zh-CN" sz="1600" dirty="0" err="1">
                <a:latin typeface="微软雅黑" charset="0"/>
                <a:ea typeface="微软雅黑" charset="0"/>
                <a:cs typeface="微软雅黑" charset="0"/>
                <a:sym typeface="+mn-ea"/>
              </a:rPr>
              <a:t>sb</a:t>
            </a:r>
            <a:r>
              <a:rPr lang="en-US" altLang="zh-CN" sz="1600" dirty="0">
                <a:latin typeface="微软雅黑" charset="0"/>
                <a:ea typeface="微软雅黑" charset="0"/>
                <a:cs typeface="微软雅黑" charset="0"/>
                <a:sym typeface="+mn-ea"/>
              </a:rPr>
              <a:t> = new </a:t>
            </a:r>
            <a:r>
              <a:rPr lang="en-US" altLang="zh-CN" sz="1600" dirty="0" err="1">
                <a:latin typeface="微软雅黑" charset="0"/>
                <a:ea typeface="微软雅黑" charset="0"/>
                <a:cs typeface="微软雅黑" charset="0"/>
                <a:sym typeface="+mn-ea"/>
              </a:rPr>
              <a:t>StringBuilder</a:t>
            </a:r>
            <a:r>
              <a:rPr lang="en-US" altLang="zh-CN" sz="1600" dirty="0">
                <a:latin typeface="微软雅黑" charset="0"/>
                <a:ea typeface="微软雅黑" charset="0"/>
                <a:cs typeface="微软雅黑" charset="0"/>
                <a:sym typeface="+mn-ea"/>
              </a:rPr>
              <a:t>(</a:t>
            </a:r>
            <a:r>
              <a:rPr lang="en-US" altLang="zh-CN" sz="1600" dirty="0" err="1">
                <a:latin typeface="微软雅黑" charset="0"/>
                <a:ea typeface="微软雅黑" charset="0"/>
                <a:cs typeface="微软雅黑" charset="0"/>
                <a:sym typeface="+mn-ea"/>
              </a:rPr>
              <a:t>plainValue.length</a:t>
            </a:r>
            <a:r>
              <a:rPr lang="en-US" altLang="zh-CN" sz="1600" dirty="0">
                <a:latin typeface="微软雅黑" charset="0"/>
                <a:ea typeface="微软雅黑" charset="0"/>
                <a:cs typeface="微软雅黑" charset="0"/>
                <a:sym typeface="+mn-ea"/>
              </a:rPr>
              <a:t>());</a:t>
            </a:r>
            <a:endParaRPr lang="en-US" altLang="zh-CN" sz="1600" dirty="0">
              <a:latin typeface="微软雅黑" charset="0"/>
              <a:ea typeface="微软雅黑" charset="0"/>
              <a:cs typeface="微软雅黑" charset="0"/>
            </a:endParaRPr>
          </a:p>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         for (char each : plainValue.toCharArray()) {</a:t>
            </a:r>
            <a:endParaRPr lang="en-US" altLang="zh-CN" sz="1600" dirty="0">
              <a:latin typeface="微软雅黑" charset="0"/>
              <a:ea typeface="微软雅黑" charset="0"/>
              <a:cs typeface="微软雅黑" charset="0"/>
              <a:sym typeface="+mn-ea"/>
            </a:endParaRPr>
          </a:p>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            char maskedChar = getMaskedChar(each);</a:t>
            </a:r>
            <a:endParaRPr lang="en-US" altLang="zh-CN" sz="1600" dirty="0">
              <a:latin typeface="微软雅黑" charset="0"/>
              <a:ea typeface="微软雅黑" charset="0"/>
              <a:cs typeface="微软雅黑" charset="0"/>
              <a:sym typeface="+mn-ea"/>
            </a:endParaRPr>
          </a:p>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            if ('%' == maskedChar || '_' == maskedChar) {</a:t>
            </a:r>
            <a:endParaRPr lang="en-US" altLang="zh-CN" sz="1600" dirty="0">
              <a:latin typeface="微软雅黑" charset="0"/>
              <a:ea typeface="微软雅黑" charset="0"/>
              <a:cs typeface="微软雅黑" charset="0"/>
              <a:sym typeface="+mn-ea"/>
            </a:endParaRPr>
          </a:p>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                result.append(each);</a:t>
            </a:r>
            <a:endParaRPr lang="en-US" altLang="zh-CN" sz="1600" dirty="0">
              <a:latin typeface="微软雅黑" charset="0"/>
              <a:ea typeface="微软雅黑" charset="0"/>
              <a:cs typeface="微软雅黑" charset="0"/>
              <a:sym typeface="+mn-ea"/>
            </a:endParaRPr>
          </a:p>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            } else {</a:t>
            </a:r>
            <a:endParaRPr lang="en-US" altLang="zh-CN" sz="1600" dirty="0">
              <a:latin typeface="微软雅黑" charset="0"/>
              <a:ea typeface="微软雅黑" charset="0"/>
              <a:cs typeface="微软雅黑" charset="0"/>
              <a:sym typeface="+mn-ea"/>
            </a:endParaRPr>
          </a:p>
          <a:p>
            <a:pPr marL="0" lvl="1" indent="0" fontAlgn="auto">
              <a:lnSpc>
                <a:spcPct val="100000"/>
              </a:lnSpc>
              <a:spcBef>
                <a:spcPts val="0"/>
              </a:spcBef>
              <a:buNone/>
            </a:pPr>
            <a:r>
              <a:rPr lang="en-US" altLang="zh-CN" sz="1800" dirty="0">
                <a:latin typeface="微软雅黑" charset="0"/>
                <a:ea typeface="微软雅黑" charset="0"/>
                <a:cs typeface="微软雅黑" charset="0"/>
                <a:sym typeface="+mn-ea"/>
              </a:rPr>
              <a:t>          </a:t>
            </a:r>
            <a:endParaRPr lang="zh-CN" altLang="en-US" sz="1800" dirty="0" smtClean="0">
              <a:solidFill>
                <a:schemeClr val="accent1"/>
              </a:solidFill>
              <a:latin typeface="微软雅黑" charset="0"/>
              <a:ea typeface="微软雅黑" charset="0"/>
              <a:cs typeface="微软雅黑" charset="0"/>
            </a:endParaRPr>
          </a:p>
        </p:txBody>
      </p:sp>
      <p:sp>
        <p:nvSpPr>
          <p:cNvPr id="8" name="object 13"/>
          <p:cNvSpPr txBox="1"/>
          <p:nvPr/>
        </p:nvSpPr>
        <p:spPr>
          <a:xfrm>
            <a:off x="5979460" y="1091643"/>
            <a:ext cx="5737411" cy="1281430"/>
          </a:xfrm>
          <a:prstGeom prst="rect">
            <a:avLst/>
          </a:prstGeom>
        </p:spPr>
        <p:txBody>
          <a:bodyPr vert="horz" wrap="square" lIns="0" tIns="50800" rIns="0" bIns="0" rtlCol="0">
            <a:spAutoFit/>
          </a:bodyPr>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     result.append(maskedChar);</a:t>
            </a:r>
            <a:endParaRPr lang="en-US" altLang="zh-CN" sz="1600" dirty="0">
              <a:latin typeface="微软雅黑" charset="0"/>
              <a:ea typeface="微软雅黑" charset="0"/>
              <a:cs typeface="微软雅黑" charset="0"/>
              <a:sym typeface="+mn-ea"/>
            </a:endParaRPr>
          </a:p>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            }</a:t>
            </a:r>
            <a:endParaRPr lang="en-US" altLang="zh-CN" sz="1600" dirty="0">
              <a:latin typeface="微软雅黑" charset="0"/>
              <a:ea typeface="微软雅黑" charset="0"/>
              <a:cs typeface="微软雅黑" charset="0"/>
              <a:sym typeface="+mn-ea"/>
            </a:endParaRPr>
          </a:p>
          <a:p>
            <a:pPr marL="0" lvl="1" indent="0" fontAlgn="auto">
              <a:lnSpc>
                <a:spcPct val="100000"/>
              </a:lnSpc>
              <a:spcBef>
                <a:spcPts val="0"/>
              </a:spcBef>
              <a:buNone/>
            </a:pPr>
            <a:r>
              <a:rPr lang="en-US" altLang="zh-CN" sz="1600" dirty="0">
                <a:latin typeface="微软雅黑" charset="0"/>
                <a:ea typeface="微软雅黑" charset="0"/>
                <a:cs typeface="微软雅黑" charset="0"/>
                <a:sym typeface="+mn-ea"/>
              </a:rPr>
              <a:t>        }</a:t>
            </a:r>
            <a:r>
              <a:rPr lang="en-US" altLang="zh-CN" sz="1600" dirty="0">
                <a:latin typeface="微软雅黑" charset="0"/>
                <a:ea typeface="微软雅黑" charset="0"/>
                <a:cs typeface="微软雅黑" charset="0"/>
              </a:rPr>
              <a:t>       </a:t>
            </a:r>
            <a:endParaRPr lang="en-US" altLang="zh-CN" sz="1600" dirty="0">
              <a:latin typeface="微软雅黑" charset="0"/>
              <a:ea typeface="微软雅黑" charset="0"/>
              <a:cs typeface="微软雅黑" charset="0"/>
            </a:endParaRPr>
          </a:p>
          <a:p>
            <a:r>
              <a:rPr lang="en-US" altLang="zh-CN" sz="1600" dirty="0">
                <a:latin typeface="微软雅黑" charset="0"/>
                <a:ea typeface="微软雅黑" charset="0"/>
                <a:cs typeface="微软雅黑" charset="0"/>
              </a:rPr>
              <a:t> 	return </a:t>
            </a:r>
            <a:r>
              <a:rPr lang="en-US" altLang="zh-CN" sz="1600" dirty="0" err="1">
                <a:latin typeface="微软雅黑" charset="0"/>
                <a:ea typeface="微软雅黑" charset="0"/>
                <a:cs typeface="微软雅黑" charset="0"/>
              </a:rPr>
              <a:t>sb.toString</a:t>
            </a:r>
            <a:r>
              <a:rPr lang="en-US" altLang="zh-CN" sz="1600" dirty="0">
                <a:latin typeface="微软雅黑" charset="0"/>
                <a:ea typeface="微软雅黑" charset="0"/>
                <a:cs typeface="微软雅黑" charset="0"/>
              </a:rPr>
              <a:t>();</a:t>
            </a:r>
            <a:endParaRPr lang="en-US" altLang="zh-CN" sz="1600" dirty="0">
              <a:latin typeface="微软雅黑" charset="0"/>
              <a:ea typeface="微软雅黑" charset="0"/>
              <a:cs typeface="微软雅黑" charset="0"/>
            </a:endParaRPr>
          </a:p>
          <a:p>
            <a:r>
              <a:rPr lang="en-US" altLang="zh-CN" sz="1600" dirty="0">
                <a:latin typeface="微软雅黑" charset="0"/>
                <a:ea typeface="微软雅黑" charset="0"/>
                <a:cs typeface="微软雅黑" charset="0"/>
              </a:rPr>
              <a:t>    }</a:t>
            </a:r>
            <a:endParaRPr lang="en-US" altLang="zh-CN" sz="1600" dirty="0">
              <a:latin typeface="微软雅黑" charset="0"/>
              <a:ea typeface="微软雅黑" charset="0"/>
              <a:cs typeface="微软雅黑" charset="0"/>
            </a:endParaRPr>
          </a:p>
        </p:txBody>
      </p:sp>
      <p:sp>
        <p:nvSpPr>
          <p:cNvPr id="7" name="object 13"/>
          <p:cNvSpPr txBox="1"/>
          <p:nvPr/>
        </p:nvSpPr>
        <p:spPr>
          <a:xfrm>
            <a:off x="6017559" y="2627408"/>
            <a:ext cx="5737411" cy="2635885"/>
          </a:xfrm>
          <a:prstGeom prst="rect">
            <a:avLst/>
          </a:prstGeom>
        </p:spPr>
        <p:txBody>
          <a:bodyPr vert="horz" wrap="square" lIns="0" tIns="50800" rIns="0" bIns="0" rtlCol="0">
            <a:spAutoFit/>
          </a:bodyPr>
          <a:p>
            <a:pPr marL="285750" lvl="0" indent="-285750" fontAlgn="auto">
              <a:lnSpc>
                <a:spcPct val="150000"/>
              </a:lnSpc>
              <a:buFont typeface="Arial" panose="020B0604020202020204" pitchFamily="34" charset="0"/>
              <a:buChar char="•"/>
            </a:pPr>
            <a:r>
              <a:rPr lang="zh-CN" altLang="zh-CN" sz="1600" dirty="0">
                <a:latin typeface="微软雅黑" charset="0"/>
                <a:ea typeface="微软雅黑" charset="0"/>
                <a:cs typeface="微软雅黑" charset="0"/>
              </a:rPr>
              <a:t>先定义二进制</a:t>
            </a:r>
            <a:r>
              <a:rPr lang="en-US" altLang="zh-CN" sz="1600" dirty="0">
                <a:latin typeface="微软雅黑" charset="0"/>
                <a:ea typeface="微软雅黑" charset="0"/>
                <a:cs typeface="微软雅黑" charset="0"/>
              </a:rPr>
              <a:t>mask</a:t>
            </a:r>
            <a:r>
              <a:rPr lang="zh-CN" altLang="zh-CN" sz="1600" dirty="0">
                <a:latin typeface="微软雅黑" charset="0"/>
                <a:ea typeface="微软雅黑" charset="0"/>
                <a:cs typeface="微软雅黑" charset="0"/>
              </a:rPr>
              <a:t>码用来丢失</a:t>
            </a:r>
            <a:r>
              <a:rPr lang="zh-CN" altLang="zh-CN" sz="1600" dirty="0" smtClean="0">
                <a:latin typeface="微软雅黑" charset="0"/>
                <a:ea typeface="微软雅黑" charset="0"/>
                <a:cs typeface="微软雅黑" charset="0"/>
              </a:rPr>
              <a:t>精度</a:t>
            </a:r>
            <a:r>
              <a:rPr lang="en-US" altLang="zh-CN" sz="1600" dirty="0" smtClean="0">
                <a:latin typeface="微软雅黑" charset="0"/>
                <a:ea typeface="微软雅黑" charset="0"/>
                <a:cs typeface="微软雅黑" charset="0"/>
              </a:rPr>
              <a:t>0b0111_1111_1101</a:t>
            </a:r>
            <a:endParaRPr lang="en-US" altLang="zh-CN" sz="1600" dirty="0" smtClean="0">
              <a:latin typeface="微软雅黑" charset="0"/>
              <a:ea typeface="微软雅黑" charset="0"/>
              <a:cs typeface="微软雅黑" charset="0"/>
            </a:endParaRPr>
          </a:p>
          <a:p>
            <a:pPr marL="285750" lvl="0" indent="-285750" fontAlgn="auto">
              <a:lnSpc>
                <a:spcPct val="150000"/>
              </a:lnSpc>
              <a:buFont typeface="Arial" panose="020B0604020202020204" pitchFamily="34" charset="0"/>
              <a:buChar char="•"/>
            </a:pPr>
            <a:r>
              <a:rPr lang="zh-CN" altLang="zh-CN" sz="1600" dirty="0" smtClean="0">
                <a:latin typeface="微软雅黑" charset="0"/>
                <a:ea typeface="微软雅黑" charset="0"/>
                <a:cs typeface="微软雅黑" charset="0"/>
              </a:rPr>
              <a:t>所以</a:t>
            </a:r>
            <a:r>
              <a:rPr lang="zh-CN" altLang="zh-CN" sz="1600" dirty="0">
                <a:latin typeface="微软雅黑" charset="0"/>
                <a:ea typeface="微软雅黑" charset="0"/>
                <a:cs typeface="微软雅黑" charset="0"/>
              </a:rPr>
              <a:t>我们采取单个字符串的</a:t>
            </a:r>
            <a:r>
              <a:rPr lang="en-US" altLang="zh-CN" sz="1600" dirty="0">
                <a:latin typeface="微软雅黑" charset="0"/>
                <a:ea typeface="微软雅黑" charset="0"/>
                <a:cs typeface="微软雅黑" charset="0"/>
              </a:rPr>
              <a:t>ASCII</a:t>
            </a:r>
            <a:r>
              <a:rPr lang="zh-CN" altLang="zh-CN" sz="1600" dirty="0">
                <a:latin typeface="微软雅黑" charset="0"/>
                <a:ea typeface="微软雅黑" charset="0"/>
                <a:cs typeface="微软雅黑" charset="0"/>
              </a:rPr>
              <a:t>码进行加</a:t>
            </a:r>
            <a:r>
              <a:rPr lang="en-US" altLang="zh-CN" sz="1600" dirty="0">
                <a:latin typeface="微软雅黑" charset="0"/>
                <a:ea typeface="微软雅黑" charset="0"/>
                <a:cs typeface="微软雅黑" charset="0"/>
              </a:rPr>
              <a:t>1</a:t>
            </a:r>
            <a:r>
              <a:rPr lang="zh-CN" altLang="zh-CN" sz="1600" dirty="0">
                <a:latin typeface="微软雅黑" charset="0"/>
                <a:ea typeface="微软雅黑" charset="0"/>
                <a:cs typeface="微软雅黑" charset="0"/>
              </a:rPr>
              <a:t>防止任何原文出现在数据库。</a:t>
            </a:r>
            <a:endParaRPr lang="zh-CN" altLang="zh-CN" sz="1600" dirty="0">
              <a:latin typeface="微软雅黑" charset="0"/>
              <a:ea typeface="微软雅黑" charset="0"/>
              <a:cs typeface="微软雅黑" charset="0"/>
            </a:endParaRPr>
          </a:p>
          <a:p>
            <a:pPr marL="285750" lvl="0" indent="-285750" fontAlgn="auto">
              <a:lnSpc>
                <a:spcPct val="150000"/>
              </a:lnSpc>
              <a:buFont typeface="Arial" panose="020B0604020202020204" pitchFamily="34" charset="0"/>
              <a:buChar char="•"/>
            </a:pPr>
            <a:r>
              <a:rPr lang="zh-CN" altLang="zh-CN" sz="1600" dirty="0">
                <a:latin typeface="微软雅黑" charset="0"/>
                <a:ea typeface="微软雅黑" charset="0"/>
                <a:cs typeface="微软雅黑" charset="0"/>
              </a:rPr>
              <a:t>然后将字符串</a:t>
            </a:r>
            <a:r>
              <a:rPr lang="en-US" altLang="zh-CN" sz="1600" dirty="0">
                <a:latin typeface="微软雅黑" charset="0"/>
                <a:ea typeface="微软雅黑" charset="0"/>
                <a:cs typeface="微软雅黑" charset="0"/>
              </a:rPr>
              <a:t>ASCII</a:t>
            </a:r>
            <a:r>
              <a:rPr lang="zh-CN" altLang="zh-CN" sz="1600" dirty="0">
                <a:latin typeface="微软雅黑" charset="0"/>
                <a:ea typeface="微软雅黑" charset="0"/>
                <a:cs typeface="微软雅黑" charset="0"/>
              </a:rPr>
              <a:t>码转换成二进制和</a:t>
            </a:r>
            <a:r>
              <a:rPr lang="en-US" altLang="zh-CN" sz="1600" dirty="0">
                <a:latin typeface="微软雅黑" charset="0"/>
                <a:ea typeface="微软雅黑" charset="0"/>
                <a:cs typeface="微软雅黑" charset="0"/>
              </a:rPr>
              <a:t>mask</a:t>
            </a:r>
            <a:r>
              <a:rPr lang="zh-CN" altLang="zh-CN" sz="1600" dirty="0">
                <a:latin typeface="微软雅黑" charset="0"/>
                <a:ea typeface="微软雅黑" charset="0"/>
                <a:cs typeface="微软雅黑" charset="0"/>
              </a:rPr>
              <a:t>进行与运算，把原字符串偏移之后的二进制码的</a:t>
            </a:r>
            <a:r>
              <a:rPr lang="en-US" altLang="zh-CN" sz="1600" dirty="0" smtClean="0">
                <a:latin typeface="微软雅黑" charset="0"/>
                <a:ea typeface="微软雅黑" charset="0"/>
                <a:cs typeface="微软雅黑" charset="0"/>
              </a:rPr>
              <a:t>2</a:t>
            </a:r>
            <a:r>
              <a:rPr lang="zh-CN" altLang="zh-CN" sz="1600" dirty="0" smtClean="0">
                <a:latin typeface="微软雅黑" charset="0"/>
                <a:ea typeface="微软雅黑" charset="0"/>
                <a:cs typeface="微软雅黑" charset="0"/>
              </a:rPr>
              <a:t>位</a:t>
            </a:r>
            <a:r>
              <a:rPr lang="zh-CN" altLang="zh-CN" sz="1600" dirty="0">
                <a:latin typeface="微软雅黑" charset="0"/>
                <a:ea typeface="微软雅黑" charset="0"/>
                <a:cs typeface="微软雅黑" charset="0"/>
              </a:rPr>
              <a:t>的数字</a:t>
            </a:r>
            <a:r>
              <a:rPr lang="zh-CN" altLang="zh-CN" sz="1600" dirty="0" smtClean="0">
                <a:latin typeface="微软雅黑" charset="0"/>
                <a:ea typeface="微软雅黑" charset="0"/>
                <a:cs typeface="微软雅黑" charset="0"/>
              </a:rPr>
              <a:t>丢失</a:t>
            </a:r>
            <a:r>
              <a:rPr lang="zh-CN" altLang="en-US" sz="1600" dirty="0" smtClean="0">
                <a:latin typeface="微软雅黑" charset="0"/>
                <a:ea typeface="微软雅黑" charset="0"/>
                <a:cs typeface="微软雅黑" charset="0"/>
              </a:rPr>
              <a:t>，保留</a:t>
            </a:r>
            <a:r>
              <a:rPr lang="en-US" altLang="zh-CN" sz="1600" dirty="0" smtClean="0">
                <a:latin typeface="微软雅黑" charset="0"/>
                <a:ea typeface="微软雅黑" charset="0"/>
                <a:cs typeface="微软雅黑" charset="0"/>
              </a:rPr>
              <a:t>11</a:t>
            </a:r>
            <a:r>
              <a:rPr lang="zh-CN" altLang="en-US" sz="1600" dirty="0" smtClean="0">
                <a:latin typeface="微软雅黑" charset="0"/>
                <a:ea typeface="微软雅黑" charset="0"/>
                <a:cs typeface="微软雅黑" charset="0"/>
              </a:rPr>
              <a:t>位</a:t>
            </a:r>
            <a:r>
              <a:rPr lang="zh-CN" altLang="zh-CN" sz="1600" dirty="0" smtClean="0">
                <a:latin typeface="微软雅黑" charset="0"/>
                <a:ea typeface="微软雅黑" charset="0"/>
                <a:cs typeface="微软雅黑" charset="0"/>
              </a:rPr>
              <a:t>。</a:t>
            </a:r>
            <a:endParaRPr lang="zh-CN" altLang="zh-CN" sz="1600" dirty="0">
              <a:latin typeface="微软雅黑" charset="0"/>
              <a:ea typeface="微软雅黑" charset="0"/>
              <a:cs typeface="微软雅黑" charset="0"/>
            </a:endParaRPr>
          </a:p>
          <a:p>
            <a:pPr marL="285750" lvl="0" indent="-285750" fontAlgn="auto">
              <a:lnSpc>
                <a:spcPct val="150000"/>
              </a:lnSpc>
              <a:buFont typeface="Arial" panose="020B0604020202020204" pitchFamily="34" charset="0"/>
              <a:buChar char="•"/>
            </a:pPr>
            <a:r>
              <a:rPr lang="zh-CN" altLang="en-US" sz="1600" dirty="0" smtClean="0">
                <a:latin typeface="微软雅黑" charset="0"/>
                <a:ea typeface="微软雅黑" charset="0"/>
                <a:cs typeface="微软雅黑" charset="0"/>
              </a:rPr>
              <a:t>数字字母（包括拉丁文）丢失精度之后直接输出</a:t>
            </a:r>
            <a:endParaRPr lang="en-US" altLang="zh-CN" sz="1600" dirty="0" smtClean="0">
              <a:latin typeface="微软雅黑" charset="0"/>
              <a:ea typeface="微软雅黑" charset="0"/>
              <a:cs typeface="微软雅黑" charset="0"/>
            </a:endParaRPr>
          </a:p>
          <a:p>
            <a:pPr marL="285750" lvl="0" indent="-285750" fontAlgn="auto">
              <a:lnSpc>
                <a:spcPct val="150000"/>
              </a:lnSpc>
              <a:buFont typeface="Arial" panose="020B0604020202020204" pitchFamily="34" charset="0"/>
              <a:buChar char="•"/>
            </a:pPr>
            <a:r>
              <a:rPr lang="zh-CN" altLang="en-US" sz="1600" dirty="0" smtClean="0">
                <a:latin typeface="微软雅黑" charset="0"/>
                <a:ea typeface="微软雅黑" charset="0"/>
                <a:cs typeface="微软雅黑" charset="0"/>
              </a:rPr>
              <a:t>汉字丢失</a:t>
            </a:r>
            <a:r>
              <a:rPr lang="zh-CN" altLang="en-US" sz="1600" dirty="0">
                <a:latin typeface="微软雅黑" charset="0"/>
                <a:ea typeface="微软雅黑" charset="0"/>
                <a:cs typeface="微软雅黑" charset="0"/>
              </a:rPr>
              <a:t>精度后转成十进作为</a:t>
            </a:r>
            <a:r>
              <a:rPr lang="en-US" altLang="zh-CN" sz="1600" dirty="0" smtClean="0">
                <a:latin typeface="微软雅黑" charset="0"/>
                <a:ea typeface="微软雅黑" charset="0"/>
                <a:cs typeface="微软雅黑" charset="0"/>
              </a:rPr>
              <a:t>index</a:t>
            </a:r>
            <a:r>
              <a:rPr lang="zh-CN" altLang="en-US" sz="1600" dirty="0" smtClean="0">
                <a:latin typeface="微软雅黑" charset="0"/>
                <a:ea typeface="微软雅黑" charset="0"/>
                <a:cs typeface="微软雅黑" charset="0"/>
              </a:rPr>
              <a:t>去常用字中取字</a:t>
            </a:r>
            <a:endParaRPr lang="zh-CN" altLang="en-US" sz="1600" dirty="0" smtClean="0">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385500" y="376401"/>
            <a:ext cx="8457770" cy="46037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模糊查询如何</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解决</a:t>
            </a:r>
            <a:endPar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7"/>
          <p:cNvSpPr>
            <a:spLocks noGrp="1"/>
          </p:cNvSpPr>
          <p:nvPr>
            <p:ph sz="quarter" idx="11"/>
          </p:nvPr>
        </p:nvSpPr>
        <p:spPr>
          <a:xfrm>
            <a:off x="285772" y="1091306"/>
            <a:ext cx="11557497" cy="5683566"/>
          </a:xfrm>
        </p:spPr>
        <p:txBody>
          <a:bodyPr>
            <a:normAutofit fontScale="40000"/>
          </a:bodyPr>
          <a:lstStyle/>
          <a:p>
            <a:pPr>
              <a:lnSpc>
                <a:spcPct val="150000"/>
              </a:lnSpc>
              <a:spcBef>
                <a:spcPts val="0"/>
              </a:spcBef>
            </a:pPr>
            <a:r>
              <a:rPr lang="zh-CN" altLang="en-US" sz="5000" b="1" dirty="0" smtClean="0">
                <a:latin typeface="微软雅黑" charset="0"/>
                <a:ea typeface="微软雅黑" charset="0"/>
                <a:cs typeface="微软雅黑" charset="0"/>
                <a:sym typeface="+mn-ea"/>
              </a:rPr>
              <a:t>单字符摘要算法第一版：</a:t>
            </a:r>
            <a:endParaRPr lang="en-US" altLang="zh-CN" sz="5000" b="1" dirty="0" smtClean="0">
              <a:latin typeface="微软雅黑" charset="0"/>
              <a:ea typeface="微软雅黑" charset="0"/>
              <a:cs typeface="微软雅黑" charset="0"/>
            </a:endParaRPr>
          </a:p>
          <a:p>
            <a:pPr marL="514350" indent="-285750" fontAlgn="auto">
              <a:lnSpc>
                <a:spcPct val="100000"/>
              </a:lnSpc>
              <a:buNone/>
            </a:pPr>
            <a:r>
              <a:rPr lang="en-US" altLang="zh-CN" sz="3500" dirty="0">
                <a:latin typeface="微软雅黑" charset="0"/>
                <a:ea typeface="微软雅黑" charset="0"/>
                <a:cs typeface="微软雅黑" charset="0"/>
                <a:sym typeface="+mn-ea"/>
              </a:rPr>
              <a:t>Mask</a:t>
            </a:r>
            <a:r>
              <a:rPr lang="zh-CN" altLang="zh-CN" sz="3500" dirty="0">
                <a:latin typeface="微软雅黑" charset="0"/>
                <a:ea typeface="微软雅黑" charset="0"/>
                <a:cs typeface="微软雅黑" charset="0"/>
                <a:sym typeface="+mn-ea"/>
              </a:rPr>
              <a:t>：</a:t>
            </a:r>
            <a:r>
              <a:rPr lang="en-US" altLang="zh-CN" sz="3500" dirty="0" smtClean="0">
                <a:latin typeface="微软雅黑" charset="0"/>
                <a:ea typeface="微软雅黑" charset="0"/>
                <a:cs typeface="微软雅黑" charset="0"/>
                <a:sym typeface="+mn-ea"/>
              </a:rPr>
              <a:t>0b11111111111</a:t>
            </a:r>
            <a:r>
              <a:rPr lang="en-US" altLang="zh-CN" sz="3500" dirty="0" smtClean="0">
                <a:solidFill>
                  <a:srgbClr val="FF0000"/>
                </a:solidFill>
                <a:latin typeface="微软雅黑" charset="0"/>
                <a:ea typeface="微软雅黑" charset="0"/>
                <a:cs typeface="微软雅黑" charset="0"/>
                <a:sym typeface="+mn-ea"/>
              </a:rPr>
              <a:t>00</a:t>
            </a:r>
            <a:r>
              <a:rPr lang="en-US" altLang="zh-CN" sz="3500" dirty="0" smtClean="0">
                <a:latin typeface="微软雅黑" charset="0"/>
                <a:ea typeface="微软雅黑" charset="0"/>
                <a:cs typeface="微软雅黑" charset="0"/>
                <a:sym typeface="+mn-ea"/>
              </a:rPr>
              <a:t>11111</a:t>
            </a:r>
            <a:r>
              <a:rPr lang="en-US" altLang="zh-CN" sz="3500" dirty="0" smtClean="0">
                <a:solidFill>
                  <a:srgbClr val="FF0000"/>
                </a:solidFill>
                <a:latin typeface="微软雅黑" charset="0"/>
                <a:ea typeface="微软雅黑" charset="0"/>
                <a:cs typeface="微软雅黑" charset="0"/>
                <a:sym typeface="+mn-ea"/>
              </a:rPr>
              <a:t>0</a:t>
            </a:r>
            <a:r>
              <a:rPr lang="en-US" altLang="zh-CN" sz="3500" dirty="0" smtClean="0">
                <a:latin typeface="微软雅黑" charset="0"/>
                <a:ea typeface="微软雅黑" charset="0"/>
                <a:cs typeface="微软雅黑" charset="0"/>
                <a:sym typeface="+mn-ea"/>
              </a:rPr>
              <a:t>1</a:t>
            </a:r>
            <a:endParaRPr lang="en-US" altLang="zh-CN" sz="3500" dirty="0" smtClean="0">
              <a:latin typeface="微软雅黑" charset="0"/>
              <a:ea typeface="微软雅黑" charset="0"/>
              <a:cs typeface="微软雅黑" charset="0"/>
            </a:endParaRPr>
          </a:p>
          <a:p>
            <a:pPr indent="0" fontAlgn="auto">
              <a:lnSpc>
                <a:spcPct val="100000"/>
              </a:lnSpc>
              <a:buNone/>
            </a:pPr>
            <a:r>
              <a:rPr lang="zh-CN" altLang="zh-CN" sz="3500" dirty="0" smtClean="0">
                <a:latin typeface="微软雅黑" charset="0"/>
                <a:ea typeface="微软雅黑" charset="0"/>
                <a:cs typeface="微软雅黑" charset="0"/>
                <a:sym typeface="+mn-ea"/>
              </a:rPr>
              <a:t>原字符： </a:t>
            </a:r>
            <a:r>
              <a:rPr lang="en-US" altLang="zh-CN" sz="3500" dirty="0" smtClean="0">
                <a:latin typeface="微软雅黑" charset="0"/>
                <a:ea typeface="微软雅黑" charset="0"/>
                <a:cs typeface="微软雅黑" charset="0"/>
                <a:sym typeface="+mn-ea"/>
              </a:rPr>
              <a:t>      0b1000101</a:t>
            </a:r>
            <a:r>
              <a:rPr lang="en-US" altLang="zh-CN" sz="3500" dirty="0" smtClean="0">
                <a:solidFill>
                  <a:srgbClr val="FF0000"/>
                </a:solidFill>
                <a:latin typeface="微软雅黑" charset="0"/>
                <a:ea typeface="微软雅黑" charset="0"/>
                <a:cs typeface="微软雅黑" charset="0"/>
                <a:sym typeface="+mn-ea"/>
              </a:rPr>
              <a:t>11</a:t>
            </a:r>
            <a:r>
              <a:rPr lang="en-US" altLang="zh-CN" sz="3500" dirty="0" smtClean="0">
                <a:latin typeface="微软雅黑" charset="0"/>
                <a:ea typeface="微软雅黑" charset="0"/>
                <a:cs typeface="微软雅黑" charset="0"/>
                <a:sym typeface="+mn-ea"/>
              </a:rPr>
              <a:t>01011</a:t>
            </a:r>
            <a:r>
              <a:rPr lang="en-US" altLang="zh-CN" sz="3500" dirty="0" smtClean="0">
                <a:solidFill>
                  <a:srgbClr val="FF0000"/>
                </a:solidFill>
                <a:latin typeface="微软雅黑" charset="0"/>
                <a:ea typeface="微软雅黑" charset="0"/>
                <a:cs typeface="微软雅黑" charset="0"/>
                <a:sym typeface="+mn-ea"/>
              </a:rPr>
              <a:t>1</a:t>
            </a:r>
            <a:r>
              <a:rPr lang="en-US" altLang="zh-CN" sz="3500" dirty="0" smtClean="0">
                <a:latin typeface="微软雅黑" charset="0"/>
                <a:ea typeface="微软雅黑" charset="0"/>
                <a:cs typeface="微软雅黑" charset="0"/>
                <a:sym typeface="+mn-ea"/>
              </a:rPr>
              <a:t>1  </a:t>
            </a:r>
            <a:r>
              <a:rPr lang="zh-CN" altLang="en-US" sz="3500" dirty="0" smtClean="0">
                <a:latin typeface="微软雅黑" charset="0"/>
                <a:ea typeface="微软雅黑" charset="0"/>
                <a:cs typeface="微软雅黑" charset="0"/>
                <a:sym typeface="+mn-ea"/>
              </a:rPr>
              <a:t>讯</a:t>
            </a:r>
            <a:endParaRPr lang="en-US" altLang="zh-CN" sz="3500" dirty="0" smtClean="0">
              <a:latin typeface="微软雅黑" charset="0"/>
              <a:ea typeface="微软雅黑" charset="0"/>
              <a:cs typeface="微软雅黑" charset="0"/>
            </a:endParaRPr>
          </a:p>
          <a:p>
            <a:pPr indent="0" fontAlgn="auto">
              <a:lnSpc>
                <a:spcPct val="100000"/>
              </a:lnSpc>
              <a:buNone/>
            </a:pPr>
            <a:r>
              <a:rPr lang="zh-CN" altLang="en-US" sz="3500" dirty="0" smtClean="0">
                <a:latin typeface="微软雅黑" charset="0"/>
                <a:ea typeface="微软雅黑" charset="0"/>
                <a:cs typeface="微软雅黑" charset="0"/>
                <a:sym typeface="+mn-ea"/>
              </a:rPr>
              <a:t>加密后</a:t>
            </a:r>
            <a:r>
              <a:rPr lang="zh-CN" altLang="zh-CN" sz="3500" dirty="0" smtClean="0">
                <a:latin typeface="微软雅黑" charset="0"/>
                <a:ea typeface="微软雅黑" charset="0"/>
                <a:cs typeface="微软雅黑" charset="0"/>
                <a:sym typeface="+mn-ea"/>
              </a:rPr>
              <a:t>： </a:t>
            </a:r>
            <a:r>
              <a:rPr lang="en-US" altLang="zh-CN" sz="3500" dirty="0" smtClean="0">
                <a:latin typeface="微软雅黑" charset="0"/>
                <a:ea typeface="微软雅黑" charset="0"/>
                <a:cs typeface="微软雅黑" charset="0"/>
                <a:sym typeface="+mn-ea"/>
              </a:rPr>
              <a:t>      0b1000101</a:t>
            </a:r>
            <a:r>
              <a:rPr lang="en-US" altLang="zh-CN" sz="3500" dirty="0" smtClean="0">
                <a:solidFill>
                  <a:srgbClr val="FF0000"/>
                </a:solidFill>
                <a:latin typeface="微软雅黑" charset="0"/>
                <a:ea typeface="微软雅黑" charset="0"/>
                <a:cs typeface="微软雅黑" charset="0"/>
                <a:sym typeface="+mn-ea"/>
              </a:rPr>
              <a:t>00</a:t>
            </a:r>
            <a:r>
              <a:rPr lang="en-US" altLang="zh-CN" sz="3500" dirty="0" smtClean="0">
                <a:latin typeface="微软雅黑" charset="0"/>
                <a:ea typeface="微软雅黑" charset="0"/>
                <a:cs typeface="微软雅黑" charset="0"/>
                <a:sym typeface="+mn-ea"/>
              </a:rPr>
              <a:t>01011</a:t>
            </a:r>
            <a:r>
              <a:rPr lang="en-US" altLang="zh-CN" sz="3500" dirty="0" smtClean="0">
                <a:solidFill>
                  <a:srgbClr val="FF0000"/>
                </a:solidFill>
                <a:latin typeface="微软雅黑" charset="0"/>
                <a:ea typeface="微软雅黑" charset="0"/>
                <a:cs typeface="微软雅黑" charset="0"/>
                <a:sym typeface="+mn-ea"/>
              </a:rPr>
              <a:t>0</a:t>
            </a:r>
            <a:r>
              <a:rPr lang="en-US" altLang="zh-CN" sz="3500" dirty="0" smtClean="0">
                <a:latin typeface="微软雅黑" charset="0"/>
                <a:ea typeface="微软雅黑" charset="0"/>
                <a:cs typeface="微软雅黑" charset="0"/>
                <a:sym typeface="+mn-ea"/>
              </a:rPr>
              <a:t>1  </a:t>
            </a:r>
            <a:r>
              <a:rPr lang="zh-CN" altLang="en-US" sz="3500" dirty="0" smtClean="0">
                <a:latin typeface="微软雅黑" charset="0"/>
                <a:ea typeface="微软雅黑" charset="0"/>
                <a:cs typeface="微软雅黑" charset="0"/>
                <a:sym typeface="+mn-ea"/>
              </a:rPr>
              <a:t>設</a:t>
            </a:r>
            <a:endParaRPr lang="en-US" altLang="zh-CN" sz="3500" dirty="0" smtClean="0">
              <a:latin typeface="微软雅黑" charset="0"/>
              <a:ea typeface="微软雅黑" charset="0"/>
              <a:cs typeface="微软雅黑" charset="0"/>
            </a:endParaRPr>
          </a:p>
          <a:p>
            <a:pPr indent="0" fontAlgn="auto">
              <a:lnSpc>
                <a:spcPct val="100000"/>
              </a:lnSpc>
              <a:buNone/>
            </a:pPr>
            <a:r>
              <a:rPr lang="zh-CN" altLang="zh-CN" sz="3500" dirty="0" smtClean="0">
                <a:latin typeface="微软雅黑" charset="0"/>
                <a:ea typeface="微软雅黑" charset="0"/>
                <a:cs typeface="微软雅黑" charset="0"/>
                <a:sym typeface="+mn-ea"/>
              </a:rPr>
              <a:t>假设我们</a:t>
            </a:r>
            <a:r>
              <a:rPr lang="zh-CN" altLang="zh-CN" sz="3500" dirty="0" smtClean="0">
                <a:solidFill>
                  <a:srgbClr val="FF0000"/>
                </a:solidFill>
                <a:latin typeface="微软雅黑" charset="0"/>
                <a:ea typeface="微软雅黑" charset="0"/>
                <a:cs typeface="微软雅黑" charset="0"/>
                <a:sym typeface="+mn-ea"/>
              </a:rPr>
              <a:t>知道</a:t>
            </a:r>
            <a:r>
              <a:rPr lang="zh-CN" altLang="en-US" sz="3500" dirty="0" smtClean="0">
                <a:solidFill>
                  <a:srgbClr val="FF0000"/>
                </a:solidFill>
                <a:latin typeface="微软雅黑" charset="0"/>
                <a:ea typeface="微软雅黑" charset="0"/>
                <a:cs typeface="微软雅黑" charset="0"/>
                <a:sym typeface="+mn-ea"/>
              </a:rPr>
              <a:t>秘钥和加密算法的情况</a:t>
            </a:r>
            <a:r>
              <a:rPr lang="zh-CN" altLang="en-US" sz="3500" dirty="0" smtClean="0">
                <a:latin typeface="微软雅黑" charset="0"/>
                <a:ea typeface="微软雅黑" charset="0"/>
                <a:cs typeface="微软雅黑" charset="0"/>
                <a:sym typeface="+mn-ea"/>
              </a:rPr>
              <a:t>下</a:t>
            </a:r>
            <a:r>
              <a:rPr lang="zh-CN" altLang="zh-CN" sz="3500" dirty="0" smtClean="0">
                <a:latin typeface="微软雅黑" charset="0"/>
                <a:ea typeface="微软雅黑" charset="0"/>
                <a:cs typeface="微软雅黑" charset="0"/>
                <a:sym typeface="+mn-ea"/>
              </a:rPr>
              <a:t>，</a:t>
            </a:r>
            <a:r>
              <a:rPr lang="zh-CN" altLang="zh-CN" sz="3500" dirty="0">
                <a:latin typeface="微软雅黑" charset="0"/>
                <a:ea typeface="微软雅黑" charset="0"/>
                <a:cs typeface="微软雅黑" charset="0"/>
                <a:sym typeface="+mn-ea"/>
              </a:rPr>
              <a:t>反推出来的原字符串</a:t>
            </a:r>
            <a:r>
              <a:rPr lang="zh-CN" altLang="zh-CN" sz="3500" dirty="0" smtClean="0">
                <a:latin typeface="微软雅黑" charset="0"/>
                <a:ea typeface="微软雅黑" charset="0"/>
                <a:cs typeface="微软雅黑" charset="0"/>
                <a:sym typeface="+mn-ea"/>
              </a:rPr>
              <a:t>为</a:t>
            </a:r>
            <a:endParaRPr lang="en-US" altLang="zh-CN" sz="3500" dirty="0">
              <a:latin typeface="微软雅黑" charset="0"/>
              <a:ea typeface="微软雅黑" charset="0"/>
              <a:cs typeface="微软雅黑" charset="0"/>
            </a:endParaRPr>
          </a:p>
          <a:p>
            <a:pPr marL="342900" indent="0" fontAlgn="auto">
              <a:lnSpc>
                <a:spcPct val="100000"/>
              </a:lnSpc>
              <a:buNone/>
            </a:pPr>
            <a:r>
              <a:rPr lang="en-US" altLang="zh-CN" sz="3500" dirty="0" smtClean="0">
                <a:latin typeface="微软雅黑" charset="0"/>
                <a:ea typeface="微软雅黑" charset="0"/>
                <a:cs typeface="微软雅黑" charset="0"/>
                <a:sym typeface="+mn-ea"/>
              </a:rPr>
              <a:t>0b1000101</a:t>
            </a:r>
            <a:r>
              <a:rPr lang="en-US" altLang="zh-CN" sz="3500" dirty="0" smtClean="0">
                <a:solidFill>
                  <a:srgbClr val="FF0000"/>
                </a:solidFill>
                <a:latin typeface="微软雅黑" charset="0"/>
                <a:ea typeface="微软雅黑" charset="0"/>
                <a:cs typeface="微软雅黑" charset="0"/>
                <a:sym typeface="+mn-ea"/>
              </a:rPr>
              <a:t>10</a:t>
            </a:r>
            <a:r>
              <a:rPr lang="en-US" altLang="zh-CN" sz="3500" dirty="0" smtClean="0">
                <a:latin typeface="微软雅黑" charset="0"/>
                <a:ea typeface="微软雅黑" charset="0"/>
                <a:cs typeface="微软雅黑" charset="0"/>
                <a:sym typeface="+mn-ea"/>
              </a:rPr>
              <a:t>01011</a:t>
            </a:r>
            <a:r>
              <a:rPr lang="en-US" altLang="zh-CN" sz="3500" dirty="0" smtClean="0">
                <a:solidFill>
                  <a:srgbClr val="FF0000"/>
                </a:solidFill>
                <a:latin typeface="微软雅黑" charset="0"/>
                <a:ea typeface="微软雅黑" charset="0"/>
                <a:cs typeface="微软雅黑" charset="0"/>
                <a:sym typeface="+mn-ea"/>
              </a:rPr>
              <a:t>0</a:t>
            </a:r>
            <a:r>
              <a:rPr lang="en-US" altLang="zh-CN" sz="3500" dirty="0" smtClean="0">
                <a:latin typeface="微软雅黑" charset="0"/>
                <a:ea typeface="微软雅黑" charset="0"/>
                <a:cs typeface="微软雅黑" charset="0"/>
                <a:sym typeface="+mn-ea"/>
              </a:rPr>
              <a:t>1  </a:t>
            </a:r>
            <a:r>
              <a:rPr lang="zh-CN" altLang="en-US" sz="3500" dirty="0" smtClean="0">
                <a:latin typeface="微软雅黑" charset="0"/>
                <a:ea typeface="微软雅黑" charset="0"/>
                <a:cs typeface="微软雅黑" charset="0"/>
                <a:sym typeface="+mn-ea"/>
              </a:rPr>
              <a:t>謭 </a:t>
            </a:r>
            <a:endParaRPr lang="en-US" altLang="zh-CN" sz="3500" dirty="0" smtClean="0">
              <a:latin typeface="微软雅黑" charset="0"/>
              <a:ea typeface="微软雅黑" charset="0"/>
              <a:cs typeface="微软雅黑" charset="0"/>
            </a:endParaRPr>
          </a:p>
          <a:p>
            <a:pPr marL="342900" indent="0" fontAlgn="auto">
              <a:lnSpc>
                <a:spcPct val="100000"/>
              </a:lnSpc>
              <a:buNone/>
            </a:pPr>
            <a:r>
              <a:rPr lang="en-US" altLang="zh-CN" sz="3500" dirty="0" smtClean="0">
                <a:latin typeface="微软雅黑" charset="0"/>
                <a:ea typeface="微软雅黑" charset="0"/>
                <a:cs typeface="微软雅黑" charset="0"/>
                <a:sym typeface="+mn-ea"/>
              </a:rPr>
              <a:t>0b1000101</a:t>
            </a:r>
            <a:r>
              <a:rPr lang="en-US" altLang="zh-CN" sz="3500" dirty="0" smtClean="0">
                <a:solidFill>
                  <a:srgbClr val="FF0000"/>
                </a:solidFill>
                <a:latin typeface="微软雅黑" charset="0"/>
                <a:ea typeface="微软雅黑" charset="0"/>
                <a:cs typeface="微软雅黑" charset="0"/>
                <a:sym typeface="+mn-ea"/>
              </a:rPr>
              <a:t>10</a:t>
            </a:r>
            <a:r>
              <a:rPr lang="en-US" altLang="zh-CN" sz="3500" dirty="0" smtClean="0">
                <a:latin typeface="微软雅黑" charset="0"/>
                <a:ea typeface="微软雅黑" charset="0"/>
                <a:cs typeface="微软雅黑" charset="0"/>
                <a:sym typeface="+mn-ea"/>
              </a:rPr>
              <a:t>01011</a:t>
            </a:r>
            <a:r>
              <a:rPr lang="en-US" altLang="zh-CN" sz="3500" dirty="0" smtClean="0">
                <a:solidFill>
                  <a:srgbClr val="FF0000"/>
                </a:solidFill>
                <a:latin typeface="微软雅黑" charset="0"/>
                <a:ea typeface="微软雅黑" charset="0"/>
                <a:cs typeface="微软雅黑" charset="0"/>
                <a:sym typeface="+mn-ea"/>
              </a:rPr>
              <a:t>1</a:t>
            </a:r>
            <a:r>
              <a:rPr lang="en-US" altLang="zh-CN" sz="3500" dirty="0" smtClean="0">
                <a:latin typeface="微软雅黑" charset="0"/>
                <a:ea typeface="微软雅黑" charset="0"/>
                <a:cs typeface="微软雅黑" charset="0"/>
                <a:sym typeface="+mn-ea"/>
              </a:rPr>
              <a:t>1  </a:t>
            </a:r>
            <a:r>
              <a:rPr lang="zh-CN" altLang="en-US" sz="3500" dirty="0" smtClean="0">
                <a:latin typeface="微软雅黑" charset="0"/>
                <a:ea typeface="微软雅黑" charset="0"/>
                <a:cs typeface="微软雅黑" charset="0"/>
                <a:sym typeface="+mn-ea"/>
              </a:rPr>
              <a:t>謯 </a:t>
            </a:r>
            <a:endParaRPr lang="en-US" altLang="zh-CN" sz="3500" dirty="0" smtClean="0">
              <a:latin typeface="微软雅黑" charset="0"/>
              <a:ea typeface="微软雅黑" charset="0"/>
              <a:cs typeface="微软雅黑" charset="0"/>
            </a:endParaRPr>
          </a:p>
          <a:p>
            <a:pPr marL="342900" indent="0" fontAlgn="auto">
              <a:lnSpc>
                <a:spcPct val="100000"/>
              </a:lnSpc>
              <a:buNone/>
            </a:pPr>
            <a:r>
              <a:rPr lang="en-US" altLang="zh-CN" sz="3500" dirty="0" smtClean="0">
                <a:latin typeface="微软雅黑" charset="0"/>
                <a:ea typeface="微软雅黑" charset="0"/>
                <a:cs typeface="微软雅黑" charset="0"/>
                <a:sym typeface="+mn-ea"/>
              </a:rPr>
              <a:t>0b1000101</a:t>
            </a:r>
            <a:r>
              <a:rPr lang="en-US" altLang="zh-CN" sz="3500" dirty="0" smtClean="0">
                <a:solidFill>
                  <a:srgbClr val="FF0000"/>
                </a:solidFill>
                <a:latin typeface="微软雅黑" charset="0"/>
                <a:ea typeface="微软雅黑" charset="0"/>
                <a:cs typeface="微软雅黑" charset="0"/>
                <a:sym typeface="+mn-ea"/>
              </a:rPr>
              <a:t>11</a:t>
            </a:r>
            <a:r>
              <a:rPr lang="en-US" altLang="zh-CN" sz="3500" dirty="0" smtClean="0">
                <a:latin typeface="微软雅黑" charset="0"/>
                <a:ea typeface="微软雅黑" charset="0"/>
                <a:cs typeface="微软雅黑" charset="0"/>
                <a:sym typeface="+mn-ea"/>
              </a:rPr>
              <a:t>01011</a:t>
            </a:r>
            <a:r>
              <a:rPr lang="en-US" altLang="zh-CN" sz="3500" dirty="0" smtClean="0">
                <a:solidFill>
                  <a:srgbClr val="FF0000"/>
                </a:solidFill>
                <a:latin typeface="微软雅黑" charset="0"/>
                <a:ea typeface="微软雅黑" charset="0"/>
                <a:cs typeface="微软雅黑" charset="0"/>
                <a:sym typeface="+mn-ea"/>
              </a:rPr>
              <a:t>0</a:t>
            </a:r>
            <a:r>
              <a:rPr lang="en-US" altLang="zh-CN" sz="3500" dirty="0" smtClean="0">
                <a:latin typeface="微软雅黑" charset="0"/>
                <a:ea typeface="微软雅黑" charset="0"/>
                <a:cs typeface="微软雅黑" charset="0"/>
                <a:sym typeface="+mn-ea"/>
              </a:rPr>
              <a:t>1  </a:t>
            </a:r>
            <a:r>
              <a:rPr lang="zh-CN" altLang="en-US" sz="3500" dirty="0" smtClean="0">
                <a:latin typeface="微软雅黑" charset="0"/>
                <a:ea typeface="微软雅黑" charset="0"/>
                <a:cs typeface="微软雅黑" charset="0"/>
                <a:sym typeface="+mn-ea"/>
              </a:rPr>
              <a:t>训 </a:t>
            </a:r>
            <a:endParaRPr lang="en-US" altLang="zh-CN" sz="3500" dirty="0" smtClean="0">
              <a:latin typeface="微软雅黑" charset="0"/>
              <a:ea typeface="微软雅黑" charset="0"/>
              <a:cs typeface="微软雅黑" charset="0"/>
            </a:endParaRPr>
          </a:p>
          <a:p>
            <a:pPr marL="342900" indent="0" fontAlgn="auto">
              <a:lnSpc>
                <a:spcPct val="100000"/>
              </a:lnSpc>
              <a:buNone/>
            </a:pPr>
            <a:r>
              <a:rPr lang="en-US" altLang="zh-CN" sz="3500" dirty="0" smtClean="0">
                <a:latin typeface="微软雅黑" charset="0"/>
                <a:ea typeface="微软雅黑" charset="0"/>
                <a:cs typeface="微软雅黑" charset="0"/>
                <a:sym typeface="+mn-ea"/>
              </a:rPr>
              <a:t>0b1000101</a:t>
            </a:r>
            <a:r>
              <a:rPr lang="en-US" altLang="zh-CN" sz="3500" dirty="0" smtClean="0">
                <a:solidFill>
                  <a:srgbClr val="FF0000"/>
                </a:solidFill>
                <a:latin typeface="微软雅黑" charset="0"/>
                <a:ea typeface="微软雅黑" charset="0"/>
                <a:cs typeface="微软雅黑" charset="0"/>
                <a:sym typeface="+mn-ea"/>
              </a:rPr>
              <a:t>11</a:t>
            </a:r>
            <a:r>
              <a:rPr lang="en-US" altLang="zh-CN" sz="3500" dirty="0" smtClean="0">
                <a:latin typeface="微软雅黑" charset="0"/>
                <a:ea typeface="微软雅黑" charset="0"/>
                <a:cs typeface="微软雅黑" charset="0"/>
                <a:sym typeface="+mn-ea"/>
              </a:rPr>
              <a:t>01011</a:t>
            </a:r>
            <a:r>
              <a:rPr lang="en-US" altLang="zh-CN" sz="3500" dirty="0" smtClean="0">
                <a:solidFill>
                  <a:srgbClr val="FF0000"/>
                </a:solidFill>
                <a:latin typeface="微软雅黑" charset="0"/>
                <a:ea typeface="微软雅黑" charset="0"/>
                <a:cs typeface="微软雅黑" charset="0"/>
                <a:sym typeface="+mn-ea"/>
              </a:rPr>
              <a:t>1</a:t>
            </a:r>
            <a:r>
              <a:rPr lang="en-US" altLang="zh-CN" sz="3500" dirty="0" smtClean="0">
                <a:latin typeface="微软雅黑" charset="0"/>
                <a:ea typeface="微软雅黑" charset="0"/>
                <a:cs typeface="微软雅黑" charset="0"/>
                <a:sym typeface="+mn-ea"/>
              </a:rPr>
              <a:t>1  </a:t>
            </a:r>
            <a:r>
              <a:rPr lang="zh-CN" altLang="en-US" sz="3500" dirty="0" smtClean="0">
                <a:latin typeface="微软雅黑" charset="0"/>
                <a:ea typeface="微软雅黑" charset="0"/>
                <a:cs typeface="微软雅黑" charset="0"/>
                <a:sym typeface="+mn-ea"/>
              </a:rPr>
              <a:t>讯</a:t>
            </a:r>
            <a:endParaRPr lang="zh-CN" altLang="zh-CN" sz="3500" dirty="0">
              <a:latin typeface="微软雅黑" charset="0"/>
              <a:ea typeface="微软雅黑" charset="0"/>
              <a:cs typeface="微软雅黑" charset="0"/>
            </a:endParaRPr>
          </a:p>
          <a:p>
            <a:pPr marL="342900" lvl="0" indent="0" fontAlgn="auto">
              <a:lnSpc>
                <a:spcPct val="100000"/>
              </a:lnSpc>
              <a:buNone/>
            </a:pPr>
            <a:r>
              <a:rPr lang="en-US" altLang="zh-CN" sz="3500" dirty="0" smtClean="0">
                <a:latin typeface="微软雅黑" charset="0"/>
                <a:ea typeface="微软雅黑" charset="0"/>
                <a:cs typeface="微软雅黑" charset="0"/>
                <a:sym typeface="+mn-ea"/>
              </a:rPr>
              <a:t>0b1000101</a:t>
            </a:r>
            <a:r>
              <a:rPr lang="en-US" altLang="zh-CN" sz="3500" dirty="0" smtClean="0">
                <a:solidFill>
                  <a:srgbClr val="FF0000"/>
                </a:solidFill>
                <a:latin typeface="微软雅黑" charset="0"/>
                <a:ea typeface="微软雅黑" charset="0"/>
                <a:cs typeface="微软雅黑" charset="0"/>
                <a:sym typeface="+mn-ea"/>
              </a:rPr>
              <a:t>01</a:t>
            </a:r>
            <a:r>
              <a:rPr lang="en-US" altLang="zh-CN" sz="3500" dirty="0" smtClean="0">
                <a:latin typeface="微软雅黑" charset="0"/>
                <a:ea typeface="微软雅黑" charset="0"/>
                <a:cs typeface="微软雅黑" charset="0"/>
                <a:sym typeface="+mn-ea"/>
              </a:rPr>
              <a:t>01011</a:t>
            </a:r>
            <a:r>
              <a:rPr lang="en-US" altLang="zh-CN" sz="3500" dirty="0" smtClean="0">
                <a:solidFill>
                  <a:srgbClr val="FF0000"/>
                </a:solidFill>
                <a:latin typeface="微软雅黑" charset="0"/>
                <a:ea typeface="微软雅黑" charset="0"/>
                <a:cs typeface="微软雅黑" charset="0"/>
                <a:sym typeface="+mn-ea"/>
              </a:rPr>
              <a:t>0</a:t>
            </a:r>
            <a:r>
              <a:rPr lang="en-US" altLang="zh-CN" sz="3500" dirty="0" smtClean="0">
                <a:latin typeface="微软雅黑" charset="0"/>
                <a:ea typeface="微软雅黑" charset="0"/>
                <a:cs typeface="微软雅黑" charset="0"/>
                <a:sym typeface="+mn-ea"/>
              </a:rPr>
              <a:t>1  </a:t>
            </a:r>
            <a:r>
              <a:rPr lang="zh-CN" altLang="en-US" sz="3500" dirty="0" smtClean="0">
                <a:latin typeface="微软雅黑" charset="0"/>
                <a:ea typeface="微软雅黑" charset="0"/>
                <a:cs typeface="微软雅黑" charset="0"/>
                <a:sym typeface="+mn-ea"/>
              </a:rPr>
              <a:t>読</a:t>
            </a:r>
            <a:endParaRPr lang="zh-CN" altLang="zh-CN" sz="3500" dirty="0">
              <a:latin typeface="微软雅黑" charset="0"/>
              <a:ea typeface="微软雅黑" charset="0"/>
              <a:cs typeface="微软雅黑" charset="0"/>
            </a:endParaRPr>
          </a:p>
          <a:p>
            <a:pPr marL="342900" lvl="0" indent="0" fontAlgn="auto">
              <a:lnSpc>
                <a:spcPct val="100000"/>
              </a:lnSpc>
              <a:buNone/>
            </a:pPr>
            <a:r>
              <a:rPr lang="en-US" altLang="zh-CN" sz="3500" dirty="0" smtClean="0">
                <a:latin typeface="微软雅黑" charset="0"/>
                <a:ea typeface="微软雅黑" charset="0"/>
                <a:cs typeface="微软雅黑" charset="0"/>
                <a:sym typeface="+mn-ea"/>
              </a:rPr>
              <a:t>0b1000101</a:t>
            </a:r>
            <a:r>
              <a:rPr lang="en-US" altLang="zh-CN" sz="3500" dirty="0" smtClean="0">
                <a:solidFill>
                  <a:srgbClr val="FF0000"/>
                </a:solidFill>
                <a:latin typeface="微软雅黑" charset="0"/>
                <a:ea typeface="微软雅黑" charset="0"/>
                <a:cs typeface="微软雅黑" charset="0"/>
                <a:sym typeface="+mn-ea"/>
              </a:rPr>
              <a:t>01</a:t>
            </a:r>
            <a:r>
              <a:rPr lang="en-US" altLang="zh-CN" sz="3500" dirty="0" smtClean="0">
                <a:latin typeface="微软雅黑" charset="0"/>
                <a:ea typeface="微软雅黑" charset="0"/>
                <a:cs typeface="微软雅黑" charset="0"/>
                <a:sym typeface="+mn-ea"/>
              </a:rPr>
              <a:t>01011</a:t>
            </a:r>
            <a:r>
              <a:rPr lang="en-US" altLang="zh-CN" sz="3500" dirty="0" smtClean="0">
                <a:solidFill>
                  <a:srgbClr val="FF0000"/>
                </a:solidFill>
                <a:latin typeface="微软雅黑" charset="0"/>
                <a:ea typeface="微软雅黑" charset="0"/>
                <a:cs typeface="微软雅黑" charset="0"/>
                <a:sym typeface="+mn-ea"/>
              </a:rPr>
              <a:t>1</a:t>
            </a:r>
            <a:r>
              <a:rPr lang="en-US" altLang="zh-CN" sz="3500" dirty="0" smtClean="0">
                <a:latin typeface="微软雅黑" charset="0"/>
                <a:ea typeface="微软雅黑" charset="0"/>
                <a:cs typeface="微软雅黑" charset="0"/>
                <a:sym typeface="+mn-ea"/>
              </a:rPr>
              <a:t>1  </a:t>
            </a:r>
            <a:r>
              <a:rPr lang="zh-CN" altLang="en-US" sz="3500" dirty="0" smtClean="0">
                <a:latin typeface="微软雅黑" charset="0"/>
                <a:ea typeface="微软雅黑" charset="0"/>
                <a:cs typeface="微软雅黑" charset="0"/>
                <a:sym typeface="+mn-ea"/>
              </a:rPr>
              <a:t>誯</a:t>
            </a:r>
            <a:endParaRPr lang="zh-CN" altLang="zh-CN" sz="3500" dirty="0">
              <a:latin typeface="微软雅黑" charset="0"/>
              <a:ea typeface="微软雅黑" charset="0"/>
              <a:cs typeface="微软雅黑" charset="0"/>
            </a:endParaRPr>
          </a:p>
          <a:p>
            <a:pPr marL="342900" lvl="0" indent="0" fontAlgn="auto">
              <a:lnSpc>
                <a:spcPct val="100000"/>
              </a:lnSpc>
              <a:buNone/>
            </a:pPr>
            <a:r>
              <a:rPr lang="en-US" altLang="zh-CN" sz="3500" dirty="0" smtClean="0">
                <a:latin typeface="微软雅黑" charset="0"/>
                <a:ea typeface="微软雅黑" charset="0"/>
                <a:cs typeface="微软雅黑" charset="0"/>
                <a:sym typeface="+mn-ea"/>
              </a:rPr>
              <a:t>0b1000101</a:t>
            </a:r>
            <a:r>
              <a:rPr lang="en-US" altLang="zh-CN" sz="3500" dirty="0">
                <a:solidFill>
                  <a:srgbClr val="FF0000"/>
                </a:solidFill>
                <a:latin typeface="微软雅黑" charset="0"/>
                <a:ea typeface="微软雅黑" charset="0"/>
                <a:cs typeface="微软雅黑" charset="0"/>
                <a:sym typeface="+mn-ea"/>
              </a:rPr>
              <a:t>0</a:t>
            </a:r>
            <a:r>
              <a:rPr lang="en-US" altLang="zh-CN" sz="3500" dirty="0" smtClean="0">
                <a:solidFill>
                  <a:srgbClr val="FF0000"/>
                </a:solidFill>
                <a:latin typeface="微软雅黑" charset="0"/>
                <a:ea typeface="微软雅黑" charset="0"/>
                <a:cs typeface="微软雅黑" charset="0"/>
                <a:sym typeface="+mn-ea"/>
              </a:rPr>
              <a:t>0</a:t>
            </a:r>
            <a:r>
              <a:rPr lang="en-US" altLang="zh-CN" sz="3500" dirty="0" smtClean="0">
                <a:latin typeface="微软雅黑" charset="0"/>
                <a:ea typeface="微软雅黑" charset="0"/>
                <a:cs typeface="微软雅黑" charset="0"/>
                <a:sym typeface="+mn-ea"/>
              </a:rPr>
              <a:t>01011</a:t>
            </a:r>
            <a:r>
              <a:rPr lang="en-US" altLang="zh-CN" sz="3500" dirty="0" smtClean="0">
                <a:solidFill>
                  <a:srgbClr val="FF0000"/>
                </a:solidFill>
                <a:latin typeface="微软雅黑" charset="0"/>
                <a:ea typeface="微软雅黑" charset="0"/>
                <a:cs typeface="微软雅黑" charset="0"/>
                <a:sym typeface="+mn-ea"/>
              </a:rPr>
              <a:t>1</a:t>
            </a:r>
            <a:r>
              <a:rPr lang="en-US" altLang="zh-CN" sz="3500" dirty="0" smtClean="0">
                <a:latin typeface="微软雅黑" charset="0"/>
                <a:ea typeface="微软雅黑" charset="0"/>
                <a:cs typeface="微软雅黑" charset="0"/>
                <a:sym typeface="+mn-ea"/>
              </a:rPr>
              <a:t>1  </a:t>
            </a:r>
            <a:r>
              <a:rPr lang="zh-CN" altLang="en-US" sz="3500" dirty="0" smtClean="0">
                <a:latin typeface="微软雅黑" charset="0"/>
                <a:ea typeface="微软雅黑" charset="0"/>
                <a:cs typeface="微软雅黑" charset="0"/>
                <a:sym typeface="+mn-ea"/>
              </a:rPr>
              <a:t>訯</a:t>
            </a:r>
            <a:endParaRPr lang="zh-CN" altLang="zh-CN" sz="3500" dirty="0">
              <a:latin typeface="微软雅黑" charset="0"/>
              <a:ea typeface="微软雅黑" charset="0"/>
              <a:cs typeface="微软雅黑" charset="0"/>
            </a:endParaRPr>
          </a:p>
          <a:p>
            <a:pPr marL="342900" lvl="0" indent="0" fontAlgn="auto">
              <a:lnSpc>
                <a:spcPct val="100000"/>
              </a:lnSpc>
              <a:buNone/>
            </a:pPr>
            <a:r>
              <a:rPr lang="en-US" altLang="zh-CN" sz="3500" dirty="0" smtClean="0">
                <a:latin typeface="微软雅黑" charset="0"/>
                <a:ea typeface="微软雅黑" charset="0"/>
                <a:cs typeface="微软雅黑" charset="0"/>
                <a:sym typeface="+mn-ea"/>
              </a:rPr>
              <a:t>0b1000101</a:t>
            </a:r>
            <a:r>
              <a:rPr lang="en-US" altLang="zh-CN" sz="3500" dirty="0" smtClean="0">
                <a:solidFill>
                  <a:srgbClr val="FF0000"/>
                </a:solidFill>
                <a:latin typeface="微软雅黑" charset="0"/>
                <a:ea typeface="微软雅黑" charset="0"/>
                <a:cs typeface="微软雅黑" charset="0"/>
                <a:sym typeface="+mn-ea"/>
              </a:rPr>
              <a:t>00</a:t>
            </a:r>
            <a:r>
              <a:rPr lang="en-US" altLang="zh-CN" sz="3500" dirty="0" smtClean="0">
                <a:latin typeface="微软雅黑" charset="0"/>
                <a:ea typeface="微软雅黑" charset="0"/>
                <a:cs typeface="微软雅黑" charset="0"/>
                <a:sym typeface="+mn-ea"/>
              </a:rPr>
              <a:t>01011</a:t>
            </a:r>
            <a:r>
              <a:rPr lang="en-US" altLang="zh-CN" sz="3500" dirty="0" smtClean="0">
                <a:solidFill>
                  <a:srgbClr val="FF0000"/>
                </a:solidFill>
                <a:latin typeface="微软雅黑" charset="0"/>
                <a:ea typeface="微软雅黑" charset="0"/>
                <a:cs typeface="微软雅黑" charset="0"/>
                <a:sym typeface="+mn-ea"/>
              </a:rPr>
              <a:t>0</a:t>
            </a:r>
            <a:r>
              <a:rPr lang="en-US" altLang="zh-CN" sz="3500" dirty="0" smtClean="0">
                <a:latin typeface="微软雅黑" charset="0"/>
                <a:ea typeface="微软雅黑" charset="0"/>
                <a:cs typeface="微软雅黑" charset="0"/>
                <a:sym typeface="+mn-ea"/>
              </a:rPr>
              <a:t>1  </a:t>
            </a:r>
            <a:r>
              <a:rPr lang="zh-CN" altLang="en-US" sz="3500" dirty="0" smtClean="0">
                <a:latin typeface="微软雅黑" charset="0"/>
                <a:ea typeface="微软雅黑" charset="0"/>
                <a:cs typeface="微软雅黑" charset="0"/>
                <a:sym typeface="+mn-ea"/>
              </a:rPr>
              <a:t>設</a:t>
            </a:r>
            <a:endParaRPr lang="en-US" altLang="zh-CN" sz="3500" dirty="0" smtClean="0">
              <a:latin typeface="微软雅黑" charset="0"/>
              <a:ea typeface="微软雅黑" charset="0"/>
              <a:cs typeface="微软雅黑" charset="0"/>
            </a:endParaRPr>
          </a:p>
          <a:p>
            <a:pPr marL="0" indent="457200" fontAlgn="auto">
              <a:lnSpc>
                <a:spcPct val="100000"/>
              </a:lnSpc>
              <a:spcBef>
                <a:spcPts val="0"/>
              </a:spcBef>
              <a:buNone/>
            </a:pPr>
            <a:r>
              <a:rPr lang="zh-CN" altLang="zh-CN" sz="3500" dirty="0">
                <a:latin typeface="微软雅黑" charset="0"/>
                <a:ea typeface="微软雅黑" charset="0"/>
                <a:cs typeface="微软雅黑" charset="0"/>
                <a:sym typeface="+mn-ea"/>
              </a:rPr>
              <a:t>这样每个字符串会根据丢失的位数，反推出来的结果为</a:t>
            </a:r>
            <a:r>
              <a:rPr lang="en-US" altLang="zh-CN" sz="3500" dirty="0" smtClean="0">
                <a:latin typeface="微软雅黑" charset="0"/>
                <a:ea typeface="微软雅黑" charset="0"/>
                <a:cs typeface="微软雅黑" charset="0"/>
                <a:sym typeface="+mn-ea"/>
              </a:rPr>
              <a:t>2^n</a:t>
            </a:r>
            <a:r>
              <a:rPr lang="zh-CN" altLang="en-US" sz="3500" dirty="0" smtClean="0">
                <a:latin typeface="微软雅黑" charset="0"/>
                <a:ea typeface="微软雅黑" charset="0"/>
                <a:cs typeface="微软雅黑" charset="0"/>
                <a:sym typeface="+mn-ea"/>
              </a:rPr>
              <a:t>。因为常见汉字的</a:t>
            </a:r>
            <a:r>
              <a:rPr lang="en-US" altLang="zh-CN" sz="3500" dirty="0" err="1" smtClean="0">
                <a:latin typeface="微软雅黑" charset="0"/>
                <a:ea typeface="微软雅黑" charset="0"/>
                <a:cs typeface="微软雅黑" charset="0"/>
                <a:sym typeface="+mn-ea"/>
              </a:rPr>
              <a:t>unicode</a:t>
            </a:r>
            <a:r>
              <a:rPr lang="zh-CN" altLang="en-US" sz="3500" dirty="0" smtClean="0">
                <a:latin typeface="微软雅黑" charset="0"/>
                <a:ea typeface="微软雅黑" charset="0"/>
                <a:cs typeface="微软雅黑" charset="0"/>
                <a:sym typeface="+mn-ea"/>
              </a:rPr>
              <a:t>码在十进制时间隔都很大，可以发现反推出来的汉字基本都不是常用字，反推出原字的几率比较大。</a:t>
            </a:r>
            <a:endParaRPr lang="zh-CN" altLang="en-US" sz="3500" dirty="0" smtClean="0">
              <a:solidFill>
                <a:schemeClr val="accent1"/>
              </a:solidFill>
              <a:latin typeface="微软雅黑" charset="0"/>
              <a:ea typeface="微软雅黑" charset="0"/>
              <a:cs typeface="微软雅黑" charset="0"/>
              <a:sym typeface="+mn-ea"/>
            </a:endParaRPr>
          </a:p>
        </p:txBody>
      </p:sp>
      <p:pic>
        <p:nvPicPr>
          <p:cNvPr id="4" name="图片 3"/>
          <p:cNvPicPr>
            <a:picLocks noChangeAspect="1"/>
          </p:cNvPicPr>
          <p:nvPr/>
        </p:nvPicPr>
        <p:blipFill>
          <a:blip r:embed="rId2"/>
          <a:stretch>
            <a:fillRect/>
          </a:stretch>
        </p:blipFill>
        <p:spPr>
          <a:xfrm>
            <a:off x="6397192" y="1193312"/>
            <a:ext cx="4381880" cy="4381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385500" y="376401"/>
            <a:ext cx="8457770" cy="46037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模糊查询如何</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解决</a:t>
            </a:r>
            <a:endPar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7"/>
          <p:cNvSpPr>
            <a:spLocks noGrp="1"/>
          </p:cNvSpPr>
          <p:nvPr>
            <p:ph sz="quarter" idx="11"/>
          </p:nvPr>
        </p:nvSpPr>
        <p:spPr>
          <a:xfrm>
            <a:off x="285772" y="1091306"/>
            <a:ext cx="11557497" cy="5683566"/>
          </a:xfrm>
        </p:spPr>
        <p:txBody>
          <a:bodyPr>
            <a:normAutofit fontScale="40000"/>
          </a:bodyPr>
          <a:lstStyle/>
          <a:p>
            <a:pPr marL="230505" indent="0" fontAlgn="auto">
              <a:spcBef>
                <a:spcPts val="0"/>
              </a:spcBef>
            </a:pPr>
            <a:r>
              <a:rPr lang="zh-CN" altLang="en-US" sz="5000" b="1" dirty="0" smtClean="0">
                <a:latin typeface="微软雅黑" charset="0"/>
                <a:ea typeface="微软雅黑" charset="0"/>
                <a:cs typeface="微软雅黑" charset="0"/>
                <a:sym typeface="+mn-ea"/>
              </a:rPr>
              <a:t>单字符摘要算法第</a:t>
            </a:r>
            <a:r>
              <a:rPr lang="zh-CN" altLang="en-US" sz="5000" b="1" dirty="0" smtClean="0">
                <a:latin typeface="微软雅黑" charset="0"/>
                <a:ea typeface="微软雅黑" charset="0"/>
                <a:cs typeface="微软雅黑" charset="0"/>
                <a:sym typeface="+mn-ea"/>
              </a:rPr>
              <a:t>二版：</a:t>
            </a:r>
            <a:endParaRPr lang="en-US" altLang="zh-CN" sz="5000" b="1" dirty="0" smtClean="0">
              <a:latin typeface="微软雅黑" charset="0"/>
              <a:ea typeface="微软雅黑" charset="0"/>
              <a:cs typeface="微软雅黑" charset="0"/>
            </a:endParaRPr>
          </a:p>
          <a:p>
            <a:pPr indent="457200" fontAlgn="auto">
              <a:lnSpc>
                <a:spcPct val="80000"/>
              </a:lnSpc>
              <a:buNone/>
            </a:pPr>
            <a:r>
              <a:rPr lang="zh-CN" altLang="en-US" sz="4500" dirty="0" smtClean="0">
                <a:latin typeface="微软雅黑" charset="0"/>
                <a:ea typeface="微软雅黑" charset="0"/>
                <a:cs typeface="微软雅黑" charset="0"/>
                <a:sym typeface="+mn-ea"/>
              </a:rPr>
              <a:t>由于常见汉字</a:t>
            </a:r>
            <a:r>
              <a:rPr lang="en-US" altLang="zh-CN" sz="4500" dirty="0" smtClean="0">
                <a:latin typeface="微软雅黑" charset="0"/>
                <a:ea typeface="微软雅黑" charset="0"/>
                <a:cs typeface="微软雅黑" charset="0"/>
                <a:sym typeface="+mn-ea"/>
              </a:rPr>
              <a:t>Unicode</a:t>
            </a:r>
            <a:r>
              <a:rPr lang="zh-CN" altLang="en-US" sz="4500" dirty="0" smtClean="0">
                <a:latin typeface="微软雅黑" charset="0"/>
                <a:ea typeface="微软雅黑" charset="0"/>
                <a:cs typeface="微软雅黑" charset="0"/>
                <a:sym typeface="+mn-ea"/>
              </a:rPr>
              <a:t>码间隔没有规律，所以我们准备把汉字</a:t>
            </a:r>
            <a:r>
              <a:rPr lang="en-US" altLang="zh-CN" sz="4500" dirty="0" smtClean="0">
                <a:latin typeface="微软雅黑" charset="0"/>
                <a:ea typeface="微软雅黑" charset="0"/>
                <a:cs typeface="微软雅黑" charset="0"/>
                <a:sym typeface="+mn-ea"/>
              </a:rPr>
              <a:t>Unicode</a:t>
            </a:r>
            <a:r>
              <a:rPr lang="zh-CN" altLang="en-US" sz="4500" dirty="0" smtClean="0">
                <a:latin typeface="微软雅黑" charset="0"/>
                <a:ea typeface="微软雅黑" charset="0"/>
                <a:cs typeface="微软雅黑" charset="0"/>
                <a:sym typeface="+mn-ea"/>
              </a:rPr>
              <a:t>码的后几位留下，转成十进作为</a:t>
            </a:r>
            <a:r>
              <a:rPr lang="en-US" altLang="zh-CN" sz="4500" dirty="0" smtClean="0">
                <a:latin typeface="微软雅黑" charset="0"/>
                <a:ea typeface="微软雅黑" charset="0"/>
                <a:cs typeface="微软雅黑" charset="0"/>
                <a:sym typeface="+mn-ea"/>
              </a:rPr>
              <a:t>index</a:t>
            </a:r>
            <a:r>
              <a:rPr lang="zh-CN" altLang="en-US" sz="4500" dirty="0" smtClean="0">
                <a:latin typeface="微软雅黑" charset="0"/>
                <a:ea typeface="微软雅黑" charset="0"/>
                <a:cs typeface="微软雅黑" charset="0"/>
                <a:sym typeface="+mn-ea"/>
              </a:rPr>
              <a:t>去常见汉字中取词。这样就解决在知道算法的情况下，反解出现非常见字的问题，干扰项就不再容易排除了。</a:t>
            </a:r>
            <a:endParaRPr lang="en-US" altLang="zh-CN" sz="4500" dirty="0" smtClean="0">
              <a:latin typeface="微软雅黑" charset="0"/>
              <a:ea typeface="微软雅黑" charset="0"/>
              <a:cs typeface="微软雅黑" charset="0"/>
            </a:endParaRPr>
          </a:p>
          <a:p>
            <a:pPr indent="457200" fontAlgn="auto">
              <a:lnSpc>
                <a:spcPct val="80000"/>
              </a:lnSpc>
              <a:buNone/>
            </a:pPr>
            <a:r>
              <a:rPr lang="zh-CN" altLang="en-US" sz="4500" dirty="0" smtClean="0">
                <a:latin typeface="微软雅黑" charset="0"/>
                <a:ea typeface="微软雅黑" charset="0"/>
                <a:cs typeface="微软雅黑" charset="0"/>
                <a:sym typeface="+mn-ea"/>
              </a:rPr>
              <a:t>汉字</a:t>
            </a:r>
            <a:r>
              <a:rPr lang="en-US" altLang="zh-CN" sz="4500" dirty="0" smtClean="0">
                <a:latin typeface="微软雅黑" charset="0"/>
                <a:ea typeface="微软雅黑" charset="0"/>
                <a:cs typeface="微软雅黑" charset="0"/>
                <a:sym typeface="+mn-ea"/>
              </a:rPr>
              <a:t>Unicode</a:t>
            </a:r>
            <a:r>
              <a:rPr lang="zh-CN" altLang="en-US" sz="4500" dirty="0" smtClean="0">
                <a:latin typeface="微软雅黑" charset="0"/>
                <a:ea typeface="微软雅黑" charset="0"/>
                <a:cs typeface="微软雅黑" charset="0"/>
                <a:sym typeface="+mn-ea"/>
              </a:rPr>
              <a:t>留下后几位，涉及到一个模糊精确度和反解密复杂度的一个关系，模糊精确度高了相应的解密难度就降低了。</a:t>
            </a:r>
            <a:endParaRPr lang="en-US" altLang="zh-CN" sz="4500" dirty="0" smtClean="0">
              <a:latin typeface="微软雅黑" charset="0"/>
              <a:ea typeface="微软雅黑" charset="0"/>
              <a:cs typeface="微软雅黑" charset="0"/>
            </a:endParaRPr>
          </a:p>
          <a:p>
            <a:pPr indent="0" fontAlgn="auto">
              <a:lnSpc>
                <a:spcPct val="80000"/>
              </a:lnSpc>
              <a:buNone/>
            </a:pPr>
            <a:r>
              <a:rPr lang="zh-CN" altLang="en-US" sz="4500" dirty="0" smtClean="0">
                <a:latin typeface="微软雅黑" charset="0"/>
                <a:ea typeface="微软雅黑" charset="0"/>
                <a:cs typeface="微软雅黑" charset="0"/>
                <a:sym typeface="+mn-ea"/>
              </a:rPr>
              <a:t>下面我们看一下常见汉字在我们算法下的碰撞程度：</a:t>
            </a:r>
            <a:endParaRPr lang="en-US" altLang="zh-CN" sz="4500" dirty="0" smtClean="0">
              <a:latin typeface="微软雅黑" charset="0"/>
              <a:ea typeface="微软雅黑" charset="0"/>
              <a:cs typeface="微软雅黑" charset="0"/>
            </a:endParaRPr>
          </a:p>
          <a:p>
            <a:pPr indent="0">
              <a:buNone/>
            </a:pPr>
            <a:r>
              <a:rPr lang="en-US" altLang="zh-CN" sz="4500" dirty="0" smtClean="0">
                <a:latin typeface="微软雅黑" charset="0"/>
                <a:ea typeface="微软雅黑" charset="0"/>
                <a:cs typeface="微软雅黑" charset="0"/>
                <a:sym typeface="+mn-ea"/>
              </a:rPr>
              <a:t>1.</a:t>
            </a:r>
            <a:r>
              <a:rPr lang="zh-CN" altLang="en-US" sz="4500" dirty="0" smtClean="0">
                <a:latin typeface="微软雅黑" charset="0"/>
                <a:ea typeface="微软雅黑" charset="0"/>
                <a:cs typeface="微软雅黑" charset="0"/>
                <a:sym typeface="+mn-ea"/>
              </a:rPr>
              <a:t>汉字</a:t>
            </a:r>
            <a:r>
              <a:rPr lang="en-US" altLang="zh-CN" sz="4500" dirty="0" smtClean="0">
                <a:latin typeface="微软雅黑" charset="0"/>
                <a:ea typeface="微软雅黑" charset="0"/>
                <a:cs typeface="微软雅黑" charset="0"/>
                <a:sym typeface="+mn-ea"/>
              </a:rPr>
              <a:t>mask </a:t>
            </a:r>
            <a:r>
              <a:rPr lang="en-US" altLang="zh-CN" sz="4500" dirty="0">
                <a:latin typeface="微软雅黑" charset="0"/>
                <a:ea typeface="微软雅黑" charset="0"/>
                <a:cs typeface="微软雅黑" charset="0"/>
                <a:sym typeface="+mn-ea"/>
              </a:rPr>
              <a:t>= </a:t>
            </a:r>
            <a:r>
              <a:rPr lang="en-US" altLang="zh-CN" sz="4500" dirty="0" smtClean="0">
                <a:latin typeface="微软雅黑" charset="0"/>
                <a:ea typeface="微软雅黑" charset="0"/>
                <a:cs typeface="微软雅黑" charset="0"/>
                <a:sym typeface="+mn-ea"/>
              </a:rPr>
              <a:t>0b0011_1111_1111</a:t>
            </a:r>
            <a:r>
              <a:rPr lang="zh-CN" altLang="en-US" sz="4500" dirty="0" smtClean="0">
                <a:latin typeface="微软雅黑" charset="0"/>
                <a:ea typeface="微软雅黑" charset="0"/>
                <a:cs typeface="微软雅黑" charset="0"/>
                <a:sym typeface="+mn-ea"/>
              </a:rPr>
              <a:t>时                         </a:t>
            </a:r>
            <a:r>
              <a:rPr lang="en-US" altLang="zh-CN" sz="4500" dirty="0" smtClean="0">
                <a:latin typeface="微软雅黑" charset="0"/>
                <a:ea typeface="微软雅黑" charset="0"/>
                <a:cs typeface="微软雅黑" charset="0"/>
                <a:sym typeface="+mn-ea"/>
              </a:rPr>
              <a:t>2.</a:t>
            </a:r>
            <a:r>
              <a:rPr lang="zh-CN" altLang="en-US" sz="4500" dirty="0">
                <a:latin typeface="微软雅黑" charset="0"/>
                <a:ea typeface="微软雅黑" charset="0"/>
                <a:cs typeface="微软雅黑" charset="0"/>
                <a:sym typeface="+mn-ea"/>
              </a:rPr>
              <a:t>汉字</a:t>
            </a:r>
            <a:r>
              <a:rPr lang="en-US" altLang="zh-CN" sz="4500" dirty="0">
                <a:latin typeface="微软雅黑" charset="0"/>
                <a:ea typeface="微软雅黑" charset="0"/>
                <a:cs typeface="微软雅黑" charset="0"/>
                <a:sym typeface="+mn-ea"/>
              </a:rPr>
              <a:t>mask = </a:t>
            </a:r>
            <a:r>
              <a:rPr lang="en-US" altLang="zh-CN" sz="4500" dirty="0" smtClean="0">
                <a:latin typeface="微软雅黑" charset="0"/>
                <a:ea typeface="微软雅黑" charset="0"/>
                <a:cs typeface="微软雅黑" charset="0"/>
                <a:sym typeface="+mn-ea"/>
              </a:rPr>
              <a:t>0b0001_1111_1111</a:t>
            </a:r>
            <a:r>
              <a:rPr lang="zh-CN" altLang="en-US" sz="4500" dirty="0" smtClean="0">
                <a:latin typeface="微软雅黑" charset="0"/>
                <a:ea typeface="微软雅黑" charset="0"/>
                <a:cs typeface="微软雅黑" charset="0"/>
                <a:sym typeface="+mn-ea"/>
              </a:rPr>
              <a:t>时</a:t>
            </a:r>
            <a:endParaRPr lang="en-US" altLang="zh-CN" sz="4500" dirty="0" smtClean="0">
              <a:latin typeface="微软雅黑" charset="0"/>
              <a:ea typeface="微软雅黑" charset="0"/>
              <a:cs typeface="微软雅黑" charset="0"/>
            </a:endParaRPr>
          </a:p>
          <a:p>
            <a:pPr indent="0">
              <a:buNone/>
            </a:pPr>
            <a:endParaRPr lang="en-US" altLang="zh-CN" sz="4500" dirty="0">
              <a:latin typeface="微软雅黑" charset="0"/>
              <a:ea typeface="微软雅黑" charset="0"/>
              <a:cs typeface="微软雅黑" charset="0"/>
            </a:endParaRPr>
          </a:p>
          <a:p>
            <a:pPr indent="0">
              <a:buNone/>
            </a:pPr>
            <a:endParaRPr lang="en-US" altLang="zh-CN" sz="4500" dirty="0" smtClean="0">
              <a:latin typeface="微软雅黑" charset="0"/>
              <a:ea typeface="微软雅黑" charset="0"/>
              <a:cs typeface="微软雅黑" charset="0"/>
            </a:endParaRPr>
          </a:p>
          <a:p>
            <a:pPr indent="0">
              <a:buNone/>
            </a:pPr>
            <a:endParaRPr lang="en-US" altLang="zh-CN" sz="4500" dirty="0">
              <a:latin typeface="微软雅黑" charset="0"/>
              <a:ea typeface="微软雅黑" charset="0"/>
              <a:cs typeface="微软雅黑" charset="0"/>
            </a:endParaRPr>
          </a:p>
          <a:p>
            <a:pPr indent="457200" fontAlgn="auto">
              <a:buNone/>
            </a:pPr>
            <a:endParaRPr lang="zh-CN" altLang="en-US" sz="4500" dirty="0" smtClean="0">
              <a:latin typeface="微软雅黑" charset="0"/>
              <a:ea typeface="微软雅黑" charset="0"/>
              <a:cs typeface="微软雅黑" charset="0"/>
              <a:sym typeface="+mn-ea"/>
            </a:endParaRPr>
          </a:p>
          <a:p>
            <a:pPr indent="457200" fontAlgn="auto">
              <a:buNone/>
            </a:pPr>
            <a:r>
              <a:rPr lang="zh-CN" altLang="en-US" sz="4500" dirty="0" smtClean="0">
                <a:latin typeface="微软雅黑" charset="0"/>
                <a:ea typeface="微软雅黑" charset="0"/>
                <a:cs typeface="微软雅黑" charset="0"/>
                <a:sym typeface="+mn-ea"/>
              </a:rPr>
              <a:t>汉字尾数留</a:t>
            </a:r>
            <a:r>
              <a:rPr lang="en-US" altLang="zh-CN" sz="4500" dirty="0" smtClean="0">
                <a:latin typeface="微软雅黑" charset="0"/>
                <a:ea typeface="微软雅黑" charset="0"/>
                <a:cs typeface="微软雅黑" charset="0"/>
                <a:sym typeface="+mn-ea"/>
              </a:rPr>
              <a:t>10</a:t>
            </a:r>
            <a:r>
              <a:rPr lang="zh-CN" altLang="en-US" sz="4500" dirty="0" smtClean="0">
                <a:latin typeface="微软雅黑" charset="0"/>
                <a:ea typeface="微软雅黑" charset="0"/>
                <a:cs typeface="微软雅黑" charset="0"/>
                <a:sym typeface="+mn-ea"/>
              </a:rPr>
              <a:t>位和留</a:t>
            </a:r>
            <a:r>
              <a:rPr lang="en-US" altLang="zh-CN" sz="4500" dirty="0" smtClean="0">
                <a:latin typeface="微软雅黑" charset="0"/>
                <a:ea typeface="微软雅黑" charset="0"/>
                <a:cs typeface="微软雅黑" charset="0"/>
                <a:sym typeface="+mn-ea"/>
              </a:rPr>
              <a:t>9</a:t>
            </a:r>
            <a:r>
              <a:rPr lang="zh-CN" altLang="en-US" sz="4500" dirty="0" smtClean="0">
                <a:latin typeface="微软雅黑" charset="0"/>
                <a:ea typeface="微软雅黑" charset="0"/>
                <a:cs typeface="微软雅黑" charset="0"/>
                <a:sym typeface="+mn-ea"/>
              </a:rPr>
              <a:t>位。</a:t>
            </a:r>
            <a:r>
              <a:rPr lang="en-US" altLang="zh-CN" sz="4500" dirty="0" smtClean="0">
                <a:latin typeface="微软雅黑" charset="0"/>
                <a:ea typeface="微软雅黑" charset="0"/>
                <a:cs typeface="微软雅黑" charset="0"/>
                <a:sym typeface="+mn-ea"/>
              </a:rPr>
              <a:t>10</a:t>
            </a:r>
            <a:r>
              <a:rPr lang="zh-CN" altLang="en-US" sz="4500" dirty="0" smtClean="0">
                <a:latin typeface="微软雅黑" charset="0"/>
                <a:ea typeface="微软雅黑" charset="0"/>
                <a:cs typeface="微软雅黑" charset="0"/>
                <a:sym typeface="+mn-ea"/>
              </a:rPr>
              <a:t>位的查询精度会更高，因为</a:t>
            </a:r>
            <a:r>
              <a:rPr lang="en-US" altLang="zh-CN" sz="4500" dirty="0" smtClean="0">
                <a:latin typeface="微软雅黑" charset="0"/>
                <a:ea typeface="微软雅黑" charset="0"/>
                <a:cs typeface="微软雅黑" charset="0"/>
                <a:sym typeface="+mn-ea"/>
              </a:rPr>
              <a:t>10</a:t>
            </a:r>
            <a:r>
              <a:rPr lang="zh-CN" altLang="en-US" sz="4500" dirty="0" smtClean="0">
                <a:latin typeface="微软雅黑" charset="0"/>
                <a:ea typeface="微软雅黑" charset="0"/>
                <a:cs typeface="微软雅黑" charset="0"/>
                <a:sym typeface="+mn-ea"/>
              </a:rPr>
              <a:t>位的碰撞会小很多，但是</a:t>
            </a:r>
            <a:r>
              <a:rPr lang="en-US" altLang="zh-CN" sz="4500" dirty="0" smtClean="0">
                <a:latin typeface="微软雅黑" charset="0"/>
                <a:ea typeface="微软雅黑" charset="0"/>
                <a:cs typeface="微软雅黑" charset="0"/>
                <a:sym typeface="+mn-ea"/>
              </a:rPr>
              <a:t>1:1</a:t>
            </a:r>
            <a:r>
              <a:rPr lang="zh-CN" altLang="en-US" sz="4500" dirty="0" smtClean="0">
                <a:latin typeface="微软雅黑" charset="0"/>
                <a:ea typeface="微软雅黑" charset="0"/>
                <a:cs typeface="微软雅黑" charset="0"/>
                <a:sym typeface="+mn-ea"/>
              </a:rPr>
              <a:t>的字在</a:t>
            </a:r>
            <a:r>
              <a:rPr lang="zh-CN" altLang="en-US" sz="4500" dirty="0" smtClean="0">
                <a:solidFill>
                  <a:srgbClr val="FF0000"/>
                </a:solidFill>
                <a:latin typeface="微软雅黑" charset="0"/>
                <a:ea typeface="微软雅黑" charset="0"/>
                <a:cs typeface="微软雅黑" charset="0"/>
                <a:sym typeface="+mn-ea"/>
              </a:rPr>
              <a:t>知道算法和秘钥</a:t>
            </a:r>
            <a:r>
              <a:rPr lang="zh-CN" altLang="en-US" sz="4500" dirty="0" smtClean="0">
                <a:latin typeface="微软雅黑" charset="0"/>
                <a:ea typeface="微软雅黑" charset="0"/>
                <a:cs typeface="微软雅黑" charset="0"/>
                <a:sym typeface="+mn-ea"/>
              </a:rPr>
              <a:t>的的情况下是可以反推出原文的。</a:t>
            </a:r>
            <a:r>
              <a:rPr lang="en-US" altLang="zh-CN" sz="4500" dirty="0" smtClean="0">
                <a:latin typeface="微软雅黑" charset="0"/>
                <a:ea typeface="微软雅黑" charset="0"/>
                <a:cs typeface="微软雅黑" charset="0"/>
                <a:sym typeface="+mn-ea"/>
              </a:rPr>
              <a:t>9</a:t>
            </a:r>
            <a:r>
              <a:rPr lang="zh-CN" altLang="en-US" sz="4500" dirty="0" smtClean="0">
                <a:latin typeface="微软雅黑" charset="0"/>
                <a:ea typeface="微软雅黑" charset="0"/>
                <a:cs typeface="微软雅黑" charset="0"/>
                <a:sym typeface="+mn-ea"/>
              </a:rPr>
              <a:t>位的查询精度稍弱，因为</a:t>
            </a:r>
            <a:r>
              <a:rPr lang="en-US" altLang="zh-CN" sz="4500" dirty="0" smtClean="0">
                <a:latin typeface="微软雅黑" charset="0"/>
                <a:ea typeface="微软雅黑" charset="0"/>
                <a:cs typeface="微软雅黑" charset="0"/>
                <a:sym typeface="+mn-ea"/>
              </a:rPr>
              <a:t>9</a:t>
            </a:r>
            <a:r>
              <a:rPr lang="zh-CN" altLang="en-US" sz="4500" dirty="0" smtClean="0">
                <a:latin typeface="微软雅黑" charset="0"/>
                <a:ea typeface="微软雅黑" charset="0"/>
                <a:cs typeface="微软雅黑" charset="0"/>
                <a:sym typeface="+mn-ea"/>
              </a:rPr>
              <a:t>位的碰撞相对来说大一点，但是</a:t>
            </a:r>
            <a:r>
              <a:rPr lang="en-US" altLang="zh-CN" sz="4500" dirty="0" smtClean="0">
                <a:latin typeface="微软雅黑" charset="0"/>
                <a:ea typeface="微软雅黑" charset="0"/>
                <a:cs typeface="微软雅黑" charset="0"/>
                <a:sym typeface="+mn-ea"/>
              </a:rPr>
              <a:t>1:1</a:t>
            </a:r>
            <a:r>
              <a:rPr lang="zh-CN" altLang="en-US" sz="4500" dirty="0" smtClean="0">
                <a:latin typeface="微软雅黑" charset="0"/>
                <a:ea typeface="微软雅黑" charset="0"/>
                <a:cs typeface="微软雅黑" charset="0"/>
                <a:sym typeface="+mn-ea"/>
              </a:rPr>
              <a:t>的汉字较少。仔细观察会发现，不管是留</a:t>
            </a:r>
            <a:r>
              <a:rPr lang="en-US" altLang="zh-CN" sz="4500" dirty="0" smtClean="0">
                <a:latin typeface="微软雅黑" charset="0"/>
                <a:ea typeface="微软雅黑" charset="0"/>
                <a:cs typeface="微软雅黑" charset="0"/>
                <a:sym typeface="+mn-ea"/>
              </a:rPr>
              <a:t>10</a:t>
            </a:r>
            <a:r>
              <a:rPr lang="zh-CN" altLang="en-US" sz="4500" dirty="0" smtClean="0">
                <a:latin typeface="微软雅黑" charset="0"/>
                <a:ea typeface="微软雅黑" charset="0"/>
                <a:cs typeface="微软雅黑" charset="0"/>
                <a:sym typeface="+mn-ea"/>
              </a:rPr>
              <a:t>位还是留</a:t>
            </a:r>
            <a:r>
              <a:rPr lang="en-US" altLang="zh-CN" sz="4500" dirty="0" smtClean="0">
                <a:latin typeface="微软雅黑" charset="0"/>
                <a:ea typeface="微软雅黑" charset="0"/>
                <a:cs typeface="微软雅黑" charset="0"/>
                <a:sym typeface="+mn-ea"/>
              </a:rPr>
              <a:t>9</a:t>
            </a:r>
            <a:r>
              <a:rPr lang="zh-CN" altLang="en-US" sz="4500" dirty="0" smtClean="0">
                <a:latin typeface="微软雅黑" charset="0"/>
                <a:ea typeface="微软雅黑" charset="0"/>
                <a:cs typeface="微软雅黑" charset="0"/>
                <a:sym typeface="+mn-ea"/>
              </a:rPr>
              <a:t>位虽然我们改变了碰撞，但是由于汉字原本</a:t>
            </a:r>
            <a:r>
              <a:rPr lang="en-US" altLang="zh-CN" sz="4500" dirty="0" smtClean="0">
                <a:latin typeface="微软雅黑" charset="0"/>
                <a:ea typeface="微软雅黑" charset="0"/>
                <a:cs typeface="微软雅黑" charset="0"/>
                <a:sym typeface="+mn-ea"/>
              </a:rPr>
              <a:t>Unicode</a:t>
            </a:r>
            <a:r>
              <a:rPr lang="zh-CN" altLang="en-US" sz="4500" dirty="0" smtClean="0">
                <a:latin typeface="微软雅黑" charset="0"/>
                <a:ea typeface="微软雅黑" charset="0"/>
                <a:cs typeface="微软雅黑" charset="0"/>
                <a:sym typeface="+mn-ea"/>
              </a:rPr>
              <a:t>吗没有规律，导致分布非常不均衡，不能控制整体的一个碰撞概率。</a:t>
            </a:r>
            <a:endParaRPr lang="en-US" altLang="zh-CN" sz="4500" dirty="0">
              <a:latin typeface="微软雅黑" charset="0"/>
              <a:ea typeface="微软雅黑" charset="0"/>
              <a:cs typeface="微软雅黑" charset="0"/>
            </a:endParaRPr>
          </a:p>
          <a:p>
            <a:pPr marL="114300" indent="457200" fontAlgn="auto">
              <a:buNone/>
            </a:pPr>
            <a:endParaRPr lang="en-US" altLang="zh-CN" sz="4500" dirty="0" smtClean="0">
              <a:latin typeface="微软雅黑" charset="0"/>
              <a:ea typeface="微软雅黑" charset="0"/>
              <a:cs typeface="微软雅黑" charset="0"/>
            </a:endParaRPr>
          </a:p>
          <a:p>
            <a:pPr marL="114300" indent="0">
              <a:buNone/>
            </a:pPr>
            <a:endParaRPr lang="zh-CN" altLang="zh-CN" sz="5000" dirty="0"/>
          </a:p>
          <a:p>
            <a:pPr marL="342900" lvl="0"/>
            <a:endParaRPr lang="zh-CN" altLang="zh-CN" sz="5000" dirty="0"/>
          </a:p>
          <a:p>
            <a:pPr indent="457200">
              <a:lnSpc>
                <a:spcPct val="130000"/>
              </a:lnSpc>
              <a:spcBef>
                <a:spcPts val="0"/>
              </a:spcBef>
            </a:pPr>
            <a:endParaRPr lang="en-US" altLang="zh-CN" sz="5000" dirty="0">
              <a:sym typeface="+mn-ea"/>
            </a:endParaRPr>
          </a:p>
          <a:p>
            <a:pPr indent="457200">
              <a:lnSpc>
                <a:spcPct val="150000"/>
              </a:lnSpc>
              <a:spcBef>
                <a:spcPts val="0"/>
              </a:spcBef>
            </a:pPr>
            <a:endParaRPr lang="zh-CN" altLang="en-US" sz="3500" dirty="0" smtClean="0">
              <a:solidFill>
                <a:schemeClr val="accent1"/>
              </a:solidFill>
              <a:latin typeface="微软雅黑" charset="0"/>
              <a:ea typeface="微软雅黑" charset="0"/>
              <a:cs typeface="微软雅黑" charset="0"/>
              <a:sym typeface="+mn-ea"/>
            </a:endParaRPr>
          </a:p>
        </p:txBody>
      </p:sp>
      <p:pic>
        <p:nvPicPr>
          <p:cNvPr id="5" name="图片 4"/>
          <p:cNvPicPr>
            <a:picLocks noChangeAspect="1"/>
          </p:cNvPicPr>
          <p:nvPr/>
        </p:nvPicPr>
        <p:blipFill>
          <a:blip r:embed="rId2"/>
          <a:stretch>
            <a:fillRect/>
          </a:stretch>
        </p:blipFill>
        <p:spPr>
          <a:xfrm>
            <a:off x="769066" y="3603999"/>
            <a:ext cx="5181154" cy="1286996"/>
          </a:xfrm>
          <a:prstGeom prst="rect">
            <a:avLst/>
          </a:prstGeom>
        </p:spPr>
      </p:pic>
      <p:pic>
        <p:nvPicPr>
          <p:cNvPr id="6" name="图片 5"/>
          <p:cNvPicPr>
            <a:picLocks noChangeAspect="1"/>
          </p:cNvPicPr>
          <p:nvPr/>
        </p:nvPicPr>
        <p:blipFill>
          <a:blip r:embed="rId3"/>
          <a:stretch>
            <a:fillRect/>
          </a:stretch>
        </p:blipFill>
        <p:spPr>
          <a:xfrm>
            <a:off x="6484564" y="3654799"/>
            <a:ext cx="4726294" cy="7132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385500" y="376401"/>
            <a:ext cx="8457770" cy="46037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模糊查询如何</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解决</a:t>
            </a:r>
            <a:endPar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7"/>
          <p:cNvSpPr>
            <a:spLocks noGrp="1"/>
          </p:cNvSpPr>
          <p:nvPr>
            <p:ph sz="quarter" idx="11"/>
          </p:nvPr>
        </p:nvSpPr>
        <p:spPr>
          <a:xfrm>
            <a:off x="285772" y="1091306"/>
            <a:ext cx="11557497" cy="5683566"/>
          </a:xfrm>
        </p:spPr>
        <p:txBody>
          <a:bodyPr>
            <a:normAutofit fontScale="30000"/>
          </a:bodyPr>
          <a:lstStyle/>
          <a:p>
            <a:pPr indent="0" fontAlgn="auto"/>
            <a:r>
              <a:rPr lang="zh-CN" altLang="en-US" sz="6665" b="1" dirty="0" smtClean="0">
                <a:latin typeface="微软雅黑" charset="0"/>
                <a:ea typeface="微软雅黑" charset="0"/>
                <a:cs typeface="微软雅黑" charset="0"/>
                <a:sym typeface="+mn-ea"/>
              </a:rPr>
              <a:t>单字符摘要算法第三版：</a:t>
            </a:r>
            <a:endParaRPr lang="en-US" altLang="zh-CN" sz="6665" b="1" dirty="0" smtClean="0">
              <a:latin typeface="微软雅黑" charset="0"/>
              <a:ea typeface="微软雅黑" charset="0"/>
              <a:cs typeface="微软雅黑" charset="0"/>
            </a:endParaRPr>
          </a:p>
          <a:p>
            <a:pPr indent="457200" fontAlgn="auto">
              <a:buNone/>
            </a:pPr>
            <a:r>
              <a:rPr lang="zh-CN" altLang="en-US" sz="6000" dirty="0" smtClean="0">
                <a:latin typeface="微软雅黑" charset="0"/>
                <a:ea typeface="微软雅黑" charset="0"/>
                <a:cs typeface="微软雅黑" charset="0"/>
                <a:sym typeface="+mn-ea"/>
              </a:rPr>
              <a:t>基于第二版发现</a:t>
            </a:r>
            <a:r>
              <a:rPr lang="zh-CN" altLang="en-US" sz="6000" dirty="0" smtClean="0">
                <a:solidFill>
                  <a:srgbClr val="44AFDA"/>
                </a:solidFill>
                <a:latin typeface="微软雅黑" charset="0"/>
                <a:ea typeface="微软雅黑" charset="0"/>
                <a:cs typeface="微软雅黑" charset="0"/>
                <a:sym typeface="+mn-ea"/>
              </a:rPr>
              <a:t>分布不均衡</a:t>
            </a:r>
            <a:r>
              <a:rPr lang="zh-CN" altLang="en-US" sz="6000" dirty="0" smtClean="0">
                <a:latin typeface="微软雅黑" charset="0"/>
                <a:ea typeface="微软雅黑" charset="0"/>
                <a:cs typeface="微软雅黑" charset="0"/>
                <a:sym typeface="+mn-ea"/>
              </a:rPr>
              <a:t>的问题，我们把常用字乱序作为字典表。</a:t>
            </a:r>
            <a:endParaRPr lang="en-US" altLang="zh-CN" sz="6000" dirty="0" smtClean="0">
              <a:latin typeface="微软雅黑" charset="0"/>
              <a:ea typeface="微软雅黑" charset="0"/>
              <a:cs typeface="微软雅黑" charset="0"/>
            </a:endParaRPr>
          </a:p>
          <a:p>
            <a:pPr indent="457200" fontAlgn="auto">
              <a:buNone/>
            </a:pPr>
            <a:r>
              <a:rPr lang="en-US" altLang="zh-CN" sz="6000" dirty="0" smtClean="0">
                <a:latin typeface="微软雅黑" charset="0"/>
                <a:ea typeface="微软雅黑" charset="0"/>
                <a:cs typeface="微软雅黑" charset="0"/>
                <a:sym typeface="+mn-ea"/>
              </a:rPr>
              <a:t>1</a:t>
            </a:r>
            <a:r>
              <a:rPr lang="zh-CN" altLang="en-US" sz="6000" dirty="0" smtClean="0">
                <a:latin typeface="微软雅黑" charset="0"/>
                <a:ea typeface="微软雅黑" charset="0"/>
                <a:cs typeface="微软雅黑" charset="0"/>
                <a:sym typeface="+mn-ea"/>
              </a:rPr>
              <a:t>、加密文字先在乱序字典表中查找</a:t>
            </a:r>
            <a:r>
              <a:rPr lang="en-US" altLang="zh-CN" sz="6000" dirty="0" smtClean="0">
                <a:latin typeface="微软雅黑" charset="0"/>
                <a:ea typeface="微软雅黑" charset="0"/>
                <a:cs typeface="微软雅黑" charset="0"/>
                <a:sym typeface="+mn-ea"/>
              </a:rPr>
              <a:t>index</a:t>
            </a:r>
            <a:r>
              <a:rPr lang="zh-CN" altLang="en-US" sz="6000" dirty="0" smtClean="0">
                <a:latin typeface="微软雅黑" charset="0"/>
                <a:ea typeface="微软雅黑" charset="0"/>
                <a:cs typeface="微软雅黑" charset="0"/>
                <a:sym typeface="+mn-ea"/>
              </a:rPr>
              <a:t>，我们用取到的</a:t>
            </a:r>
            <a:r>
              <a:rPr lang="en-US" altLang="zh-CN" sz="6000" dirty="0" smtClean="0">
                <a:latin typeface="微软雅黑" charset="0"/>
                <a:ea typeface="微软雅黑" charset="0"/>
                <a:cs typeface="微软雅黑" charset="0"/>
                <a:sym typeface="+mn-ea"/>
              </a:rPr>
              <a:t>index</a:t>
            </a:r>
            <a:r>
              <a:rPr lang="zh-CN" altLang="en-US" sz="6000" dirty="0" smtClean="0">
                <a:latin typeface="微软雅黑" charset="0"/>
                <a:ea typeface="微软雅黑" charset="0"/>
                <a:cs typeface="微软雅黑" charset="0"/>
                <a:sym typeface="+mn-ea"/>
              </a:rPr>
              <a:t>下标代替没有规则</a:t>
            </a:r>
            <a:r>
              <a:rPr lang="en-US" altLang="zh-CN" sz="6000" dirty="0">
                <a:latin typeface="微软雅黑" charset="0"/>
                <a:ea typeface="微软雅黑" charset="0"/>
                <a:cs typeface="微软雅黑" charset="0"/>
                <a:sym typeface="+mn-ea"/>
              </a:rPr>
              <a:t>Unicode</a:t>
            </a:r>
            <a:r>
              <a:rPr lang="zh-CN" altLang="en-US" sz="6000" dirty="0" smtClean="0">
                <a:latin typeface="微软雅黑" charset="0"/>
                <a:ea typeface="微软雅黑" charset="0"/>
                <a:cs typeface="微软雅黑" charset="0"/>
                <a:sym typeface="+mn-ea"/>
              </a:rPr>
              <a:t>码，如果非常用字还是使用</a:t>
            </a:r>
            <a:r>
              <a:rPr lang="en-US" altLang="zh-CN" sz="6000" dirty="0" smtClean="0">
                <a:latin typeface="微软雅黑" charset="0"/>
                <a:ea typeface="微软雅黑" charset="0"/>
                <a:cs typeface="微软雅黑" charset="0"/>
                <a:sym typeface="+mn-ea"/>
              </a:rPr>
              <a:t>Unicode</a:t>
            </a:r>
            <a:r>
              <a:rPr lang="zh-CN" altLang="en-US" sz="6000" dirty="0">
                <a:latin typeface="微软雅黑" charset="0"/>
                <a:ea typeface="微软雅黑" charset="0"/>
                <a:cs typeface="微软雅黑" charset="0"/>
                <a:sym typeface="+mn-ea"/>
              </a:rPr>
              <a:t>码</a:t>
            </a:r>
            <a:r>
              <a:rPr lang="zh-CN" altLang="en-US" sz="6000" dirty="0" smtClean="0">
                <a:latin typeface="微软雅黑" charset="0"/>
                <a:ea typeface="微软雅黑" charset="0"/>
                <a:cs typeface="微软雅黑" charset="0"/>
                <a:sym typeface="+mn-ea"/>
              </a:rPr>
              <a:t>。（让参与计算的</a:t>
            </a:r>
            <a:r>
              <a:rPr lang="en-US" altLang="zh-CN" sz="6000" dirty="0" smtClean="0">
                <a:latin typeface="微软雅黑" charset="0"/>
                <a:ea typeface="微软雅黑" charset="0"/>
                <a:cs typeface="微软雅黑" charset="0"/>
                <a:sym typeface="+mn-ea"/>
              </a:rPr>
              <a:t>code</a:t>
            </a:r>
            <a:r>
              <a:rPr lang="zh-CN" altLang="en-US" sz="6000" dirty="0" smtClean="0">
                <a:latin typeface="微软雅黑" charset="0"/>
                <a:ea typeface="微软雅黑" charset="0"/>
                <a:cs typeface="微软雅黑" charset="0"/>
                <a:sym typeface="+mn-ea"/>
              </a:rPr>
              <a:t>尽量分布均衡）</a:t>
            </a:r>
            <a:endParaRPr lang="en-US" altLang="zh-CN" sz="6000" dirty="0" smtClean="0">
              <a:latin typeface="微软雅黑" charset="0"/>
              <a:ea typeface="微软雅黑" charset="0"/>
              <a:cs typeface="微软雅黑" charset="0"/>
            </a:endParaRPr>
          </a:p>
          <a:p>
            <a:pPr indent="457200" fontAlgn="auto">
              <a:buNone/>
            </a:pPr>
            <a:r>
              <a:rPr lang="en-US" altLang="zh-CN" sz="6000" dirty="0" smtClean="0">
                <a:latin typeface="微软雅黑" charset="0"/>
                <a:ea typeface="微软雅黑" charset="0"/>
                <a:cs typeface="微软雅黑" charset="0"/>
                <a:sym typeface="+mn-ea"/>
              </a:rPr>
              <a:t>2</a:t>
            </a:r>
            <a:r>
              <a:rPr lang="zh-CN" altLang="en-US" sz="6000" dirty="0" smtClean="0">
                <a:latin typeface="微软雅黑" charset="0"/>
                <a:ea typeface="微软雅黑" charset="0"/>
                <a:cs typeface="微软雅黑" charset="0"/>
                <a:sym typeface="+mn-ea"/>
              </a:rPr>
              <a:t>、第二步是和</a:t>
            </a:r>
            <a:r>
              <a:rPr lang="en-US" altLang="zh-CN" sz="6000" dirty="0" smtClean="0">
                <a:latin typeface="微软雅黑" charset="0"/>
                <a:ea typeface="微软雅黑" charset="0"/>
                <a:cs typeface="微软雅黑" charset="0"/>
                <a:sym typeface="+mn-ea"/>
              </a:rPr>
              <a:t>mask</a:t>
            </a:r>
            <a:r>
              <a:rPr lang="zh-CN" altLang="en-US" sz="6000" dirty="0" smtClean="0">
                <a:latin typeface="微软雅黑" charset="0"/>
                <a:ea typeface="微软雅黑" charset="0"/>
                <a:cs typeface="微软雅黑" charset="0"/>
                <a:sym typeface="+mn-ea"/>
              </a:rPr>
              <a:t>进行与运算丢失</a:t>
            </a:r>
            <a:r>
              <a:rPr lang="en-US" altLang="zh-CN" sz="6000" dirty="0" smtClean="0">
                <a:latin typeface="微软雅黑" charset="0"/>
                <a:ea typeface="微软雅黑" charset="0"/>
                <a:cs typeface="微软雅黑" charset="0"/>
                <a:sym typeface="+mn-ea"/>
              </a:rPr>
              <a:t>2</a:t>
            </a:r>
            <a:r>
              <a:rPr lang="zh-CN" altLang="en-US" sz="6000" dirty="0" smtClean="0">
                <a:latin typeface="微软雅黑" charset="0"/>
                <a:ea typeface="微软雅黑" charset="0"/>
                <a:cs typeface="微软雅黑" charset="0"/>
                <a:sym typeface="+mn-ea"/>
              </a:rPr>
              <a:t>位精度增加碰撞。</a:t>
            </a:r>
            <a:endParaRPr lang="en-US" altLang="zh-CN" sz="6000" dirty="0" smtClean="0">
              <a:latin typeface="微软雅黑" charset="0"/>
              <a:ea typeface="微软雅黑" charset="0"/>
              <a:cs typeface="微软雅黑" charset="0"/>
            </a:endParaRPr>
          </a:p>
          <a:p>
            <a:pPr indent="457200" fontAlgn="auto">
              <a:buNone/>
            </a:pPr>
            <a:r>
              <a:rPr lang="zh-CN" altLang="en-US" sz="6000" dirty="0" smtClean="0">
                <a:latin typeface="微软雅黑" charset="0"/>
                <a:ea typeface="微软雅黑" charset="0"/>
                <a:cs typeface="微软雅黑" charset="0"/>
                <a:sym typeface="+mn-ea"/>
              </a:rPr>
              <a:t>下面我们看一下常见汉字在我们算法下的碰撞程度：</a:t>
            </a:r>
            <a:endParaRPr lang="en-US" altLang="zh-CN" sz="6000" dirty="0" smtClean="0">
              <a:latin typeface="微软雅黑" charset="0"/>
              <a:ea typeface="微软雅黑" charset="0"/>
              <a:cs typeface="微软雅黑" charset="0"/>
            </a:endParaRPr>
          </a:p>
          <a:p>
            <a:pPr indent="457200" fontAlgn="auto">
              <a:buNone/>
            </a:pPr>
            <a:r>
              <a:rPr lang="en-US" altLang="zh-CN" sz="6000" dirty="0" smtClean="0">
                <a:latin typeface="微软雅黑" charset="0"/>
                <a:ea typeface="微软雅黑" charset="0"/>
                <a:cs typeface="微软雅黑" charset="0"/>
                <a:sym typeface="+mn-ea"/>
              </a:rPr>
              <a:t>1.</a:t>
            </a:r>
            <a:r>
              <a:rPr lang="zh-CN" altLang="en-US" sz="6000" dirty="0" smtClean="0">
                <a:latin typeface="微软雅黑" charset="0"/>
                <a:ea typeface="微软雅黑" charset="0"/>
                <a:cs typeface="微软雅黑" charset="0"/>
                <a:sym typeface="+mn-ea"/>
              </a:rPr>
              <a:t>汉字</a:t>
            </a:r>
            <a:r>
              <a:rPr lang="en-US" altLang="zh-CN" sz="6000" dirty="0" smtClean="0">
                <a:latin typeface="微软雅黑" charset="0"/>
                <a:ea typeface="微软雅黑" charset="0"/>
                <a:cs typeface="微软雅黑" charset="0"/>
                <a:sym typeface="+mn-ea"/>
              </a:rPr>
              <a:t>mask </a:t>
            </a:r>
            <a:r>
              <a:rPr lang="en-US" altLang="zh-CN" sz="6000" dirty="0">
                <a:latin typeface="微软雅黑" charset="0"/>
                <a:ea typeface="微软雅黑" charset="0"/>
                <a:cs typeface="微软雅黑" charset="0"/>
                <a:sym typeface="+mn-ea"/>
              </a:rPr>
              <a:t>= 0b1111_1011_1101</a:t>
            </a:r>
            <a:r>
              <a:rPr lang="zh-CN" altLang="en-US" sz="6000" dirty="0" smtClean="0">
                <a:latin typeface="微软雅黑" charset="0"/>
                <a:ea typeface="微软雅黑" charset="0"/>
                <a:cs typeface="微软雅黑" charset="0"/>
                <a:sym typeface="+mn-ea"/>
              </a:rPr>
              <a:t>时                  </a:t>
            </a:r>
            <a:r>
              <a:rPr lang="en-US" altLang="zh-CN" sz="6000" dirty="0" smtClean="0">
                <a:latin typeface="微软雅黑" charset="0"/>
                <a:ea typeface="微软雅黑" charset="0"/>
                <a:cs typeface="微软雅黑" charset="0"/>
                <a:sym typeface="+mn-ea"/>
              </a:rPr>
              <a:t>2.</a:t>
            </a:r>
            <a:r>
              <a:rPr lang="zh-CN" altLang="en-US" sz="6000" dirty="0" smtClean="0">
                <a:latin typeface="微软雅黑" charset="0"/>
                <a:ea typeface="微软雅黑" charset="0"/>
                <a:cs typeface="微软雅黑" charset="0"/>
                <a:sym typeface="+mn-ea"/>
              </a:rPr>
              <a:t>汉字</a:t>
            </a:r>
            <a:r>
              <a:rPr lang="en-US" altLang="zh-CN" sz="6000" dirty="0" smtClean="0">
                <a:latin typeface="微软雅黑" charset="0"/>
                <a:ea typeface="微软雅黑" charset="0"/>
                <a:cs typeface="微软雅黑" charset="0"/>
                <a:sym typeface="+mn-ea"/>
              </a:rPr>
              <a:t>mask </a:t>
            </a:r>
            <a:r>
              <a:rPr lang="en-US" altLang="zh-CN" sz="6000" dirty="0">
                <a:latin typeface="微软雅黑" charset="0"/>
                <a:ea typeface="微软雅黑" charset="0"/>
                <a:cs typeface="微软雅黑" charset="0"/>
                <a:sym typeface="+mn-ea"/>
              </a:rPr>
              <a:t>= </a:t>
            </a:r>
            <a:r>
              <a:rPr lang="en-US" altLang="zh-CN" sz="6000" dirty="0" smtClean="0">
                <a:latin typeface="微软雅黑" charset="0"/>
                <a:ea typeface="微软雅黑" charset="0"/>
                <a:cs typeface="微软雅黑" charset="0"/>
                <a:sym typeface="+mn-ea"/>
              </a:rPr>
              <a:t>0b0111_1011_1101</a:t>
            </a:r>
            <a:r>
              <a:rPr lang="zh-CN" altLang="en-US" sz="6000" dirty="0" smtClean="0">
                <a:latin typeface="微软雅黑" charset="0"/>
                <a:ea typeface="微软雅黑" charset="0"/>
                <a:cs typeface="微软雅黑" charset="0"/>
                <a:sym typeface="+mn-ea"/>
              </a:rPr>
              <a:t>时</a:t>
            </a:r>
            <a:endParaRPr lang="en-US" altLang="zh-CN" sz="6000" dirty="0" smtClean="0">
              <a:latin typeface="微软雅黑" charset="0"/>
              <a:ea typeface="微软雅黑" charset="0"/>
              <a:cs typeface="微软雅黑" charset="0"/>
            </a:endParaRPr>
          </a:p>
          <a:p>
            <a:pPr indent="0">
              <a:buNone/>
            </a:pPr>
            <a:endParaRPr lang="en-US" altLang="zh-CN" sz="6000" dirty="0">
              <a:latin typeface="微软雅黑" charset="0"/>
              <a:ea typeface="微软雅黑" charset="0"/>
              <a:cs typeface="微软雅黑" charset="0"/>
            </a:endParaRPr>
          </a:p>
          <a:p>
            <a:pPr indent="0">
              <a:buNone/>
            </a:pPr>
            <a:endParaRPr lang="en-US" altLang="zh-CN" sz="6000" dirty="0" smtClean="0">
              <a:latin typeface="微软雅黑" charset="0"/>
              <a:ea typeface="微软雅黑" charset="0"/>
              <a:cs typeface="微软雅黑" charset="0"/>
            </a:endParaRPr>
          </a:p>
          <a:p>
            <a:pPr marL="342900" indent="457200" fontAlgn="auto">
              <a:buNone/>
            </a:pPr>
            <a:r>
              <a:rPr lang="en-US" altLang="zh-CN" sz="6000" dirty="0">
                <a:latin typeface="微软雅黑" charset="0"/>
                <a:ea typeface="微软雅黑" charset="0"/>
                <a:cs typeface="微软雅黑" charset="0"/>
                <a:sym typeface="+mn-ea"/>
              </a:rPr>
              <a:t> M</a:t>
            </a:r>
            <a:r>
              <a:rPr lang="en-US" altLang="zh-CN" sz="6000" dirty="0" smtClean="0">
                <a:latin typeface="微软雅黑" charset="0"/>
                <a:ea typeface="微软雅黑" charset="0"/>
                <a:cs typeface="微软雅黑" charset="0"/>
                <a:sym typeface="+mn-ea"/>
              </a:rPr>
              <a:t>ask</a:t>
            </a:r>
            <a:r>
              <a:rPr lang="zh-CN" altLang="en-US" sz="6000" dirty="0" smtClean="0">
                <a:latin typeface="微软雅黑" charset="0"/>
                <a:ea typeface="微软雅黑" charset="0"/>
                <a:cs typeface="微软雅黑" charset="0"/>
                <a:sym typeface="+mn-ea"/>
              </a:rPr>
              <a:t>选择</a:t>
            </a:r>
            <a:r>
              <a:rPr lang="en-US" altLang="zh-CN" sz="6000" dirty="0" smtClean="0">
                <a:latin typeface="微软雅黑" charset="0"/>
                <a:ea typeface="微软雅黑" charset="0"/>
                <a:cs typeface="微软雅黑" charset="0"/>
                <a:sym typeface="+mn-ea"/>
              </a:rPr>
              <a:t>1</a:t>
            </a:r>
            <a:r>
              <a:rPr lang="zh-CN" altLang="en-US" sz="6000" dirty="0" smtClean="0">
                <a:latin typeface="微软雅黑" charset="0"/>
                <a:ea typeface="微软雅黑" charset="0"/>
                <a:cs typeface="微软雅黑" charset="0"/>
                <a:sym typeface="+mn-ea"/>
              </a:rPr>
              <a:t>的时候，可以看到碰撞分布相对来说集中在</a:t>
            </a:r>
            <a:r>
              <a:rPr lang="en-US" altLang="zh-CN" sz="6000" dirty="0" smtClean="0">
                <a:latin typeface="微软雅黑" charset="0"/>
                <a:ea typeface="微软雅黑" charset="0"/>
                <a:cs typeface="微软雅黑" charset="0"/>
                <a:sym typeface="+mn-ea"/>
              </a:rPr>
              <a:t>1:4</a:t>
            </a:r>
            <a:r>
              <a:rPr lang="zh-CN" altLang="en-US" sz="6000" dirty="0" smtClean="0">
                <a:latin typeface="微软雅黑" charset="0"/>
                <a:ea typeface="微软雅黑" charset="0"/>
                <a:cs typeface="微软雅黑" charset="0"/>
                <a:sym typeface="+mn-ea"/>
              </a:rPr>
              <a:t>上，此时我们只需要调整丢失精度的个数就能控制碰撞是</a:t>
            </a:r>
            <a:r>
              <a:rPr lang="en-US" altLang="zh-CN" sz="6000" dirty="0" smtClean="0">
                <a:latin typeface="微软雅黑" charset="0"/>
                <a:ea typeface="微软雅黑" charset="0"/>
                <a:cs typeface="微软雅黑" charset="0"/>
                <a:sym typeface="+mn-ea"/>
              </a:rPr>
              <a:t>1:2</a:t>
            </a:r>
            <a:r>
              <a:rPr lang="zh-CN" altLang="en-US" sz="6000" dirty="0" smtClean="0">
                <a:latin typeface="微软雅黑" charset="0"/>
                <a:ea typeface="微软雅黑" charset="0"/>
                <a:cs typeface="微软雅黑" charset="0"/>
                <a:sym typeface="+mn-ea"/>
              </a:rPr>
              <a:t>还是</a:t>
            </a:r>
            <a:r>
              <a:rPr lang="en-US" altLang="zh-CN" sz="6000" dirty="0" smtClean="0">
                <a:latin typeface="微软雅黑" charset="0"/>
                <a:ea typeface="微软雅黑" charset="0"/>
                <a:cs typeface="微软雅黑" charset="0"/>
                <a:sym typeface="+mn-ea"/>
              </a:rPr>
              <a:t>1:4</a:t>
            </a:r>
            <a:r>
              <a:rPr lang="zh-CN" altLang="en-US" sz="6000" dirty="0" smtClean="0">
                <a:latin typeface="微软雅黑" charset="0"/>
                <a:ea typeface="微软雅黑" charset="0"/>
                <a:cs typeface="微软雅黑" charset="0"/>
                <a:sym typeface="+mn-ea"/>
              </a:rPr>
              <a:t>还是</a:t>
            </a:r>
            <a:r>
              <a:rPr lang="en-US" altLang="zh-CN" sz="6000" dirty="0" smtClean="0">
                <a:latin typeface="微软雅黑" charset="0"/>
                <a:ea typeface="微软雅黑" charset="0"/>
                <a:cs typeface="微软雅黑" charset="0"/>
                <a:sym typeface="+mn-ea"/>
              </a:rPr>
              <a:t>1:8</a:t>
            </a:r>
            <a:r>
              <a:rPr lang="zh-CN" altLang="en-US" sz="6000" dirty="0" smtClean="0">
                <a:latin typeface="微软雅黑" charset="0"/>
                <a:ea typeface="微软雅黑" charset="0"/>
                <a:cs typeface="微软雅黑" charset="0"/>
                <a:sym typeface="+mn-ea"/>
              </a:rPr>
              <a:t>了。</a:t>
            </a:r>
            <a:endParaRPr lang="en-US" altLang="zh-CN" sz="6000" dirty="0" smtClean="0">
              <a:latin typeface="微软雅黑" charset="0"/>
              <a:ea typeface="微软雅黑" charset="0"/>
              <a:cs typeface="微软雅黑" charset="0"/>
            </a:endParaRPr>
          </a:p>
          <a:p>
            <a:pPr marL="342900" indent="457200" fontAlgn="auto">
              <a:buNone/>
            </a:pPr>
            <a:r>
              <a:rPr lang="en-US" altLang="zh-CN" sz="6000" dirty="0" smtClean="0">
                <a:latin typeface="微软雅黑" charset="0"/>
                <a:ea typeface="微软雅黑" charset="0"/>
                <a:cs typeface="微软雅黑" charset="0"/>
                <a:sym typeface="+mn-ea"/>
              </a:rPr>
              <a:t>Mask</a:t>
            </a:r>
            <a:r>
              <a:rPr lang="zh-CN" altLang="en-US" sz="6000" dirty="0" smtClean="0">
                <a:latin typeface="微软雅黑" charset="0"/>
                <a:ea typeface="微软雅黑" charset="0"/>
                <a:cs typeface="微软雅黑" charset="0"/>
                <a:sym typeface="+mn-ea"/>
              </a:rPr>
              <a:t>选择</a:t>
            </a:r>
            <a:r>
              <a:rPr lang="en-US" altLang="zh-CN" sz="6000" dirty="0" smtClean="0">
                <a:latin typeface="微软雅黑" charset="0"/>
                <a:ea typeface="微软雅黑" charset="0"/>
                <a:cs typeface="微软雅黑" charset="0"/>
                <a:sym typeface="+mn-ea"/>
              </a:rPr>
              <a:t>1</a:t>
            </a:r>
            <a:r>
              <a:rPr lang="zh-CN" altLang="en-US" sz="6000" dirty="0" smtClean="0">
                <a:latin typeface="微软雅黑" charset="0"/>
                <a:ea typeface="微软雅黑" charset="0"/>
                <a:cs typeface="微软雅黑" charset="0"/>
                <a:sym typeface="+mn-ea"/>
              </a:rPr>
              <a:t>的时候可能有一个常见字在</a:t>
            </a:r>
            <a:r>
              <a:rPr lang="zh-CN" altLang="en-US" sz="6000" dirty="0" smtClean="0">
                <a:solidFill>
                  <a:srgbClr val="FF0000"/>
                </a:solidFill>
                <a:latin typeface="微软雅黑" charset="0"/>
                <a:ea typeface="微软雅黑" charset="0"/>
                <a:cs typeface="微软雅黑" charset="0"/>
                <a:sym typeface="+mn-ea"/>
              </a:rPr>
              <a:t>知道算法和秘钥</a:t>
            </a:r>
            <a:r>
              <a:rPr lang="zh-CN" altLang="en-US" sz="6000" dirty="0" smtClean="0">
                <a:latin typeface="微软雅黑" charset="0"/>
                <a:ea typeface="微软雅黑" charset="0"/>
                <a:cs typeface="微软雅黑" charset="0"/>
                <a:sym typeface="+mn-ea"/>
              </a:rPr>
              <a:t>的情况下，因为此时我们计算的是常见字的碰撞程度，如果加上汉字</a:t>
            </a:r>
            <a:r>
              <a:rPr lang="en-US" altLang="zh-CN" sz="6000" dirty="0" smtClean="0">
                <a:latin typeface="微软雅黑" charset="0"/>
                <a:ea typeface="微软雅黑" charset="0"/>
                <a:cs typeface="微软雅黑" charset="0"/>
                <a:sym typeface="+mn-ea"/>
              </a:rPr>
              <a:t>16</a:t>
            </a:r>
            <a:r>
              <a:rPr lang="zh-CN" altLang="en-US" sz="6000" dirty="0" smtClean="0">
                <a:latin typeface="微软雅黑" charset="0"/>
                <a:ea typeface="微软雅黑" charset="0"/>
                <a:cs typeface="微软雅黑" charset="0"/>
                <a:sym typeface="+mn-ea"/>
              </a:rPr>
              <a:t>位二进制前面丢失的</a:t>
            </a:r>
            <a:r>
              <a:rPr lang="en-US" altLang="zh-CN" sz="6000" dirty="0" smtClean="0">
                <a:latin typeface="微软雅黑" charset="0"/>
                <a:ea typeface="微软雅黑" charset="0"/>
                <a:cs typeface="微软雅黑" charset="0"/>
                <a:sym typeface="+mn-ea"/>
              </a:rPr>
              <a:t>4</a:t>
            </a:r>
            <a:r>
              <a:rPr lang="zh-CN" altLang="en-US" sz="6000" dirty="0" smtClean="0">
                <a:latin typeface="微软雅黑" charset="0"/>
                <a:ea typeface="微软雅黑" charset="0"/>
                <a:cs typeface="微软雅黑" charset="0"/>
                <a:sym typeface="+mn-ea"/>
              </a:rPr>
              <a:t>位，情况就变成了</a:t>
            </a:r>
            <a:r>
              <a:rPr lang="en-US" altLang="zh-CN" sz="6000" dirty="0" smtClean="0">
                <a:latin typeface="微软雅黑" charset="0"/>
                <a:ea typeface="微软雅黑" charset="0"/>
                <a:cs typeface="微软雅黑" charset="0"/>
                <a:sym typeface="+mn-ea"/>
              </a:rPr>
              <a:t>2^5=32</a:t>
            </a:r>
            <a:r>
              <a:rPr lang="zh-CN" altLang="en-US" sz="6000" dirty="0" smtClean="0">
                <a:latin typeface="微软雅黑" charset="0"/>
                <a:ea typeface="微软雅黑" charset="0"/>
                <a:cs typeface="微软雅黑" charset="0"/>
                <a:sym typeface="+mn-ea"/>
              </a:rPr>
              <a:t>种情况。</a:t>
            </a:r>
            <a:r>
              <a:rPr lang="zh-CN" altLang="en-US" sz="6000" dirty="0">
                <a:latin typeface="微软雅黑" charset="0"/>
                <a:ea typeface="微软雅黑" charset="0"/>
                <a:cs typeface="微软雅黑" charset="0"/>
                <a:sym typeface="+mn-ea"/>
              </a:rPr>
              <a:t>由于我们加密是整段文字，即使反推出个别字对于整体安全性影响不大，不会造成大批量数据泄密，同时前提是要知道</a:t>
            </a:r>
            <a:r>
              <a:rPr lang="zh-CN" altLang="en-US" sz="6000" dirty="0">
                <a:solidFill>
                  <a:srgbClr val="FF0000"/>
                </a:solidFill>
                <a:latin typeface="微软雅黑" charset="0"/>
                <a:ea typeface="微软雅黑" charset="0"/>
                <a:cs typeface="微软雅黑" charset="0"/>
                <a:sym typeface="+mn-ea"/>
              </a:rPr>
              <a:t>算法、秘钥、</a:t>
            </a:r>
            <a:r>
              <a:rPr lang="en-US" altLang="zh-CN" sz="6000" dirty="0">
                <a:solidFill>
                  <a:srgbClr val="FF0000"/>
                </a:solidFill>
                <a:latin typeface="微软雅黑" charset="0"/>
                <a:ea typeface="微软雅黑" charset="0"/>
                <a:cs typeface="微软雅黑" charset="0"/>
                <a:sym typeface="+mn-ea"/>
              </a:rPr>
              <a:t>delta </a:t>
            </a:r>
            <a:r>
              <a:rPr lang="zh-CN" altLang="en-US" sz="6000" dirty="0" smtClean="0">
                <a:solidFill>
                  <a:srgbClr val="FF0000"/>
                </a:solidFill>
                <a:latin typeface="微软雅黑" charset="0"/>
                <a:ea typeface="微软雅黑" charset="0"/>
                <a:cs typeface="微软雅黑" charset="0"/>
                <a:sym typeface="+mn-ea"/>
              </a:rPr>
              <a:t>和字典</a:t>
            </a:r>
            <a:r>
              <a:rPr lang="zh-CN" altLang="en-US" sz="6000" dirty="0">
                <a:latin typeface="微软雅黑" charset="0"/>
                <a:ea typeface="微软雅黑" charset="0"/>
                <a:cs typeface="微软雅黑" charset="0"/>
                <a:sym typeface="+mn-ea"/>
              </a:rPr>
              <a:t>才具备反推的可能，</a:t>
            </a:r>
            <a:r>
              <a:rPr lang="zh-CN" altLang="en-US" sz="6000" dirty="0">
                <a:solidFill>
                  <a:srgbClr val="44AFDA"/>
                </a:solidFill>
                <a:latin typeface="微软雅黑" charset="0"/>
                <a:ea typeface="微软雅黑" charset="0"/>
                <a:cs typeface="微软雅黑" charset="0"/>
                <a:sym typeface="+mn-ea"/>
              </a:rPr>
              <a:t>仅从数据库中的数据，无反推可能性</a:t>
            </a:r>
            <a:r>
              <a:rPr lang="zh-CN" altLang="en-US" sz="6000" dirty="0">
                <a:latin typeface="微软雅黑" charset="0"/>
                <a:ea typeface="微软雅黑" charset="0"/>
                <a:cs typeface="微软雅黑" charset="0"/>
                <a:sym typeface="+mn-ea"/>
              </a:rPr>
              <a:t>。</a:t>
            </a:r>
            <a:endParaRPr lang="en-US" altLang="zh-CN" sz="6000" dirty="0">
              <a:latin typeface="微软雅黑" charset="0"/>
              <a:ea typeface="微软雅黑" charset="0"/>
              <a:cs typeface="微软雅黑" charset="0"/>
            </a:endParaRPr>
          </a:p>
          <a:p>
            <a:pPr marL="342900" indent="457200" fontAlgn="auto">
              <a:buNone/>
            </a:pPr>
            <a:endParaRPr lang="zh-CN" altLang="zh-CN" sz="5000" dirty="0"/>
          </a:p>
          <a:p>
            <a:pPr indent="457200">
              <a:lnSpc>
                <a:spcPct val="130000"/>
              </a:lnSpc>
              <a:spcBef>
                <a:spcPts val="0"/>
              </a:spcBef>
            </a:pPr>
            <a:endParaRPr lang="en-US" altLang="zh-CN" sz="5000" dirty="0">
              <a:sym typeface="+mn-ea"/>
            </a:endParaRPr>
          </a:p>
          <a:p>
            <a:pPr indent="457200">
              <a:lnSpc>
                <a:spcPct val="150000"/>
              </a:lnSpc>
              <a:spcBef>
                <a:spcPts val="0"/>
              </a:spcBef>
            </a:pPr>
            <a:endParaRPr lang="zh-CN" altLang="en-US" sz="3500" dirty="0" smtClean="0">
              <a:solidFill>
                <a:schemeClr val="accent1"/>
              </a:solidFill>
              <a:latin typeface="微软雅黑" charset="0"/>
              <a:ea typeface="微软雅黑" charset="0"/>
              <a:cs typeface="微软雅黑" charset="0"/>
              <a:sym typeface="+mn-ea"/>
            </a:endParaRPr>
          </a:p>
        </p:txBody>
      </p:sp>
      <p:pic>
        <p:nvPicPr>
          <p:cNvPr id="8" name="图片 7"/>
          <p:cNvPicPr>
            <a:picLocks noChangeAspect="1"/>
          </p:cNvPicPr>
          <p:nvPr/>
        </p:nvPicPr>
        <p:blipFill>
          <a:blip r:embed="rId2"/>
          <a:stretch>
            <a:fillRect/>
          </a:stretch>
        </p:blipFill>
        <p:spPr>
          <a:xfrm>
            <a:off x="1218947" y="3534904"/>
            <a:ext cx="4099915" cy="701101"/>
          </a:xfrm>
          <a:prstGeom prst="rect">
            <a:avLst/>
          </a:prstGeom>
        </p:spPr>
      </p:pic>
      <p:pic>
        <p:nvPicPr>
          <p:cNvPr id="7" name="图片 6"/>
          <p:cNvPicPr>
            <a:picLocks noChangeAspect="1"/>
          </p:cNvPicPr>
          <p:nvPr/>
        </p:nvPicPr>
        <p:blipFill>
          <a:blip r:embed="rId3"/>
          <a:stretch>
            <a:fillRect/>
          </a:stretch>
        </p:blipFill>
        <p:spPr>
          <a:xfrm>
            <a:off x="6446623" y="3560304"/>
            <a:ext cx="4526672" cy="647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385500" y="376401"/>
            <a:ext cx="8457770" cy="46037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模糊查询如何</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解决</a:t>
            </a:r>
            <a:endPar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7"/>
          <p:cNvSpPr>
            <a:spLocks noGrp="1"/>
          </p:cNvSpPr>
          <p:nvPr>
            <p:ph sz="quarter" idx="11"/>
          </p:nvPr>
        </p:nvSpPr>
        <p:spPr>
          <a:xfrm>
            <a:off x="285772" y="1091306"/>
            <a:ext cx="11557497" cy="5683566"/>
          </a:xfrm>
        </p:spPr>
        <p:txBody>
          <a:bodyPr>
            <a:normAutofit/>
          </a:bodyPr>
          <a:lstStyle/>
          <a:p>
            <a:pPr indent="0" fontAlgn="auto"/>
            <a:r>
              <a:rPr lang="zh-CN" altLang="en-US" sz="2000" b="1" dirty="0" smtClean="0">
                <a:latin typeface="微软雅黑" charset="0"/>
                <a:ea typeface="微软雅黑" charset="0"/>
                <a:cs typeface="微软雅黑" charset="0"/>
                <a:sym typeface="+mn-ea"/>
              </a:rPr>
              <a:t>模糊查询贡献官方</a:t>
            </a:r>
            <a:r>
              <a:rPr lang="zh-CN" altLang="en-US" sz="2000" b="1" dirty="0" smtClean="0">
                <a:latin typeface="微软雅黑" charset="0"/>
                <a:ea typeface="微软雅黑" charset="0"/>
                <a:cs typeface="微软雅黑" charset="0"/>
                <a:sym typeface="+mn-ea"/>
              </a:rPr>
              <a:t>：</a:t>
            </a:r>
            <a:endParaRPr lang="en-US" altLang="zh-CN" sz="2000" b="1" dirty="0" smtClean="0">
              <a:latin typeface="微软雅黑" charset="0"/>
              <a:ea typeface="微软雅黑" charset="0"/>
              <a:cs typeface="微软雅黑" charset="0"/>
            </a:endParaRPr>
          </a:p>
          <a:p>
            <a:pPr marL="342900" indent="457200" fontAlgn="auto">
              <a:buNone/>
            </a:pPr>
            <a:endParaRPr lang="zh-CN" altLang="en-US" sz="3500" dirty="0" smtClean="0">
              <a:solidFill>
                <a:schemeClr val="accent1"/>
              </a:solidFill>
              <a:latin typeface="微软雅黑" charset="0"/>
              <a:ea typeface="微软雅黑" charset="0"/>
              <a:cs typeface="微软雅黑" charset="0"/>
              <a:sym typeface="+mn-ea"/>
            </a:endParaRPr>
          </a:p>
        </p:txBody>
      </p:sp>
      <p:pic>
        <p:nvPicPr>
          <p:cNvPr id="11" name="图片 10"/>
          <p:cNvPicPr>
            <a:picLocks noChangeAspect="1"/>
          </p:cNvPicPr>
          <p:nvPr/>
        </p:nvPicPr>
        <p:blipFill>
          <a:blip r:embed="rId2"/>
          <a:stretch>
            <a:fillRect/>
          </a:stretch>
        </p:blipFill>
        <p:spPr>
          <a:xfrm>
            <a:off x="738389" y="1531874"/>
            <a:ext cx="5079906" cy="4472229"/>
          </a:xfrm>
          <a:prstGeom prst="rect">
            <a:avLst/>
          </a:prstGeom>
        </p:spPr>
      </p:pic>
      <p:pic>
        <p:nvPicPr>
          <p:cNvPr id="10" name="图片 9"/>
          <p:cNvPicPr>
            <a:picLocks noChangeAspect="1"/>
          </p:cNvPicPr>
          <p:nvPr/>
        </p:nvPicPr>
        <p:blipFill>
          <a:blip r:embed="rId3"/>
          <a:stretch>
            <a:fillRect/>
          </a:stretch>
        </p:blipFill>
        <p:spPr>
          <a:xfrm>
            <a:off x="6059170" y="1091565"/>
            <a:ext cx="5509895" cy="49968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grpSp>
        <p:nvGrpSpPr>
          <p:cNvPr id="17" name="组合 16"/>
          <p:cNvGrpSpPr/>
          <p:nvPr/>
        </p:nvGrpSpPr>
        <p:grpSpPr>
          <a:xfrm>
            <a:off x="4083624" y="1655879"/>
            <a:ext cx="4024752" cy="1494279"/>
            <a:chOff x="3773917" y="1541574"/>
            <a:chExt cx="4024752" cy="1494279"/>
          </a:xfrm>
        </p:grpSpPr>
        <p:pic>
          <p:nvPicPr>
            <p:cNvPr id="2" name="图片 1" descr="upload_410954273"/>
            <p:cNvPicPr>
              <a:picLocks noChangeAspect="1"/>
            </p:cNvPicPr>
            <p:nvPr/>
          </p:nvPicPr>
          <p:blipFill>
            <a:blip r:embed="rId1"/>
            <a:stretch>
              <a:fillRect/>
            </a:stretch>
          </p:blipFill>
          <p:spPr>
            <a:xfrm>
              <a:off x="3773917" y="1541574"/>
              <a:ext cx="1494279" cy="1494279"/>
            </a:xfrm>
            <a:prstGeom prst="rect">
              <a:avLst/>
            </a:prstGeom>
          </p:spPr>
        </p:pic>
        <p:pic>
          <p:nvPicPr>
            <p:cNvPr id="3" name="图片 2" descr="QR 代码&#10;&#10;描述已自动生成"/>
            <p:cNvPicPr>
              <a:picLocks noChangeAspect="1"/>
            </p:cNvPicPr>
            <p:nvPr/>
          </p:nvPicPr>
          <p:blipFill>
            <a:blip r:embed="rId2"/>
            <a:stretch>
              <a:fillRect/>
            </a:stretch>
          </p:blipFill>
          <p:spPr>
            <a:xfrm>
              <a:off x="6343452" y="1541574"/>
              <a:ext cx="1455217" cy="1455217"/>
            </a:xfrm>
            <a:prstGeom prst="rect">
              <a:avLst/>
            </a:prstGeom>
          </p:spPr>
        </p:pic>
      </p:grpSp>
      <p:sp>
        <p:nvSpPr>
          <p:cNvPr id="5" name="文本框 4"/>
          <p:cNvSpPr txBox="1"/>
          <p:nvPr/>
        </p:nvSpPr>
        <p:spPr>
          <a:xfrm>
            <a:off x="6396416" y="3087538"/>
            <a:ext cx="1981299" cy="526811"/>
          </a:xfrm>
          <a:prstGeom prst="rect">
            <a:avLst/>
          </a:prstGeom>
          <a:noFill/>
        </p:spPr>
        <p:txBody>
          <a:bodyPr wrap="square" rtlCol="0">
            <a:spAutoFit/>
          </a:bodyPr>
          <a:lstStyle/>
          <a:p>
            <a:pPr algn="ctr">
              <a:lnSpc>
                <a:spcPct val="150000"/>
              </a:lnSpc>
            </a:pPr>
            <a:r>
              <a:rPr kumimoji="1" lang="en-US" altLang="zh-CN" sz="1000" dirty="0">
                <a:latin typeface="微软雅黑" panose="020B0503020204020204" pitchFamily="34" charset="-122"/>
                <a:ea typeface="微软雅黑" panose="020B0503020204020204" pitchFamily="34" charset="-122"/>
              </a:rPr>
              <a:t>Apache</a:t>
            </a:r>
            <a:r>
              <a:rPr kumimoji="1" lang="zh-CN" altLang="en-US" sz="1000" dirty="0">
                <a:latin typeface="微软雅黑" panose="020B0503020204020204" pitchFamily="34" charset="-122"/>
                <a:ea typeface="微软雅黑" panose="020B0503020204020204" pitchFamily="34" charset="-122"/>
              </a:rPr>
              <a:t> </a:t>
            </a:r>
            <a:r>
              <a:rPr kumimoji="1" lang="en-US" altLang="zh-CN" sz="1000" dirty="0">
                <a:latin typeface="微软雅黑" panose="020B0503020204020204" pitchFamily="34" charset="-122"/>
                <a:ea typeface="微软雅黑" panose="020B0503020204020204" pitchFamily="34" charset="-122"/>
              </a:rPr>
              <a:t>ShardingSphere</a:t>
            </a:r>
            <a:endParaRPr kumimoji="1" lang="en-US" altLang="zh-CN" sz="1000" dirty="0">
              <a:latin typeface="微软雅黑" panose="020B0503020204020204" pitchFamily="34" charset="-122"/>
              <a:ea typeface="微软雅黑" panose="020B0503020204020204" pitchFamily="34" charset="-122"/>
            </a:endParaRPr>
          </a:p>
          <a:p>
            <a:pPr algn="ctr">
              <a:lnSpc>
                <a:spcPct val="150000"/>
              </a:lnSpc>
            </a:pPr>
            <a:r>
              <a:rPr kumimoji="1" lang="zh-CN" altLang="en-US" sz="1000" dirty="0">
                <a:latin typeface="微软雅黑" panose="020B0503020204020204" pitchFamily="34" charset="-122"/>
                <a:ea typeface="微软雅黑" panose="020B0503020204020204" pitchFamily="34" charset="-122"/>
              </a:rPr>
              <a:t>微信公众号</a:t>
            </a:r>
            <a:endParaRPr kumimoji="1" lang="zh-CN" altLang="en-US" sz="10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4131283" y="3087538"/>
            <a:ext cx="1411572" cy="526811"/>
          </a:xfrm>
          <a:prstGeom prst="rect">
            <a:avLst/>
          </a:prstGeom>
          <a:noFill/>
        </p:spPr>
        <p:txBody>
          <a:bodyPr wrap="square" rtlCol="0">
            <a:spAutoFit/>
          </a:bodyPr>
          <a:lstStyle/>
          <a:p>
            <a:pPr algn="ctr">
              <a:lnSpc>
                <a:spcPct val="150000"/>
              </a:lnSpc>
            </a:pPr>
            <a:r>
              <a:rPr kumimoji="1" lang="en-US" altLang="zh-CN" sz="1000" dirty="0">
                <a:latin typeface="微软雅黑" panose="020B0503020204020204" pitchFamily="34" charset="-122"/>
                <a:ea typeface="微软雅黑" panose="020B0503020204020204" pitchFamily="34" charset="-122"/>
              </a:rPr>
              <a:t>SphereEx</a:t>
            </a:r>
            <a:endParaRPr kumimoji="1" lang="en-US" altLang="zh-CN" sz="1000" dirty="0">
              <a:latin typeface="微软雅黑" panose="020B0503020204020204" pitchFamily="34" charset="-122"/>
              <a:ea typeface="微软雅黑" panose="020B0503020204020204" pitchFamily="34" charset="-122"/>
            </a:endParaRPr>
          </a:p>
          <a:p>
            <a:pPr algn="ctr">
              <a:lnSpc>
                <a:spcPct val="150000"/>
              </a:lnSpc>
            </a:pPr>
            <a:r>
              <a:rPr kumimoji="1" lang="zh-CN" altLang="en-US" sz="1000" dirty="0">
                <a:latin typeface="微软雅黑" panose="020B0503020204020204" pitchFamily="34" charset="-122"/>
                <a:ea typeface="微软雅黑" panose="020B0503020204020204" pitchFamily="34" charset="-122"/>
              </a:rPr>
              <a:t>微信公众号</a:t>
            </a:r>
            <a:endParaRPr kumimoji="1" lang="zh-CN" altLang="en-US" sz="1000" dirty="0">
              <a:latin typeface="微软雅黑" panose="020B0503020204020204" pitchFamily="34" charset="-122"/>
              <a:ea typeface="微软雅黑" panose="020B0503020204020204" pitchFamily="34" charset="-122"/>
            </a:endParaRPr>
          </a:p>
        </p:txBody>
      </p:sp>
      <p:sp>
        <p:nvSpPr>
          <p:cNvPr id="13" name="圆角矩形 12"/>
          <p:cNvSpPr/>
          <p:nvPr/>
        </p:nvSpPr>
        <p:spPr>
          <a:xfrm>
            <a:off x="3278138" y="3900545"/>
            <a:ext cx="5635724" cy="2135611"/>
          </a:xfrm>
          <a:prstGeom prst="roundRect">
            <a:avLst>
              <a:gd name="adj" fmla="val 6628"/>
            </a:avLst>
          </a:prstGeom>
          <a:solidFill>
            <a:srgbClr val="DCE0FF">
              <a:alpha val="3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solidFill>
                <a:srgbClr val="25319F"/>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625622" y="3995772"/>
            <a:ext cx="5075232" cy="1893339"/>
          </a:xfrm>
          <a:prstGeom prst="rect">
            <a:avLst/>
          </a:prstGeom>
          <a:noFill/>
        </p:spPr>
        <p:txBody>
          <a:bodyPr wrap="square">
            <a:spAutoFit/>
          </a:bodyPr>
          <a:lstStyle/>
          <a:p>
            <a:pPr>
              <a:lnSpc>
                <a:spcPct val="200000"/>
              </a:lnSpc>
            </a:pPr>
            <a:r>
              <a:rPr lang="zh-CN" altLang="en-US" sz="1000" dirty="0">
                <a:latin typeface="微软雅黑" panose="020B0503020204020204" pitchFamily="34" charset="-122"/>
                <a:ea typeface="微软雅黑" panose="020B0503020204020204" pitchFamily="34" charset="-122"/>
              </a:rPr>
              <a:t>SphereEx 官网：</a:t>
            </a:r>
            <a:r>
              <a:rPr lang="zh-CN" altLang="en-US" sz="1000" dirty="0">
                <a:latin typeface="Microsoft YaHei Light" panose="020B0503020204020204" pitchFamily="34" charset="-122"/>
                <a:ea typeface="Microsoft YaHei Light" panose="020B0503020204020204" pitchFamily="34" charset="-122"/>
              </a:rPr>
              <a:t>https://sphere-ex.com</a:t>
            </a:r>
            <a:endParaRPr lang="zh-CN" altLang="en-US" sz="1000" dirty="0">
              <a:latin typeface="Microsoft YaHei Light" panose="020B0503020204020204" pitchFamily="34" charset="-122"/>
              <a:ea typeface="Microsoft YaHei Light" panose="020B0503020204020204" pitchFamily="34" charset="-122"/>
            </a:endParaRPr>
          </a:p>
          <a:p>
            <a:pPr>
              <a:lnSpc>
                <a:spcPct val="200000"/>
              </a:lnSpc>
            </a:pPr>
            <a:r>
              <a:rPr lang="zh-CN" altLang="en-US" sz="1000" dirty="0">
                <a:latin typeface="微软雅黑" panose="020B0503020204020204" pitchFamily="34" charset="-122"/>
                <a:ea typeface="微软雅黑" panose="020B0503020204020204" pitchFamily="34" charset="-122"/>
              </a:rPr>
              <a:t>Open SphereEx Community：</a:t>
            </a:r>
            <a:r>
              <a:rPr lang="zh-CN" altLang="en-US" sz="1000" dirty="0">
                <a:latin typeface="Microsoft YaHei Light" panose="020B0503020204020204" pitchFamily="34" charset="-122"/>
                <a:ea typeface="Microsoft YaHei Light" panose="020B0503020204020204" pitchFamily="34" charset="-122"/>
              </a:rPr>
              <a:t>https://community.sphere-ex.com </a:t>
            </a:r>
            <a:endParaRPr lang="en-US" altLang="zh-CN" sz="1000" dirty="0">
              <a:latin typeface="Microsoft YaHei Light" panose="020B0503020204020204" pitchFamily="34" charset="-122"/>
              <a:ea typeface="Microsoft YaHei Light" panose="020B0503020204020204" pitchFamily="34" charset="-122"/>
            </a:endParaRPr>
          </a:p>
          <a:p>
            <a:pPr>
              <a:lnSpc>
                <a:spcPct val="200000"/>
              </a:lnSpc>
            </a:pPr>
            <a:r>
              <a:rPr lang="en-US" altLang="zh-CN" sz="1000" dirty="0">
                <a:latin typeface="微软雅黑" panose="020B0503020204020204" pitchFamily="34" charset="-122"/>
                <a:ea typeface="微软雅黑" panose="020B0503020204020204" pitchFamily="34" charset="-122"/>
              </a:rPr>
              <a:t>Apache</a:t>
            </a:r>
            <a:r>
              <a:rPr lang="zh-CN" altLang="en-US" sz="1000" dirty="0">
                <a:latin typeface="微软雅黑" panose="020B0503020204020204" pitchFamily="34" charset="-122"/>
                <a:ea typeface="微软雅黑" panose="020B0503020204020204" pitchFamily="34" charset="-122"/>
              </a:rPr>
              <a:t> </a:t>
            </a:r>
            <a:r>
              <a:rPr lang="en-US" altLang="zh-CN" sz="1000" dirty="0">
                <a:latin typeface="微软雅黑" panose="020B0503020204020204" pitchFamily="34" charset="-122"/>
                <a:ea typeface="微软雅黑" panose="020B0503020204020204" pitchFamily="34" charset="-122"/>
              </a:rPr>
              <a:t>ShardingSphere</a:t>
            </a:r>
            <a:r>
              <a:rPr lang="zh-CN" altLang="en-US" sz="1000" dirty="0">
                <a:latin typeface="微软雅黑" panose="020B0503020204020204" pitchFamily="34" charset="-122"/>
                <a:ea typeface="微软雅黑" panose="020B0503020204020204" pitchFamily="34" charset="-122"/>
              </a:rPr>
              <a:t> Website：</a:t>
            </a:r>
            <a:r>
              <a:rPr lang="zh-CN" altLang="en-US" sz="1000" dirty="0">
                <a:latin typeface="Microsoft YaHei Light" panose="020B0503020204020204" pitchFamily="34" charset="-122"/>
                <a:ea typeface="Microsoft YaHei Light" panose="020B0503020204020204" pitchFamily="34" charset="-122"/>
              </a:rPr>
              <a:t>https://shardingsphere.apache.org</a:t>
            </a:r>
            <a:endParaRPr lang="zh-CN" altLang="en-US" sz="1000" dirty="0">
              <a:latin typeface="Microsoft YaHei Light" panose="020B0503020204020204" pitchFamily="34" charset="-122"/>
              <a:ea typeface="Microsoft YaHei Light" panose="020B0503020204020204" pitchFamily="34" charset="-122"/>
            </a:endParaRPr>
          </a:p>
          <a:p>
            <a:pPr>
              <a:lnSpc>
                <a:spcPct val="200000"/>
              </a:lnSpc>
            </a:pPr>
            <a:r>
              <a:rPr lang="en-US" altLang="zh-CN" sz="1000" dirty="0">
                <a:latin typeface="微软雅黑" panose="020B0503020204020204" pitchFamily="34" charset="-122"/>
                <a:ea typeface="微软雅黑" panose="020B0503020204020204" pitchFamily="34" charset="-122"/>
              </a:rPr>
              <a:t>Apache</a:t>
            </a:r>
            <a:r>
              <a:rPr lang="zh-CN" altLang="en-US" sz="1000" dirty="0">
                <a:latin typeface="微软雅黑" panose="020B0503020204020204" pitchFamily="34" charset="-122"/>
                <a:ea typeface="微软雅黑" panose="020B0503020204020204" pitchFamily="34" charset="-122"/>
              </a:rPr>
              <a:t> </a:t>
            </a:r>
            <a:r>
              <a:rPr lang="en-US" altLang="zh-CN" sz="1000" dirty="0">
                <a:latin typeface="微软雅黑" panose="020B0503020204020204" pitchFamily="34" charset="-122"/>
                <a:ea typeface="微软雅黑" panose="020B0503020204020204" pitchFamily="34" charset="-122"/>
              </a:rPr>
              <a:t>ShardingSphere</a:t>
            </a:r>
            <a:r>
              <a:rPr lang="zh-CN" altLang="en-US" sz="1000" dirty="0">
                <a:latin typeface="微软雅黑" panose="020B0503020204020204" pitchFamily="34" charset="-122"/>
                <a:ea typeface="微软雅黑" panose="020B0503020204020204" pitchFamily="34" charset="-122"/>
              </a:rPr>
              <a:t> GitHub： </a:t>
            </a:r>
            <a:r>
              <a:rPr lang="zh-CN" altLang="en-US" sz="1000" dirty="0">
                <a:latin typeface="Microsoft YaHei Light" panose="020B0503020204020204" pitchFamily="34" charset="-122"/>
                <a:ea typeface="Microsoft YaHei Light" panose="020B0503020204020204" pitchFamily="34" charset="-122"/>
              </a:rPr>
              <a:t>https://github.com/apache/shardingsphere</a:t>
            </a:r>
            <a:endParaRPr lang="zh-CN" altLang="en-US" sz="1000" dirty="0">
              <a:latin typeface="Microsoft YaHei Light" panose="020B0503020204020204" pitchFamily="34" charset="-122"/>
              <a:ea typeface="Microsoft YaHei Light" panose="020B0503020204020204" pitchFamily="34" charset="-122"/>
            </a:endParaRPr>
          </a:p>
          <a:p>
            <a:pPr>
              <a:lnSpc>
                <a:spcPct val="200000"/>
              </a:lnSpc>
            </a:pPr>
            <a:r>
              <a:rPr lang="en-US" altLang="zh-CN" sz="1000" dirty="0">
                <a:latin typeface="微软雅黑" panose="020B0503020204020204" pitchFamily="34" charset="-122"/>
                <a:ea typeface="微软雅黑" panose="020B0503020204020204" pitchFamily="34" charset="-122"/>
              </a:rPr>
              <a:t>Apache</a:t>
            </a:r>
            <a:r>
              <a:rPr lang="zh-CN" altLang="en-US" sz="1000" dirty="0">
                <a:latin typeface="微软雅黑" panose="020B0503020204020204" pitchFamily="34" charset="-122"/>
                <a:ea typeface="微软雅黑" panose="020B0503020204020204" pitchFamily="34" charset="-122"/>
              </a:rPr>
              <a:t> ShardingSphere Slack Channel：</a:t>
            </a:r>
            <a:r>
              <a:rPr lang="zh-CN" altLang="en-US" sz="1000" dirty="0">
                <a:latin typeface="Microsoft YaHei Light" panose="020B0503020204020204" pitchFamily="34" charset="-122"/>
                <a:ea typeface="Microsoft YaHei Light" panose="020B0503020204020204" pitchFamily="34" charset="-122"/>
              </a:rPr>
              <a:t>https://apacheshardingsphere.slack.com</a:t>
            </a:r>
            <a:endParaRPr lang="zh-CN" altLang="en-US" sz="1000" dirty="0">
              <a:latin typeface="Microsoft YaHei Light" panose="020B0503020204020204" pitchFamily="34" charset="-122"/>
              <a:ea typeface="Microsoft YaHei Light" panose="020B0503020204020204" pitchFamily="34" charset="-122"/>
            </a:endParaRPr>
          </a:p>
          <a:p>
            <a:pPr>
              <a:lnSpc>
                <a:spcPct val="200000"/>
              </a:lnSpc>
            </a:pPr>
            <a:r>
              <a:rPr lang="zh-CN" altLang="en-US" sz="1000" dirty="0">
                <a:latin typeface="微软雅黑" panose="020B0503020204020204" pitchFamily="34" charset="-122"/>
                <a:ea typeface="微软雅黑" panose="020B0503020204020204" pitchFamily="34" charset="-122"/>
              </a:rPr>
              <a:t>邮箱：</a:t>
            </a:r>
            <a:r>
              <a:rPr lang="zh-CN" altLang="en-US" sz="1000" dirty="0">
                <a:latin typeface="Microsoft YaHei Light" panose="020B0503020204020204" pitchFamily="34" charset="-122"/>
                <a:ea typeface="Microsoft YaHei Light" panose="020B0503020204020204" pitchFamily="34" charset="-122"/>
              </a:rPr>
              <a:t>it@sphere-ex.com / biz@sphere-ex.com </a:t>
            </a:r>
            <a:endParaRPr lang="zh-CN" altLang="en-US" sz="1000" dirty="0">
              <a:latin typeface="Microsoft YaHei Light" panose="020B0503020204020204" pitchFamily="34" charset="-122"/>
              <a:ea typeface="Microsoft YaHei Light" panose="020B0503020204020204" pitchFamily="34" charset="-122"/>
            </a:endParaRPr>
          </a:p>
        </p:txBody>
      </p:sp>
      <p:pic>
        <p:nvPicPr>
          <p:cNvPr id="16" name="图片 15"/>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3038793" y="4827359"/>
            <a:ext cx="1912678" cy="2030641"/>
          </a:xfrm>
          <a:prstGeom prst="rect">
            <a:avLst/>
          </a:prstGeom>
        </p:spPr>
      </p:pic>
      <p:pic>
        <p:nvPicPr>
          <p:cNvPr id="18" name="图片 17" descr="图片包含 图示&#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5762" y="325652"/>
            <a:ext cx="1905000" cy="7939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6" name="文本框 5"/>
          <p:cNvSpPr txBox="1"/>
          <p:nvPr/>
        </p:nvSpPr>
        <p:spPr>
          <a:xfrm>
            <a:off x="1253144" y="2828621"/>
            <a:ext cx="3230373" cy="1200329"/>
          </a:xfrm>
          <a:prstGeom prst="rect">
            <a:avLst/>
          </a:prstGeom>
          <a:noFill/>
        </p:spPr>
        <p:txBody>
          <a:bodyPr wrap="none" rtlCol="0">
            <a:spAutoFit/>
          </a:bodyPr>
          <a:lstStyle/>
          <a:p>
            <a:pPr algn="ctr"/>
            <a:r>
              <a:rPr kumimoji="1" lang="zh-CN" altLang="en-US" sz="7200" b="1" dirty="0">
                <a:latin typeface="微软雅黑" panose="020B0503020204020204" pitchFamily="34" charset="-122"/>
                <a:ea typeface="微软雅黑" panose="020B0503020204020204" pitchFamily="34" charset="-122"/>
              </a:rPr>
              <a:t>谢 谢！</a:t>
            </a:r>
            <a:endParaRPr kumimoji="1" lang="zh-CN" altLang="en-US" sz="7200" b="1" dirty="0">
              <a:latin typeface="微软雅黑" panose="020B0503020204020204" pitchFamily="34" charset="-122"/>
              <a:ea typeface="微软雅黑" panose="020B0503020204020204" pitchFamily="34" charset="-122"/>
            </a:endParaRPr>
          </a:p>
        </p:txBody>
      </p:sp>
      <p:pic>
        <p:nvPicPr>
          <p:cNvPr id="9" name="图片 8" descr="文本&#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80220" y="2157267"/>
            <a:ext cx="4915077" cy="22716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grpSp>
        <p:nvGrpSpPr>
          <p:cNvPr id="44" name="组合 43"/>
          <p:cNvGrpSpPr/>
          <p:nvPr/>
        </p:nvGrpSpPr>
        <p:grpSpPr>
          <a:xfrm>
            <a:off x="4030293" y="1123039"/>
            <a:ext cx="4441465" cy="737941"/>
            <a:chOff x="5443171" y="1137625"/>
            <a:chExt cx="4441465" cy="737941"/>
          </a:xfrm>
        </p:grpSpPr>
        <p:sp>
          <p:nvSpPr>
            <p:cNvPr id="17"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6259421" y="1199772"/>
              <a:ext cx="3625215" cy="521970"/>
            </a:xfrm>
            <a:prstGeom prst="rect">
              <a:avLst/>
            </a:prstGeom>
            <a:noFill/>
          </p:spPr>
          <p:txBody>
            <a:bodyPr wrap="none" rtlCol="0">
              <a:spAutoFit/>
            </a:bodyPr>
            <a:lstStyle/>
            <a:p>
              <a:pPr algn="l"/>
              <a:r>
                <a:rPr lang="en-US" altLang="zh-CN" sz="2800" b="1" dirty="0">
                  <a:solidFill>
                    <a:srgbClr val="3247FF"/>
                  </a:solidFill>
                  <a:latin typeface="微软雅黑" panose="020B0503020204020204" pitchFamily="34" charset="-122"/>
                  <a:ea typeface="微软雅黑" panose="020B0503020204020204" pitchFamily="34" charset="-122"/>
                  <a:cs typeface="+mn-lt"/>
                </a:rPr>
                <a:t>ShardingSphere</a:t>
              </a:r>
              <a:r>
                <a:rPr lang="zh-CN" altLang="en-US" sz="2800" b="1" dirty="0">
                  <a:solidFill>
                    <a:srgbClr val="3247FF"/>
                  </a:solidFill>
                  <a:latin typeface="微软雅黑" panose="020B0503020204020204" pitchFamily="34" charset="-122"/>
                  <a:ea typeface="微软雅黑" panose="020B0503020204020204" pitchFamily="34" charset="-122"/>
                  <a:cs typeface="+mn-lt"/>
                </a:rPr>
                <a:t>加密</a:t>
              </a:r>
              <a:endParaRPr lang="zh-CN" altLang="en-US" sz="2800" b="1" dirty="0">
                <a:solidFill>
                  <a:srgbClr val="3247FF"/>
                </a:solidFill>
                <a:latin typeface="微软雅黑" panose="020B0503020204020204" pitchFamily="34" charset="-122"/>
                <a:ea typeface="微软雅黑" panose="020B0503020204020204" pitchFamily="34" charset="-122"/>
                <a:cs typeface="+mn-lt"/>
              </a:endParaRPr>
            </a:p>
          </p:txBody>
        </p:sp>
        <p:sp>
          <p:nvSpPr>
            <p:cNvPr id="19"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2"/>
              </p:custDataLst>
            </p:nvPr>
          </p:nvSpPr>
          <p:spPr>
            <a:xfrm>
              <a:off x="5443171" y="1137625"/>
              <a:ext cx="816250" cy="707886"/>
            </a:xfrm>
            <a:prstGeom prst="rect">
              <a:avLst/>
            </a:prstGeom>
            <a:noFill/>
          </p:spPr>
          <p:txBody>
            <a:bodyPr wrap="none" rtlCol="0">
              <a:spAutoFit/>
            </a:bodyPr>
            <a:lstStyle/>
            <a:p>
              <a:pPr algn="ctr"/>
              <a:r>
                <a:rPr lang="en-US" altLang="zh-CN" sz="4000" b="1" dirty="0">
                  <a:solidFill>
                    <a:srgbClr val="3247FF"/>
                  </a:solidFill>
                  <a:latin typeface="微软雅黑" panose="020B0503020204020204" pitchFamily="34" charset="-122"/>
                  <a:ea typeface="微软雅黑" panose="020B0503020204020204" pitchFamily="34" charset="-122"/>
                  <a:cs typeface="+mn-lt"/>
                </a:rPr>
                <a:t>01</a:t>
              </a:r>
              <a:endParaRPr lang="en-US" altLang="zh-CN" sz="4000" b="1" dirty="0">
                <a:solidFill>
                  <a:srgbClr val="3247FF"/>
                </a:solidFill>
                <a:latin typeface="微软雅黑" panose="020B0503020204020204" pitchFamily="34" charset="-122"/>
                <a:ea typeface="微软雅黑" panose="020B0503020204020204" pitchFamily="34" charset="-122"/>
                <a:cs typeface="+mn-lt"/>
              </a:endParaRPr>
            </a:p>
          </p:txBody>
        </p:sp>
        <p:sp>
          <p:nvSpPr>
            <p:cNvPr id="23" name="圆角矩形 22"/>
            <p:cNvSpPr/>
            <p:nvPr/>
          </p:nvSpPr>
          <p:spPr>
            <a:xfrm>
              <a:off x="5735756" y="1819810"/>
              <a:ext cx="231082" cy="55756"/>
            </a:xfrm>
            <a:prstGeom prst="roundRect">
              <a:avLst/>
            </a:prstGeom>
            <a:solidFill>
              <a:srgbClr val="FF7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2" name="组合 21"/>
          <p:cNvGrpSpPr/>
          <p:nvPr/>
        </p:nvGrpSpPr>
        <p:grpSpPr>
          <a:xfrm>
            <a:off x="4030293" y="2414315"/>
            <a:ext cx="3843930" cy="737941"/>
            <a:chOff x="5443171" y="1137625"/>
            <a:chExt cx="3843930" cy="737941"/>
          </a:xfrm>
        </p:grpSpPr>
        <p:sp>
          <p:nvSpPr>
            <p:cNvPr id="2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3"/>
              </p:custDataLst>
            </p:nvPr>
          </p:nvSpPr>
          <p:spPr>
            <a:xfrm>
              <a:off x="6259421" y="1199772"/>
              <a:ext cx="3027680" cy="521970"/>
            </a:xfrm>
            <a:prstGeom prst="rect">
              <a:avLst/>
            </a:prstGeom>
            <a:noFill/>
          </p:spPr>
          <p:txBody>
            <a:bodyPr wrap="none" rtlCol="0">
              <a:spAutoFit/>
            </a:bodyPr>
            <a:lstStyle/>
            <a:p>
              <a:r>
                <a:rPr lang="zh-CN" altLang="en-US" sz="2800" dirty="0">
                  <a:solidFill>
                    <a:schemeClr val="tx1">
                      <a:lumMod val="90000"/>
                      <a:lumOff val="10000"/>
                    </a:schemeClr>
                  </a:solidFill>
                  <a:latin typeface="微软雅黑" panose="020B0503020204020204" pitchFamily="34" charset="-122"/>
                  <a:ea typeface="微软雅黑" panose="020B0503020204020204" pitchFamily="34" charset="-122"/>
                  <a:cs typeface="+mn-lt"/>
                </a:rPr>
                <a:t>模糊查询如何</a:t>
              </a:r>
              <a:r>
                <a:rPr lang="zh-CN" altLang="en-US" sz="2800" dirty="0">
                  <a:solidFill>
                    <a:schemeClr val="tx1">
                      <a:lumMod val="90000"/>
                      <a:lumOff val="10000"/>
                    </a:schemeClr>
                  </a:solidFill>
                  <a:latin typeface="微软雅黑" panose="020B0503020204020204" pitchFamily="34" charset="-122"/>
                  <a:ea typeface="微软雅黑" panose="020B0503020204020204" pitchFamily="34" charset="-122"/>
                  <a:cs typeface="+mn-lt"/>
                </a:rPr>
                <a:t>解决</a:t>
              </a:r>
              <a:endParaRPr lang="zh-CN" altLang="en-US" sz="2800" dirty="0">
                <a:solidFill>
                  <a:schemeClr val="tx1">
                    <a:lumMod val="90000"/>
                    <a:lumOff val="10000"/>
                  </a:schemeClr>
                </a:solidFill>
                <a:latin typeface="微软雅黑" panose="020B0503020204020204" pitchFamily="34" charset="-122"/>
                <a:ea typeface="微软雅黑" panose="020B0503020204020204" pitchFamily="34" charset="-122"/>
                <a:cs typeface="+mn-lt"/>
              </a:endParaRPr>
            </a:p>
          </p:txBody>
        </p:sp>
        <p:sp>
          <p:nvSpPr>
            <p:cNvPr id="25"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4"/>
              </p:custDataLst>
            </p:nvPr>
          </p:nvSpPr>
          <p:spPr>
            <a:xfrm>
              <a:off x="5443171" y="1137625"/>
              <a:ext cx="816250" cy="707886"/>
            </a:xfrm>
            <a:prstGeom prst="rect">
              <a:avLst/>
            </a:prstGeom>
            <a:noFill/>
          </p:spPr>
          <p:txBody>
            <a:bodyPr wrap="none" rtlCol="0">
              <a:spAutoFit/>
            </a:bodyPr>
            <a:lstStyle/>
            <a:p>
              <a:pPr algn="ctr"/>
              <a:r>
                <a:rPr lang="en-US" altLang="zh-CN" sz="4000" b="1" dirty="0">
                  <a:solidFill>
                    <a:schemeClr val="tx1">
                      <a:lumMod val="90000"/>
                      <a:lumOff val="10000"/>
                    </a:schemeClr>
                  </a:solidFill>
                  <a:latin typeface="微软雅黑" panose="020B0503020204020204" pitchFamily="34" charset="-122"/>
                  <a:ea typeface="微软雅黑" panose="020B0503020204020204" pitchFamily="34" charset="-122"/>
                  <a:cs typeface="+mn-lt"/>
                </a:rPr>
                <a:t>02</a:t>
              </a:r>
              <a:endParaRPr lang="en-US" altLang="zh-CN" sz="4000" b="1" dirty="0">
                <a:solidFill>
                  <a:schemeClr val="tx1">
                    <a:lumMod val="90000"/>
                    <a:lumOff val="10000"/>
                  </a:schemeClr>
                </a:solidFill>
                <a:latin typeface="微软雅黑" panose="020B0503020204020204" pitchFamily="34" charset="-122"/>
                <a:ea typeface="微软雅黑" panose="020B0503020204020204" pitchFamily="34" charset="-122"/>
                <a:cs typeface="+mn-lt"/>
              </a:endParaRPr>
            </a:p>
          </p:txBody>
        </p:sp>
        <p:sp>
          <p:nvSpPr>
            <p:cNvPr id="26" name="圆角矩形 25"/>
            <p:cNvSpPr/>
            <p:nvPr/>
          </p:nvSpPr>
          <p:spPr>
            <a:xfrm>
              <a:off x="5735756" y="1819810"/>
              <a:ext cx="231082" cy="55756"/>
            </a:xfrm>
            <a:prstGeom prst="round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39" name="图片 38" descr="图片包含 图示&#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5762" y="325652"/>
            <a:ext cx="1905000" cy="7939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385500" y="376401"/>
            <a:ext cx="8457770" cy="460375"/>
          </a:xfrm>
          <a:prstGeom prst="rect">
            <a:avLst/>
          </a:prstGeom>
          <a:noFill/>
        </p:spPr>
        <p:txBody>
          <a:bodyPr wrap="square" rtlCol="0">
            <a:spAutoFit/>
          </a:bodyPr>
          <a:lstStyle/>
          <a:p>
            <a:r>
              <a:rPr lang="en-US" altLang="zh-CN" sz="2400" b="1" spc="300" dirty="0">
                <a:latin typeface="微软雅黑" panose="020B0503020204020204" pitchFamily="34" charset="-122"/>
                <a:ea typeface="微软雅黑" panose="020B0503020204020204" pitchFamily="34" charset="-122"/>
                <a:cs typeface="微软雅黑" panose="020B0503020204020204" pitchFamily="34" charset="-122"/>
              </a:rPr>
              <a:t>S</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harding</a:t>
            </a:r>
            <a:r>
              <a:rPr lang="en-US" altLang="zh-CN" sz="2400" b="1" spc="300" dirty="0">
                <a:latin typeface="微软雅黑" panose="020B0503020204020204" pitchFamily="34" charset="-122"/>
                <a:ea typeface="微软雅黑" panose="020B0503020204020204" pitchFamily="34" charset="-122"/>
                <a:cs typeface="微软雅黑" panose="020B0503020204020204" pitchFamily="34" charset="-122"/>
              </a:rPr>
              <a:t>S</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phere加密</a:t>
            </a:r>
            <a:endPar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7"/>
          <p:cNvSpPr>
            <a:spLocks noGrp="1"/>
          </p:cNvSpPr>
          <p:nvPr>
            <p:ph sz="quarter" idx="11"/>
          </p:nvPr>
        </p:nvSpPr>
        <p:spPr>
          <a:xfrm>
            <a:off x="285772" y="1091306"/>
            <a:ext cx="11557497" cy="5683566"/>
          </a:xfrm>
        </p:spPr>
        <p:txBody>
          <a:bodyPr>
            <a:normAutofit/>
          </a:bodyPr>
          <a:p>
            <a:pPr marL="0" indent="457200" fontAlgn="auto">
              <a:lnSpc>
                <a:spcPct val="150000"/>
              </a:lnSpc>
              <a:spcBef>
                <a:spcPts val="0"/>
              </a:spcBef>
              <a:buNone/>
            </a:pPr>
            <a:r>
              <a:rPr lang="en-US" altLang="zh-CN" sz="1600" dirty="0" err="1" smtClean="0">
                <a:latin typeface="微软雅黑" charset="0"/>
                <a:ea typeface="微软雅黑" charset="0"/>
                <a:cs typeface="微软雅黑" charset="0"/>
              </a:rPr>
              <a:t>ShardingSphere</a:t>
            </a:r>
            <a:r>
              <a:rPr lang="en-US" altLang="zh-CN" sz="1600" dirty="0" smtClean="0">
                <a:latin typeface="微软雅黑" charset="0"/>
                <a:ea typeface="微软雅黑" charset="0"/>
                <a:cs typeface="微软雅黑" charset="0"/>
              </a:rPr>
              <a:t> </a:t>
            </a:r>
            <a:r>
              <a:rPr lang="zh-CN" altLang="en-US" sz="1600" dirty="0">
                <a:latin typeface="微软雅黑" charset="0"/>
                <a:ea typeface="微软雅黑" charset="0"/>
                <a:cs typeface="微软雅黑" charset="0"/>
              </a:rPr>
              <a:t>通过对用户输入的 </a:t>
            </a:r>
            <a:r>
              <a:rPr lang="en-US" altLang="zh-CN" sz="1600" dirty="0">
                <a:latin typeface="微软雅黑" charset="0"/>
                <a:ea typeface="微软雅黑" charset="0"/>
                <a:cs typeface="微软雅黑" charset="0"/>
              </a:rPr>
              <a:t>SQL </a:t>
            </a:r>
            <a:r>
              <a:rPr lang="zh-CN" altLang="en-US" sz="1600" dirty="0">
                <a:latin typeface="微软雅黑" charset="0"/>
                <a:ea typeface="微软雅黑" charset="0"/>
                <a:cs typeface="微软雅黑" charset="0"/>
              </a:rPr>
              <a:t>进行解析，并依据用户提供的加密规则对 </a:t>
            </a:r>
            <a:r>
              <a:rPr lang="en-US" altLang="zh-CN" sz="1600" dirty="0">
                <a:latin typeface="微软雅黑" charset="0"/>
                <a:ea typeface="微软雅黑" charset="0"/>
                <a:cs typeface="微软雅黑" charset="0"/>
              </a:rPr>
              <a:t>SQL </a:t>
            </a:r>
            <a:r>
              <a:rPr lang="zh-CN" altLang="en-US" sz="1600" dirty="0">
                <a:latin typeface="微软雅黑" charset="0"/>
                <a:ea typeface="微软雅黑" charset="0"/>
                <a:cs typeface="微软雅黑" charset="0"/>
              </a:rPr>
              <a:t>进行改写，从而实现对原文数据进行加密，并将原文数据（可选）及密文数据同时存储到底层数据库。 在用户查询数据时，它仅从数据库中取出密文数据，并对其解密，最终将解密后的原始数据返回给用户</a:t>
            </a:r>
            <a:r>
              <a:rPr lang="zh-CN" altLang="en-US" sz="1600" dirty="0" smtClean="0">
                <a:latin typeface="微软雅黑" charset="0"/>
                <a:ea typeface="微软雅黑" charset="0"/>
                <a:cs typeface="微软雅黑" charset="0"/>
              </a:rPr>
              <a:t>。 </a:t>
            </a:r>
            <a:r>
              <a:rPr lang="en-US" altLang="zh-CN" sz="1600" dirty="0" err="1" smtClean="0">
                <a:latin typeface="微软雅黑" charset="0"/>
                <a:ea typeface="微软雅黑" charset="0"/>
                <a:cs typeface="微软雅黑" charset="0"/>
              </a:rPr>
              <a:t>ShardingSphere</a:t>
            </a:r>
            <a:r>
              <a:rPr lang="en-US" altLang="zh-CN" sz="1600" dirty="0" smtClean="0">
                <a:latin typeface="微软雅黑" charset="0"/>
                <a:ea typeface="微软雅黑" charset="0"/>
                <a:cs typeface="微软雅黑" charset="0"/>
              </a:rPr>
              <a:t> </a:t>
            </a:r>
            <a:r>
              <a:rPr lang="zh-CN" altLang="en-US" sz="1600" dirty="0">
                <a:latin typeface="微软雅黑" charset="0"/>
                <a:ea typeface="微软雅黑" charset="0"/>
                <a:cs typeface="微软雅黑" charset="0"/>
              </a:rPr>
              <a:t>自动化 </a:t>
            </a:r>
            <a:r>
              <a:rPr lang="en-US" altLang="zh-CN" sz="1600" dirty="0">
                <a:latin typeface="微软雅黑" charset="0"/>
                <a:ea typeface="微软雅黑" charset="0"/>
                <a:cs typeface="微软雅黑" charset="0"/>
              </a:rPr>
              <a:t>&amp; </a:t>
            </a:r>
            <a:r>
              <a:rPr lang="zh-CN" altLang="en-US" sz="1600" dirty="0">
                <a:latin typeface="微软雅黑" charset="0"/>
                <a:ea typeface="微软雅黑" charset="0"/>
                <a:cs typeface="微软雅黑" charset="0"/>
              </a:rPr>
              <a:t>透明化了数据加密过程，让用户无需关注数据加密的实现细节，像使用普通数据那样使用加密数据</a:t>
            </a:r>
            <a:r>
              <a:rPr lang="zh-CN" altLang="en-US" sz="1600" dirty="0" smtClean="0">
                <a:latin typeface="微软雅黑" charset="0"/>
                <a:ea typeface="微软雅黑" charset="0"/>
                <a:cs typeface="微软雅黑" charset="0"/>
              </a:rPr>
              <a:t>。</a:t>
            </a:r>
            <a:endParaRPr lang="zh-CN" altLang="en-US" sz="1600" dirty="0" smtClean="0">
              <a:solidFill>
                <a:schemeClr val="accent1"/>
              </a:solidFill>
              <a:latin typeface="微软雅黑" charset="0"/>
              <a:ea typeface="微软雅黑" charset="0"/>
              <a:cs typeface="微软雅黑" charset="0"/>
            </a:endParaRPr>
          </a:p>
        </p:txBody>
      </p:sp>
      <p:pic>
        <p:nvPicPr>
          <p:cNvPr id="7" name="图片 6"/>
          <p:cNvPicPr>
            <a:picLocks noChangeAspect="1"/>
          </p:cNvPicPr>
          <p:nvPr/>
        </p:nvPicPr>
        <p:blipFill>
          <a:blip r:embed="rId2"/>
          <a:stretch>
            <a:fillRect/>
          </a:stretch>
        </p:blipFill>
        <p:spPr>
          <a:xfrm>
            <a:off x="3215640" y="2585085"/>
            <a:ext cx="5760085" cy="3525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385500" y="376401"/>
            <a:ext cx="8457770" cy="460375"/>
          </a:xfrm>
          <a:prstGeom prst="rect">
            <a:avLst/>
          </a:prstGeom>
          <a:noFill/>
        </p:spPr>
        <p:txBody>
          <a:bodyPr wrap="square" rtlCol="0">
            <a:spAutoFit/>
          </a:bodyPr>
          <a:lstStyle/>
          <a:p>
            <a:r>
              <a:rPr lang="en-US" altLang="zh-CN" sz="2400" b="1" spc="300" dirty="0">
                <a:latin typeface="微软雅黑" panose="020B0503020204020204" pitchFamily="34" charset="-122"/>
                <a:ea typeface="微软雅黑" panose="020B0503020204020204" pitchFamily="34" charset="-122"/>
                <a:cs typeface="微软雅黑" panose="020B0503020204020204" pitchFamily="34" charset="-122"/>
                <a:sym typeface="+mn-ea"/>
              </a:rPr>
              <a:t>S</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sym typeface="+mn-ea"/>
              </a:rPr>
              <a:t>harding</a:t>
            </a:r>
            <a:r>
              <a:rPr lang="en-US" altLang="zh-CN" sz="2400" b="1" spc="300" dirty="0">
                <a:latin typeface="微软雅黑" panose="020B0503020204020204" pitchFamily="34" charset="-122"/>
                <a:ea typeface="微软雅黑" panose="020B0503020204020204" pitchFamily="34" charset="-122"/>
                <a:cs typeface="微软雅黑" panose="020B0503020204020204" pitchFamily="34" charset="-122"/>
                <a:sym typeface="+mn-ea"/>
              </a:rPr>
              <a:t>S</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sym typeface="+mn-ea"/>
              </a:rPr>
              <a:t>phere加密</a:t>
            </a:r>
            <a:endPar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7"/>
          <p:cNvSpPr>
            <a:spLocks noGrp="1"/>
          </p:cNvSpPr>
          <p:nvPr>
            <p:ph sz="quarter" idx="11"/>
          </p:nvPr>
        </p:nvSpPr>
        <p:spPr>
          <a:xfrm>
            <a:off x="285772" y="1091306"/>
            <a:ext cx="11557497" cy="5683566"/>
          </a:xfrm>
        </p:spPr>
        <p:txBody>
          <a:bodyPr>
            <a:normAutofit/>
          </a:bodyPr>
          <a:lstStyle/>
          <a:p>
            <a:pPr marL="342900" indent="-342900">
              <a:lnSpc>
                <a:spcPct val="150000"/>
              </a:lnSpc>
              <a:spcBef>
                <a:spcPts val="0"/>
              </a:spcBef>
              <a:buFont typeface="Arial" panose="020B0604020202020204" pitchFamily="34" charset="0"/>
              <a:buChar char="•"/>
            </a:pPr>
            <a:r>
              <a:rPr kumimoji="1" lang="zh-CN" altLang="en-US" sz="2000" b="1" dirty="0">
                <a:latin typeface="微软雅黑" panose="020B0503020204020204" pitchFamily="34" charset="-122"/>
                <a:ea typeface="微软雅黑" panose="020B0503020204020204" pitchFamily="34" charset="-122"/>
                <a:sym typeface="+mn-ea"/>
              </a:rPr>
              <a:t>加密规则</a:t>
            </a:r>
            <a:endParaRPr kumimoji="1" lang="zh-CN" altLang="en-US" sz="2000" b="1" dirty="0">
              <a:latin typeface="微软雅黑" panose="020B0503020204020204" pitchFamily="34" charset="-122"/>
              <a:ea typeface="微软雅黑" panose="020B0503020204020204" pitchFamily="34" charset="-122"/>
              <a:sym typeface="+mn-ea"/>
            </a:endParaRPr>
          </a:p>
          <a:p>
            <a:pPr marL="0" indent="457200" fontAlgn="auto">
              <a:lnSpc>
                <a:spcPct val="150000"/>
              </a:lnSpc>
              <a:spcBef>
                <a:spcPts val="0"/>
              </a:spcBef>
              <a:buFont typeface="Arial" panose="020B0604020202020204" pitchFamily="34" charset="0"/>
              <a:buNone/>
            </a:pPr>
            <a:r>
              <a:rPr lang="zh-CN" altLang="en-US" sz="1400" dirty="0" smtClean="0">
                <a:latin typeface="微软雅黑" charset="0"/>
                <a:ea typeface="微软雅黑" charset="0"/>
              </a:rPr>
              <a:t>加密配置主要分为四部分：数据源配置，加密算法配置，加密表配置以及查询属性配置，其详情如下图所示：</a:t>
            </a:r>
            <a:endParaRPr lang="zh-CN" altLang="en-US" sz="1400" dirty="0" smtClean="0">
              <a:solidFill>
                <a:schemeClr val="accent1"/>
              </a:solidFill>
              <a:latin typeface="微软雅黑" charset="0"/>
              <a:ea typeface="微软雅黑" charset="0"/>
            </a:endParaRPr>
          </a:p>
        </p:txBody>
      </p:sp>
      <p:pic>
        <p:nvPicPr>
          <p:cNvPr id="4" name="图片 3"/>
          <p:cNvPicPr>
            <a:picLocks noChangeAspect="1"/>
          </p:cNvPicPr>
          <p:nvPr/>
        </p:nvPicPr>
        <p:blipFill>
          <a:blip r:embed="rId2"/>
          <a:stretch>
            <a:fillRect/>
          </a:stretch>
        </p:blipFill>
        <p:spPr>
          <a:xfrm>
            <a:off x="590785" y="1865371"/>
            <a:ext cx="4259949" cy="4237087"/>
          </a:xfrm>
          <a:prstGeom prst="rect">
            <a:avLst/>
          </a:prstGeom>
        </p:spPr>
      </p:pic>
      <p:sp>
        <p:nvSpPr>
          <p:cNvPr id="7" name="object 13"/>
          <p:cNvSpPr txBox="1"/>
          <p:nvPr/>
        </p:nvSpPr>
        <p:spPr>
          <a:xfrm>
            <a:off x="5318125" y="2430780"/>
            <a:ext cx="6193790" cy="3005455"/>
          </a:xfrm>
          <a:prstGeom prst="rect">
            <a:avLst/>
          </a:prstGeom>
        </p:spPr>
        <p:txBody>
          <a:bodyPr vert="horz" wrap="square" lIns="0" tIns="50800" rIns="0" bIns="0" rtlCol="0">
            <a:spAutoFit/>
          </a:bodyPr>
          <a:p>
            <a:pPr marL="285750" lvl="0" indent="-285750">
              <a:lnSpc>
                <a:spcPct val="150000"/>
              </a:lnSpc>
              <a:buFont typeface="Arial" panose="020B0604020202020204" pitchFamily="34" charset="0"/>
              <a:buChar char="•"/>
            </a:pPr>
            <a:r>
              <a:rPr lang="zh-CN" altLang="en-US" sz="1600" b="1" dirty="0">
                <a:latin typeface="微软雅黑" charset="0"/>
                <a:ea typeface="微软雅黑" charset="0"/>
                <a:cs typeface="微软雅黑" charset="0"/>
              </a:rPr>
              <a:t>加密算法配置</a:t>
            </a:r>
            <a:r>
              <a:rPr lang="zh-CN" altLang="en-US" sz="1600" dirty="0">
                <a:latin typeface="微软雅黑" charset="0"/>
                <a:ea typeface="微软雅黑" charset="0"/>
                <a:cs typeface="微软雅黑" charset="0"/>
              </a:rPr>
              <a:t>：指使用什么加密算法进行加解密。目前 </a:t>
            </a:r>
            <a:r>
              <a:rPr lang="en-US" altLang="zh-CN" sz="1600" dirty="0" err="1">
                <a:latin typeface="微软雅黑" charset="0"/>
                <a:ea typeface="微软雅黑" charset="0"/>
                <a:cs typeface="微软雅黑" charset="0"/>
              </a:rPr>
              <a:t>ShardingSphere</a:t>
            </a:r>
            <a:r>
              <a:rPr lang="en-US" altLang="zh-CN" sz="1600" dirty="0">
                <a:latin typeface="微软雅黑" charset="0"/>
                <a:ea typeface="微软雅黑" charset="0"/>
                <a:cs typeface="微软雅黑" charset="0"/>
              </a:rPr>
              <a:t> </a:t>
            </a:r>
            <a:r>
              <a:rPr lang="zh-CN" altLang="en-US" sz="1600" dirty="0">
                <a:latin typeface="微软雅黑" charset="0"/>
                <a:ea typeface="微软雅黑" charset="0"/>
                <a:cs typeface="微软雅黑" charset="0"/>
              </a:rPr>
              <a:t>内置了五种加解密算法：</a:t>
            </a:r>
            <a:r>
              <a:rPr lang="en-US" altLang="zh-CN" sz="1600" dirty="0">
                <a:latin typeface="微软雅黑" charset="0"/>
                <a:ea typeface="微软雅黑" charset="0"/>
                <a:cs typeface="微软雅黑" charset="0"/>
              </a:rPr>
              <a:t>AES</a:t>
            </a:r>
            <a:r>
              <a:rPr lang="zh-CN" altLang="en-US" sz="1600" dirty="0">
                <a:latin typeface="微软雅黑" charset="0"/>
                <a:ea typeface="微软雅黑" charset="0"/>
                <a:cs typeface="微软雅黑" charset="0"/>
              </a:rPr>
              <a:t>，</a:t>
            </a:r>
            <a:r>
              <a:rPr lang="en-US" altLang="zh-CN" sz="1600" dirty="0">
                <a:latin typeface="微软雅黑" charset="0"/>
                <a:ea typeface="微软雅黑" charset="0"/>
                <a:cs typeface="微软雅黑" charset="0"/>
              </a:rPr>
              <a:t>MD5</a:t>
            </a:r>
            <a:r>
              <a:rPr lang="zh-CN" altLang="en-US" sz="1600" dirty="0">
                <a:latin typeface="微软雅黑" charset="0"/>
                <a:ea typeface="微软雅黑" charset="0"/>
                <a:cs typeface="微软雅黑" charset="0"/>
              </a:rPr>
              <a:t>，</a:t>
            </a:r>
            <a:r>
              <a:rPr lang="en-US" altLang="zh-CN" sz="1600" dirty="0">
                <a:latin typeface="微软雅黑" charset="0"/>
                <a:ea typeface="微软雅黑" charset="0"/>
                <a:cs typeface="微软雅黑" charset="0"/>
              </a:rPr>
              <a:t>RC4</a:t>
            </a:r>
            <a:r>
              <a:rPr lang="zh-CN" altLang="en-US" sz="1600" dirty="0">
                <a:latin typeface="微软雅黑" charset="0"/>
                <a:ea typeface="微软雅黑" charset="0"/>
                <a:cs typeface="微软雅黑" charset="0"/>
              </a:rPr>
              <a:t>，</a:t>
            </a:r>
            <a:r>
              <a:rPr lang="en-US" altLang="zh-CN" sz="1600" dirty="0">
                <a:latin typeface="微软雅黑" charset="0"/>
                <a:ea typeface="微软雅黑" charset="0"/>
                <a:cs typeface="微软雅黑" charset="0"/>
              </a:rPr>
              <a:t>SM3 </a:t>
            </a:r>
            <a:r>
              <a:rPr lang="zh-CN" altLang="en-US" sz="1600" dirty="0">
                <a:latin typeface="微软雅黑" charset="0"/>
                <a:ea typeface="微软雅黑" charset="0"/>
                <a:cs typeface="微软雅黑" charset="0"/>
              </a:rPr>
              <a:t>和 </a:t>
            </a:r>
            <a:r>
              <a:rPr lang="en-US" altLang="zh-CN" sz="1600" dirty="0">
                <a:latin typeface="微软雅黑" charset="0"/>
                <a:ea typeface="微软雅黑" charset="0"/>
                <a:cs typeface="微软雅黑" charset="0"/>
              </a:rPr>
              <a:t>SM4</a:t>
            </a:r>
            <a:r>
              <a:rPr lang="zh-CN" altLang="en-US" sz="1600" dirty="0">
                <a:latin typeface="微软雅黑" charset="0"/>
                <a:ea typeface="微软雅黑" charset="0"/>
                <a:cs typeface="微软雅黑" charset="0"/>
              </a:rPr>
              <a:t>。用户还可以通过实现 </a:t>
            </a:r>
            <a:r>
              <a:rPr lang="en-US" altLang="zh-CN" sz="1600" dirty="0" err="1">
                <a:latin typeface="微软雅黑" charset="0"/>
                <a:ea typeface="微软雅黑" charset="0"/>
                <a:cs typeface="微软雅黑" charset="0"/>
              </a:rPr>
              <a:t>ShardingSphere</a:t>
            </a:r>
            <a:r>
              <a:rPr lang="en-US" altLang="zh-CN" sz="1600" dirty="0">
                <a:latin typeface="微软雅黑" charset="0"/>
                <a:ea typeface="微软雅黑" charset="0"/>
                <a:cs typeface="微软雅黑" charset="0"/>
              </a:rPr>
              <a:t> </a:t>
            </a:r>
            <a:r>
              <a:rPr lang="zh-CN" altLang="en-US" sz="1600" dirty="0">
                <a:latin typeface="微软雅黑" charset="0"/>
                <a:ea typeface="微软雅黑" charset="0"/>
                <a:cs typeface="微软雅黑" charset="0"/>
              </a:rPr>
              <a:t>提供的接口，自行实现一套加解密算法</a:t>
            </a:r>
            <a:r>
              <a:rPr lang="zh-CN" altLang="en-US" sz="1600" dirty="0" smtClean="0">
                <a:latin typeface="微软雅黑" charset="0"/>
                <a:ea typeface="微软雅黑" charset="0"/>
                <a:cs typeface="微软雅黑" charset="0"/>
              </a:rPr>
              <a:t>。</a:t>
            </a:r>
            <a:endParaRPr lang="en-US" altLang="zh-CN" sz="1600" dirty="0" smtClean="0">
              <a:latin typeface="微软雅黑" charset="0"/>
              <a:ea typeface="微软雅黑" charset="0"/>
              <a:cs typeface="微软雅黑" charset="0"/>
            </a:endParaRPr>
          </a:p>
          <a:p>
            <a:pPr marL="285750" lvl="0" indent="-285750">
              <a:lnSpc>
                <a:spcPct val="150000"/>
              </a:lnSpc>
              <a:buFont typeface="Arial" panose="020B0604020202020204" pitchFamily="34" charset="0"/>
              <a:buChar char="•"/>
            </a:pPr>
            <a:r>
              <a:rPr lang="en-US" altLang="zh-CN" sz="1600" b="1" dirty="0" err="1" smtClean="0">
                <a:latin typeface="微软雅黑" charset="0"/>
                <a:ea typeface="微软雅黑" charset="0"/>
                <a:cs typeface="微软雅黑" charset="0"/>
              </a:rPr>
              <a:t>logicColumn</a:t>
            </a:r>
            <a:r>
              <a:rPr lang="zh-CN" altLang="en-US" sz="1600" b="1" dirty="0" smtClean="0">
                <a:latin typeface="微软雅黑" charset="0"/>
                <a:ea typeface="微软雅黑" charset="0"/>
                <a:cs typeface="微软雅黑" charset="0"/>
              </a:rPr>
              <a:t>列的意义</a:t>
            </a:r>
            <a:r>
              <a:rPr lang="zh-CN" altLang="en-US" sz="1600" dirty="0" smtClean="0">
                <a:latin typeface="微软雅黑" charset="0"/>
                <a:ea typeface="微软雅黑" charset="0"/>
                <a:cs typeface="微软雅黑" charset="0"/>
              </a:rPr>
              <a:t>：最终</a:t>
            </a:r>
            <a:r>
              <a:rPr lang="zh-CN" altLang="en-US" sz="1600" dirty="0">
                <a:latin typeface="微软雅黑" charset="0"/>
                <a:ea typeface="微软雅黑" charset="0"/>
                <a:cs typeface="微软雅黑" charset="0"/>
              </a:rPr>
              <a:t>目的是希望屏蔽底层对数据的加密处理</a:t>
            </a:r>
            <a:r>
              <a:rPr lang="zh-CN" altLang="en-US" sz="1600" dirty="0" smtClean="0">
                <a:latin typeface="微软雅黑" charset="0"/>
                <a:ea typeface="微软雅黑" charset="0"/>
                <a:cs typeface="微软雅黑" charset="0"/>
              </a:rPr>
              <a:t>，</a:t>
            </a:r>
            <a:r>
              <a:rPr lang="zh-CN" altLang="en-US" sz="1600" dirty="0">
                <a:latin typeface="微软雅黑" charset="0"/>
                <a:ea typeface="微软雅黑" charset="0"/>
                <a:cs typeface="微软雅黑" charset="0"/>
              </a:rPr>
              <a:t>不</a:t>
            </a:r>
            <a:r>
              <a:rPr lang="zh-CN" altLang="en-US" sz="1600" dirty="0" smtClean="0">
                <a:latin typeface="微软雅黑" charset="0"/>
                <a:ea typeface="微软雅黑" charset="0"/>
                <a:cs typeface="微软雅黑" charset="0"/>
              </a:rPr>
              <a:t>需要让用户</a:t>
            </a:r>
            <a:r>
              <a:rPr lang="zh-CN" altLang="en-US" sz="1600" dirty="0">
                <a:latin typeface="微软雅黑" charset="0"/>
                <a:ea typeface="微软雅黑" charset="0"/>
                <a:cs typeface="微软雅黑" charset="0"/>
              </a:rPr>
              <a:t>知道数据是如何被加解密的、如何将明文数据存储到 </a:t>
            </a:r>
            <a:r>
              <a:rPr lang="en-US" altLang="zh-CN" sz="1600" dirty="0" err="1">
                <a:latin typeface="微软雅黑" charset="0"/>
                <a:ea typeface="微软雅黑" charset="0"/>
                <a:cs typeface="微软雅黑" charset="0"/>
              </a:rPr>
              <a:t>plainColumn</a:t>
            </a:r>
            <a:r>
              <a:rPr lang="zh-CN" altLang="en-US" sz="1600" dirty="0">
                <a:latin typeface="微软雅黑" charset="0"/>
                <a:ea typeface="微软雅黑" charset="0"/>
                <a:cs typeface="微软雅黑" charset="0"/>
              </a:rPr>
              <a:t>，将密文数据存储到 </a:t>
            </a:r>
            <a:r>
              <a:rPr lang="en-US" altLang="zh-CN" sz="1600" dirty="0" err="1">
                <a:latin typeface="微软雅黑" charset="0"/>
                <a:ea typeface="微软雅黑" charset="0"/>
                <a:cs typeface="微软雅黑" charset="0"/>
              </a:rPr>
              <a:t>cipherColumn</a:t>
            </a:r>
            <a:r>
              <a:rPr lang="zh-CN" altLang="en-US" sz="1600" dirty="0">
                <a:latin typeface="微软雅黑" charset="0"/>
                <a:ea typeface="微软雅黑" charset="0"/>
                <a:cs typeface="微软雅黑" charset="0"/>
              </a:rPr>
              <a:t>，将辅助查询数据存储</a:t>
            </a:r>
            <a:r>
              <a:rPr lang="zh-CN" altLang="en-US" sz="1600" dirty="0" smtClean="0">
                <a:latin typeface="微软雅黑" charset="0"/>
                <a:ea typeface="微软雅黑" charset="0"/>
                <a:cs typeface="微软雅黑" charset="0"/>
              </a:rPr>
              <a:t>到</a:t>
            </a:r>
            <a:r>
              <a:rPr lang="en-US" altLang="zh-CN" sz="1600" dirty="0" err="1" smtClean="0">
                <a:latin typeface="微软雅黑" charset="0"/>
                <a:ea typeface="微软雅黑" charset="0"/>
                <a:cs typeface="微软雅黑" charset="0"/>
              </a:rPr>
              <a:t>assistedQueryColumn</a:t>
            </a:r>
            <a:r>
              <a:rPr lang="zh-CN" altLang="en-US" sz="1600" dirty="0">
                <a:latin typeface="微软雅黑" charset="0"/>
                <a:ea typeface="微软雅黑" charset="0"/>
                <a:cs typeface="微软雅黑" charset="0"/>
              </a:rPr>
              <a:t>。</a:t>
            </a:r>
            <a:endParaRPr lang="zh-CN" altLang="zh-CN" sz="1600" dirty="0">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385500" y="376401"/>
            <a:ext cx="8457770" cy="460375"/>
          </a:xfrm>
          <a:prstGeom prst="rect">
            <a:avLst/>
          </a:prstGeom>
          <a:noFill/>
        </p:spPr>
        <p:txBody>
          <a:bodyPr wrap="square" rtlCol="0">
            <a:spAutoFit/>
          </a:bodyPr>
          <a:lstStyle/>
          <a:p>
            <a:r>
              <a:rPr lang="en-US" altLang="zh-CN" sz="2400" b="1" spc="300" dirty="0">
                <a:latin typeface="微软雅黑" panose="020B0503020204020204" pitchFamily="34" charset="-122"/>
                <a:ea typeface="微软雅黑" panose="020B0503020204020204" pitchFamily="34" charset="-122"/>
                <a:cs typeface="微软雅黑" panose="020B0503020204020204" pitchFamily="34" charset="-122"/>
                <a:sym typeface="+mn-ea"/>
              </a:rPr>
              <a:t>S</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sym typeface="+mn-ea"/>
              </a:rPr>
              <a:t>harding</a:t>
            </a:r>
            <a:r>
              <a:rPr lang="en-US" altLang="zh-CN" sz="2400" b="1" spc="300" dirty="0">
                <a:latin typeface="微软雅黑" panose="020B0503020204020204" pitchFamily="34" charset="-122"/>
                <a:ea typeface="微软雅黑" panose="020B0503020204020204" pitchFamily="34" charset="-122"/>
                <a:cs typeface="微软雅黑" panose="020B0503020204020204" pitchFamily="34" charset="-122"/>
                <a:sym typeface="+mn-ea"/>
              </a:rPr>
              <a:t>S</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sym typeface="+mn-ea"/>
              </a:rPr>
              <a:t>phere加密</a:t>
            </a:r>
            <a:endPar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7"/>
          <p:cNvSpPr>
            <a:spLocks noGrp="1"/>
          </p:cNvSpPr>
          <p:nvPr>
            <p:ph sz="quarter" idx="11"/>
          </p:nvPr>
        </p:nvSpPr>
        <p:spPr>
          <a:xfrm>
            <a:off x="285772" y="1091306"/>
            <a:ext cx="11557497" cy="5683566"/>
          </a:xfrm>
        </p:spPr>
        <p:txBody>
          <a:bodyPr>
            <a:normAutofit/>
          </a:bodyPr>
          <a:lstStyle/>
          <a:p>
            <a:pPr marL="342900" indent="-342900">
              <a:lnSpc>
                <a:spcPct val="150000"/>
              </a:lnSpc>
              <a:spcBef>
                <a:spcPts val="0"/>
              </a:spcBef>
              <a:buFont typeface="Arial" panose="020B0604020202020204" pitchFamily="34" charset="0"/>
              <a:buChar char="•"/>
            </a:pPr>
            <a:r>
              <a:rPr kumimoji="1" lang="zh-CN" altLang="en-US" sz="2000" b="1" dirty="0">
                <a:latin typeface="微软雅黑" charset="0"/>
                <a:ea typeface="微软雅黑" charset="0"/>
                <a:sym typeface="+mn-ea"/>
              </a:rPr>
              <a:t>加密、转换流程</a:t>
            </a:r>
            <a:endParaRPr lang="en-US" altLang="zh-CN" sz="2000" b="1" dirty="0">
              <a:latin typeface="微软雅黑" charset="0"/>
              <a:ea typeface="微软雅黑" charset="0"/>
              <a:cs typeface="微软雅黑" charset="0"/>
            </a:endParaRPr>
          </a:p>
          <a:p>
            <a:pPr marL="342900" indent="-342900">
              <a:lnSpc>
                <a:spcPct val="150000"/>
              </a:lnSpc>
              <a:spcBef>
                <a:spcPts val="0"/>
              </a:spcBef>
              <a:buFont typeface="Arial" panose="020B0604020202020204" pitchFamily="34" charset="0"/>
              <a:buChar char="•"/>
            </a:pPr>
            <a:endParaRPr lang="en-US" altLang="zh-CN" sz="1600" dirty="0" smtClean="0">
              <a:latin typeface="微软雅黑" charset="0"/>
              <a:ea typeface="微软雅黑" charset="0"/>
              <a:cs typeface="微软雅黑" charset="0"/>
            </a:endParaRPr>
          </a:p>
          <a:p>
            <a:pPr marL="342900" indent="-342900">
              <a:lnSpc>
                <a:spcPct val="150000"/>
              </a:lnSpc>
              <a:spcBef>
                <a:spcPts val="0"/>
              </a:spcBef>
              <a:buFont typeface="Arial" panose="020B0604020202020204" pitchFamily="34" charset="0"/>
              <a:buChar char="•"/>
            </a:pPr>
            <a:endParaRPr lang="en-US" altLang="zh-CN" sz="1600" dirty="0">
              <a:latin typeface="微软雅黑" charset="0"/>
              <a:ea typeface="微软雅黑" charset="0"/>
              <a:cs typeface="微软雅黑" charset="0"/>
            </a:endParaRPr>
          </a:p>
          <a:p>
            <a:pPr marL="342900" indent="-342900">
              <a:lnSpc>
                <a:spcPct val="150000"/>
              </a:lnSpc>
              <a:spcBef>
                <a:spcPts val="0"/>
              </a:spcBef>
              <a:buFont typeface="Arial" panose="020B0604020202020204" pitchFamily="34" charset="0"/>
              <a:buChar char="•"/>
            </a:pPr>
            <a:endParaRPr lang="en-US" altLang="zh-CN" sz="1600" dirty="0" smtClean="0">
              <a:latin typeface="微软雅黑" charset="0"/>
              <a:ea typeface="微软雅黑" charset="0"/>
              <a:cs typeface="微软雅黑" charset="0"/>
            </a:endParaRPr>
          </a:p>
          <a:p>
            <a:pPr marL="342900" indent="-342900">
              <a:lnSpc>
                <a:spcPct val="150000"/>
              </a:lnSpc>
              <a:spcBef>
                <a:spcPts val="0"/>
              </a:spcBef>
              <a:buFont typeface="Arial" panose="020B0604020202020204" pitchFamily="34" charset="0"/>
              <a:buChar char="•"/>
            </a:pPr>
            <a:endParaRPr lang="en-US" altLang="zh-CN" sz="1600" dirty="0">
              <a:latin typeface="微软雅黑" charset="0"/>
              <a:ea typeface="微软雅黑" charset="0"/>
              <a:cs typeface="微软雅黑" charset="0"/>
            </a:endParaRPr>
          </a:p>
          <a:p>
            <a:pPr marL="342900" indent="-342900">
              <a:lnSpc>
                <a:spcPct val="150000"/>
              </a:lnSpc>
              <a:spcBef>
                <a:spcPts val="0"/>
              </a:spcBef>
              <a:buFont typeface="Arial" panose="020B0604020202020204" pitchFamily="34" charset="0"/>
              <a:buChar char="•"/>
            </a:pPr>
            <a:endParaRPr lang="en-US" altLang="zh-CN" sz="1600" dirty="0" smtClean="0">
              <a:latin typeface="微软雅黑" charset="0"/>
              <a:ea typeface="微软雅黑" charset="0"/>
              <a:cs typeface="微软雅黑" charset="0"/>
            </a:endParaRPr>
          </a:p>
          <a:p>
            <a:pPr marL="342900" indent="-342900">
              <a:lnSpc>
                <a:spcPct val="150000"/>
              </a:lnSpc>
              <a:spcBef>
                <a:spcPts val="0"/>
              </a:spcBef>
              <a:buFont typeface="Arial" panose="020B0604020202020204" pitchFamily="34" charset="0"/>
              <a:buChar char="•"/>
            </a:pPr>
            <a:endParaRPr lang="en-US" altLang="zh-CN" sz="1600" dirty="0">
              <a:latin typeface="微软雅黑" charset="0"/>
              <a:ea typeface="微软雅黑" charset="0"/>
              <a:cs typeface="微软雅黑" charset="0"/>
            </a:endParaRPr>
          </a:p>
          <a:p>
            <a:pPr marL="342900" indent="-342900">
              <a:lnSpc>
                <a:spcPct val="150000"/>
              </a:lnSpc>
              <a:spcBef>
                <a:spcPts val="0"/>
              </a:spcBef>
              <a:buFont typeface="Arial" panose="020B0604020202020204" pitchFamily="34" charset="0"/>
              <a:buChar char="•"/>
            </a:pPr>
            <a:endParaRPr lang="en-US" altLang="zh-CN" sz="1600" dirty="0" smtClean="0">
              <a:latin typeface="微软雅黑" charset="0"/>
              <a:ea typeface="微软雅黑" charset="0"/>
              <a:cs typeface="微软雅黑" charset="0"/>
            </a:endParaRPr>
          </a:p>
          <a:p>
            <a:pPr indent="457200">
              <a:lnSpc>
                <a:spcPct val="150000"/>
              </a:lnSpc>
              <a:spcBef>
                <a:spcPts val="0"/>
              </a:spcBef>
            </a:pPr>
            <a:endParaRPr lang="en-US" altLang="zh-CN" sz="1600" dirty="0" smtClean="0">
              <a:latin typeface="微软雅黑" charset="0"/>
              <a:ea typeface="微软雅黑" charset="0"/>
              <a:cs typeface="微软雅黑" charset="0"/>
              <a:sym typeface="+mn-ea"/>
            </a:endParaRPr>
          </a:p>
          <a:p>
            <a:pPr indent="457200">
              <a:lnSpc>
                <a:spcPct val="150000"/>
              </a:lnSpc>
              <a:spcBef>
                <a:spcPts val="0"/>
              </a:spcBef>
            </a:pPr>
            <a:r>
              <a:rPr lang="en-US" altLang="zh-CN" sz="1600" dirty="0" smtClean="0">
                <a:latin typeface="微软雅黑" charset="0"/>
                <a:ea typeface="微软雅黑" charset="0"/>
                <a:cs typeface="微软雅黑" charset="0"/>
                <a:sym typeface="+mn-ea"/>
              </a:rPr>
              <a:t>1</a:t>
            </a:r>
            <a:r>
              <a:rPr lang="zh-CN" altLang="en-US" sz="1600" dirty="0" smtClean="0">
                <a:latin typeface="微软雅黑" charset="0"/>
                <a:ea typeface="微软雅黑" charset="0"/>
                <a:cs typeface="微软雅黑" charset="0"/>
                <a:sym typeface="+mn-ea"/>
              </a:rPr>
              <a:t>、插入时实现：插入列自动增加字段，原文按照相应加密规则加密插入</a:t>
            </a:r>
            <a:endParaRPr lang="en-US" altLang="zh-CN" sz="1600" dirty="0" smtClean="0">
              <a:latin typeface="微软雅黑" charset="0"/>
              <a:ea typeface="微软雅黑" charset="0"/>
              <a:cs typeface="微软雅黑" charset="0"/>
            </a:endParaRPr>
          </a:p>
          <a:p>
            <a:pPr indent="457200">
              <a:lnSpc>
                <a:spcPct val="150000"/>
              </a:lnSpc>
              <a:spcBef>
                <a:spcPts val="0"/>
              </a:spcBef>
            </a:pPr>
            <a:r>
              <a:rPr lang="en-US" altLang="zh-CN" sz="1600" dirty="0" smtClean="0">
                <a:latin typeface="微软雅黑" charset="0"/>
                <a:ea typeface="微软雅黑" charset="0"/>
                <a:cs typeface="微软雅黑" charset="0"/>
                <a:sym typeface="+mn-ea"/>
              </a:rPr>
              <a:t>2</a:t>
            </a:r>
            <a:r>
              <a:rPr lang="zh-CN" altLang="en-US" sz="1600" dirty="0" smtClean="0">
                <a:latin typeface="微软雅黑" charset="0"/>
                <a:ea typeface="微软雅黑" charset="0"/>
                <a:cs typeface="微软雅黑" charset="0"/>
                <a:sym typeface="+mn-ea"/>
              </a:rPr>
              <a:t>、更新时实现：修改列自动增加字段，原文按照相应加密规则加密修改，</a:t>
            </a:r>
            <a:r>
              <a:rPr lang="en-US" altLang="zh-CN" sz="1600" dirty="0" smtClean="0">
                <a:latin typeface="微软雅黑" charset="0"/>
                <a:ea typeface="微软雅黑" charset="0"/>
                <a:cs typeface="微软雅黑" charset="0"/>
                <a:sym typeface="+mn-ea"/>
              </a:rPr>
              <a:t>where</a:t>
            </a:r>
            <a:r>
              <a:rPr lang="zh-CN" altLang="en-US" sz="1600" dirty="0" smtClean="0">
                <a:latin typeface="微软雅黑" charset="0"/>
                <a:ea typeface="微软雅黑" charset="0"/>
                <a:cs typeface="微软雅黑" charset="0"/>
                <a:sym typeface="+mn-ea"/>
              </a:rPr>
              <a:t>语句自动改写</a:t>
            </a:r>
            <a:endParaRPr lang="en-US" altLang="zh-CN" sz="1600" dirty="0" smtClean="0">
              <a:latin typeface="微软雅黑" charset="0"/>
              <a:ea typeface="微软雅黑" charset="0"/>
              <a:cs typeface="微软雅黑" charset="0"/>
            </a:endParaRPr>
          </a:p>
          <a:p>
            <a:pPr indent="457200">
              <a:lnSpc>
                <a:spcPct val="150000"/>
              </a:lnSpc>
              <a:spcBef>
                <a:spcPts val="0"/>
              </a:spcBef>
            </a:pPr>
            <a:r>
              <a:rPr lang="en-US" altLang="zh-CN" sz="1600" dirty="0" smtClean="0">
                <a:latin typeface="微软雅黑" charset="0"/>
                <a:ea typeface="微软雅黑" charset="0"/>
                <a:cs typeface="微软雅黑" charset="0"/>
                <a:sym typeface="+mn-ea"/>
              </a:rPr>
              <a:t>3</a:t>
            </a:r>
            <a:r>
              <a:rPr lang="zh-CN" altLang="en-US" sz="1600" dirty="0" smtClean="0">
                <a:latin typeface="微软雅黑" charset="0"/>
                <a:ea typeface="微软雅黑" charset="0"/>
                <a:cs typeface="微软雅黑" charset="0"/>
                <a:sym typeface="+mn-ea"/>
              </a:rPr>
              <a:t>、查询时实现：</a:t>
            </a:r>
            <a:r>
              <a:rPr lang="en-US" altLang="zh-CN" sz="1600" dirty="0" smtClean="0">
                <a:latin typeface="微软雅黑" charset="0"/>
                <a:ea typeface="微软雅黑" charset="0"/>
                <a:cs typeface="微软雅黑" charset="0"/>
                <a:sym typeface="+mn-ea"/>
              </a:rPr>
              <a:t>where</a:t>
            </a:r>
            <a:r>
              <a:rPr lang="zh-CN" altLang="en-US" sz="1600" dirty="0">
                <a:latin typeface="微软雅黑" charset="0"/>
                <a:ea typeface="微软雅黑" charset="0"/>
                <a:cs typeface="微软雅黑" charset="0"/>
                <a:sym typeface="+mn-ea"/>
              </a:rPr>
              <a:t>语句自动</a:t>
            </a:r>
            <a:r>
              <a:rPr lang="zh-CN" altLang="en-US" sz="1600" dirty="0" smtClean="0">
                <a:latin typeface="微软雅黑" charset="0"/>
                <a:ea typeface="微软雅黑" charset="0"/>
                <a:cs typeface="微软雅黑" charset="0"/>
                <a:sym typeface="+mn-ea"/>
              </a:rPr>
              <a:t>改写，结果自动解密</a:t>
            </a:r>
            <a:endParaRPr lang="en-US" altLang="zh-CN" sz="1600" dirty="0" smtClean="0">
              <a:latin typeface="微软雅黑" charset="0"/>
              <a:ea typeface="微软雅黑" charset="0"/>
              <a:cs typeface="微软雅黑" charset="0"/>
            </a:endParaRPr>
          </a:p>
          <a:p>
            <a:pPr indent="457200">
              <a:lnSpc>
                <a:spcPct val="150000"/>
              </a:lnSpc>
              <a:spcBef>
                <a:spcPts val="0"/>
              </a:spcBef>
            </a:pPr>
            <a:r>
              <a:rPr lang="zh-CN" altLang="en-US" sz="1600" dirty="0" smtClean="0">
                <a:latin typeface="微软雅黑" charset="0"/>
                <a:ea typeface="微软雅黑" charset="0"/>
                <a:cs typeface="微软雅黑" charset="0"/>
                <a:sym typeface="+mn-ea"/>
              </a:rPr>
              <a:t>缺点：</a:t>
            </a:r>
            <a:r>
              <a:rPr lang="en-US" altLang="zh-CN" sz="1600" dirty="0" smtClean="0">
                <a:latin typeface="微软雅黑" charset="0"/>
                <a:ea typeface="微软雅黑" charset="0"/>
                <a:cs typeface="微软雅黑" charset="0"/>
                <a:sym typeface="+mn-ea"/>
              </a:rPr>
              <a:t>where</a:t>
            </a:r>
            <a:r>
              <a:rPr lang="zh-CN" altLang="en-US" sz="1600" dirty="0" smtClean="0">
                <a:latin typeface="微软雅黑" charset="0"/>
                <a:ea typeface="微软雅黑" charset="0"/>
                <a:cs typeface="微软雅黑" charset="0"/>
                <a:sym typeface="+mn-ea"/>
              </a:rPr>
              <a:t>加密字段常见操作实现了</a:t>
            </a:r>
            <a:r>
              <a:rPr lang="en-US" altLang="zh-CN" sz="1600" dirty="0" err="1" smtClean="0">
                <a:latin typeface="微软雅黑" charset="0"/>
                <a:ea typeface="微软雅黑" charset="0"/>
                <a:cs typeface="微软雅黑" charset="0"/>
                <a:sym typeface="+mn-ea"/>
              </a:rPr>
              <a:t>eq</a:t>
            </a:r>
            <a:r>
              <a:rPr lang="zh-CN" altLang="en-US" sz="1600" dirty="0" smtClean="0">
                <a:latin typeface="微软雅黑" charset="0"/>
                <a:ea typeface="微软雅黑" charset="0"/>
                <a:cs typeface="微软雅黑" charset="0"/>
                <a:sym typeface="+mn-ea"/>
              </a:rPr>
              <a:t>，不支持</a:t>
            </a:r>
            <a:r>
              <a:rPr lang="en-US" altLang="zh-CN" sz="1600" dirty="0" smtClean="0">
                <a:latin typeface="微软雅黑" charset="0"/>
                <a:ea typeface="微软雅黑" charset="0"/>
                <a:cs typeface="微软雅黑" charset="0"/>
                <a:sym typeface="+mn-ea"/>
              </a:rPr>
              <a:t>like</a:t>
            </a:r>
            <a:r>
              <a:rPr lang="zh-CN" altLang="en-US" sz="1600" dirty="0" smtClean="0">
                <a:latin typeface="微软雅黑" charset="0"/>
                <a:ea typeface="微软雅黑" charset="0"/>
                <a:cs typeface="微软雅黑" charset="0"/>
                <a:sym typeface="+mn-ea"/>
              </a:rPr>
              <a:t>查询。</a:t>
            </a:r>
            <a:endParaRPr lang="zh-CN" altLang="en-US" sz="1400" dirty="0" smtClean="0">
              <a:solidFill>
                <a:schemeClr val="accent1"/>
              </a:solidFill>
              <a:latin typeface="微软雅黑" charset="0"/>
              <a:ea typeface="微软雅黑" charset="0"/>
              <a:cs typeface="微软雅黑" charset="0"/>
            </a:endParaRPr>
          </a:p>
        </p:txBody>
      </p:sp>
      <p:pic>
        <p:nvPicPr>
          <p:cNvPr id="5" name="图片 4"/>
          <p:cNvPicPr>
            <a:picLocks noChangeAspect="1"/>
          </p:cNvPicPr>
          <p:nvPr/>
        </p:nvPicPr>
        <p:blipFill>
          <a:blip r:embed="rId2"/>
          <a:stretch>
            <a:fillRect/>
          </a:stretch>
        </p:blipFill>
        <p:spPr>
          <a:xfrm>
            <a:off x="937636" y="1695560"/>
            <a:ext cx="6998182" cy="2650745"/>
          </a:xfrm>
          <a:prstGeom prst="rect">
            <a:avLst/>
          </a:prstGeom>
        </p:spPr>
      </p:pic>
      <p:pic>
        <p:nvPicPr>
          <p:cNvPr id="8" name="图片 7"/>
          <p:cNvPicPr>
            <a:picLocks noChangeAspect="1"/>
          </p:cNvPicPr>
          <p:nvPr/>
        </p:nvPicPr>
        <p:blipFill>
          <a:blip r:embed="rId3"/>
          <a:stretch>
            <a:fillRect/>
          </a:stretch>
        </p:blipFill>
        <p:spPr>
          <a:xfrm>
            <a:off x="7935679" y="1620024"/>
            <a:ext cx="3726394" cy="27269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grpSp>
        <p:nvGrpSpPr>
          <p:cNvPr id="44" name="组合 43"/>
          <p:cNvGrpSpPr/>
          <p:nvPr/>
        </p:nvGrpSpPr>
        <p:grpSpPr>
          <a:xfrm>
            <a:off x="4030293" y="1119229"/>
            <a:ext cx="4431305" cy="758190"/>
            <a:chOff x="5443171" y="1137625"/>
            <a:chExt cx="4431305" cy="758190"/>
          </a:xfrm>
        </p:grpSpPr>
        <p:sp>
          <p:nvSpPr>
            <p:cNvPr id="17"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6259421" y="1230887"/>
              <a:ext cx="3615055" cy="521970"/>
            </a:xfrm>
            <a:prstGeom prst="rect">
              <a:avLst/>
            </a:prstGeom>
            <a:noFill/>
          </p:spPr>
          <p:txBody>
            <a:bodyPr wrap="none" rtlCol="0">
              <a:spAutoFit/>
            </a:bodyPr>
            <a:lstStyle/>
            <a:p>
              <a:pPr algn="l"/>
              <a:r>
                <a:rPr lang="zh-CN" altLang="en-US" sz="2800" dirty="0">
                  <a:solidFill>
                    <a:schemeClr val="tx1">
                      <a:lumMod val="90000"/>
                      <a:lumOff val="10000"/>
                    </a:schemeClr>
                  </a:solidFill>
                  <a:latin typeface="微软雅黑" panose="020B0503020204020204" pitchFamily="34" charset="-122"/>
                  <a:ea typeface="微软雅黑" panose="020B0503020204020204" pitchFamily="34" charset="-122"/>
                  <a:cs typeface="+mn-lt"/>
                </a:rPr>
                <a:t>ShardingSphere加密</a:t>
              </a:r>
              <a:endParaRPr lang="zh-CN" altLang="en-US" sz="2800" b="1" dirty="0">
                <a:solidFill>
                  <a:srgbClr val="3247FF"/>
                </a:solidFill>
                <a:latin typeface="微软雅黑" panose="020B0503020204020204" pitchFamily="34" charset="-122"/>
                <a:ea typeface="微软雅黑" panose="020B0503020204020204" pitchFamily="34" charset="-122"/>
                <a:cs typeface="+mn-lt"/>
              </a:endParaRPr>
            </a:p>
          </p:txBody>
        </p:sp>
        <p:sp>
          <p:nvSpPr>
            <p:cNvPr id="19"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2"/>
              </p:custDataLst>
            </p:nvPr>
          </p:nvSpPr>
          <p:spPr>
            <a:xfrm>
              <a:off x="5443171" y="1137625"/>
              <a:ext cx="816250" cy="707886"/>
            </a:xfrm>
            <a:prstGeom prst="rect">
              <a:avLst/>
            </a:prstGeom>
            <a:noFill/>
          </p:spPr>
          <p:txBody>
            <a:bodyPr wrap="none" rtlCol="0">
              <a:spAutoFit/>
            </a:bodyPr>
            <a:lstStyle/>
            <a:p>
              <a:pPr algn="ctr"/>
              <a:r>
                <a:rPr lang="en-US" altLang="zh-CN" sz="4000" b="1" dirty="0">
                  <a:solidFill>
                    <a:schemeClr val="tx1"/>
                  </a:solidFill>
                  <a:latin typeface="微软雅黑" panose="020B0503020204020204" pitchFamily="34" charset="-122"/>
                  <a:ea typeface="微软雅黑" panose="020B0503020204020204" pitchFamily="34" charset="-122"/>
                  <a:cs typeface="+mn-lt"/>
                </a:rPr>
                <a:t>01</a:t>
              </a:r>
              <a:endParaRPr lang="en-US" altLang="zh-CN" sz="4000" b="1" dirty="0">
                <a:solidFill>
                  <a:schemeClr val="tx1"/>
                </a:solidFill>
                <a:latin typeface="微软雅黑" panose="020B0503020204020204" pitchFamily="34" charset="-122"/>
                <a:ea typeface="微软雅黑" panose="020B0503020204020204" pitchFamily="34" charset="-122"/>
                <a:cs typeface="+mn-lt"/>
              </a:endParaRPr>
            </a:p>
          </p:txBody>
        </p:sp>
        <p:sp>
          <p:nvSpPr>
            <p:cNvPr id="23" name="圆角矩形 22"/>
            <p:cNvSpPr/>
            <p:nvPr/>
          </p:nvSpPr>
          <p:spPr>
            <a:xfrm>
              <a:off x="5735906" y="1819615"/>
              <a:ext cx="231140" cy="762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kumimoji="1" lang="zh-CN" altLang="en-US">
                <a:sym typeface="+mn-ea"/>
              </a:endParaRPr>
            </a:p>
          </p:txBody>
        </p:sp>
      </p:grpSp>
      <p:grpSp>
        <p:nvGrpSpPr>
          <p:cNvPr id="22" name="组合 21"/>
          <p:cNvGrpSpPr/>
          <p:nvPr/>
        </p:nvGrpSpPr>
        <p:grpSpPr>
          <a:xfrm>
            <a:off x="4029478" y="2414315"/>
            <a:ext cx="3849825" cy="737941"/>
            <a:chOff x="5442356" y="1137625"/>
            <a:chExt cx="3849825" cy="737941"/>
          </a:xfrm>
        </p:grpSpPr>
        <p:sp>
          <p:nvSpPr>
            <p:cNvPr id="2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3"/>
              </p:custDataLst>
            </p:nvPr>
          </p:nvSpPr>
          <p:spPr>
            <a:xfrm>
              <a:off x="6259421" y="1199772"/>
              <a:ext cx="3032760" cy="521970"/>
            </a:xfrm>
            <a:prstGeom prst="rect">
              <a:avLst/>
            </a:prstGeom>
            <a:noFill/>
          </p:spPr>
          <p:txBody>
            <a:bodyPr wrap="none" rtlCol="0">
              <a:spAutoFit/>
            </a:bodyPr>
            <a:lstStyle/>
            <a:p>
              <a:r>
                <a:rPr lang="en-US" altLang="zh-CN" sz="2800" b="1" dirty="0">
                  <a:solidFill>
                    <a:srgbClr val="3247FF"/>
                  </a:solidFill>
                  <a:latin typeface="微软雅黑" panose="020B0503020204020204" pitchFamily="34" charset="-122"/>
                  <a:ea typeface="微软雅黑" panose="020B0503020204020204" pitchFamily="34" charset="-122"/>
                  <a:cs typeface="+mn-lt"/>
                </a:rPr>
                <a:t>模糊查询如何解决</a:t>
              </a:r>
              <a:endParaRPr lang="en-US" altLang="zh-CN" sz="2800" b="1" dirty="0">
                <a:solidFill>
                  <a:srgbClr val="3247FF"/>
                </a:solidFill>
                <a:latin typeface="微软雅黑" panose="020B0503020204020204" pitchFamily="34" charset="-122"/>
                <a:ea typeface="微软雅黑" panose="020B0503020204020204" pitchFamily="34" charset="-122"/>
                <a:cs typeface="+mn-lt"/>
              </a:endParaRPr>
            </a:p>
          </p:txBody>
        </p:sp>
        <p:sp>
          <p:nvSpPr>
            <p:cNvPr id="25"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4"/>
              </p:custDataLst>
            </p:nvPr>
          </p:nvSpPr>
          <p:spPr>
            <a:xfrm>
              <a:off x="5442356" y="1137625"/>
              <a:ext cx="817880" cy="706755"/>
            </a:xfrm>
            <a:prstGeom prst="rect">
              <a:avLst/>
            </a:prstGeom>
            <a:noFill/>
          </p:spPr>
          <p:txBody>
            <a:bodyPr wrap="none" rtlCol="0">
              <a:spAutoFit/>
            </a:bodyPr>
            <a:lstStyle/>
            <a:p>
              <a:pPr algn="ctr"/>
              <a:r>
                <a:rPr lang="en-US" altLang="zh-CN" sz="4000" b="1" dirty="0">
                  <a:solidFill>
                    <a:srgbClr val="3247FF"/>
                  </a:solidFill>
                  <a:latin typeface="微软雅黑" panose="020B0503020204020204" pitchFamily="34" charset="-122"/>
                  <a:ea typeface="微软雅黑" panose="020B0503020204020204" pitchFamily="34" charset="-122"/>
                  <a:cs typeface="+mn-lt"/>
                  <a:sym typeface="+mn-ea"/>
                </a:rPr>
                <a:t>02</a:t>
              </a:r>
              <a:endParaRPr lang="en-US" altLang="zh-CN" sz="4000" b="1" dirty="0">
                <a:solidFill>
                  <a:schemeClr val="tx1">
                    <a:lumMod val="90000"/>
                    <a:lumOff val="10000"/>
                  </a:schemeClr>
                </a:solidFill>
                <a:latin typeface="微软雅黑" panose="020B0503020204020204" pitchFamily="34" charset="-122"/>
                <a:ea typeface="微软雅黑" panose="020B0503020204020204" pitchFamily="34" charset="-122"/>
                <a:cs typeface="+mn-lt"/>
              </a:endParaRPr>
            </a:p>
          </p:txBody>
        </p:sp>
        <p:sp>
          <p:nvSpPr>
            <p:cNvPr id="26" name="圆角矩形 25"/>
            <p:cNvSpPr/>
            <p:nvPr/>
          </p:nvSpPr>
          <p:spPr>
            <a:xfrm>
              <a:off x="5735756" y="1819810"/>
              <a:ext cx="231082" cy="55756"/>
            </a:xfrm>
            <a:prstGeom prst="roundRect">
              <a:avLst/>
            </a:prstGeom>
            <a:solidFill>
              <a:srgbClr val="FF7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39" name="图片 38" descr="图片包含 图示&#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5762" y="325652"/>
            <a:ext cx="1905000" cy="7939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385500" y="376401"/>
            <a:ext cx="8457770" cy="46037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模糊查询如何</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解决</a:t>
            </a:r>
            <a:endPar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7"/>
          <p:cNvSpPr>
            <a:spLocks noGrp="1"/>
          </p:cNvSpPr>
          <p:nvPr>
            <p:ph sz="quarter" idx="11"/>
          </p:nvPr>
        </p:nvSpPr>
        <p:spPr>
          <a:xfrm>
            <a:off x="285772" y="1091306"/>
            <a:ext cx="11557497" cy="5683566"/>
          </a:xfrm>
        </p:spPr>
        <p:txBody>
          <a:bodyPr>
            <a:normAutofit/>
          </a:bodyPr>
          <a:lstStyle/>
          <a:p>
            <a:pPr marL="0" indent="0">
              <a:lnSpc>
                <a:spcPct val="150000"/>
              </a:lnSpc>
              <a:spcBef>
                <a:spcPts val="0"/>
              </a:spcBef>
              <a:buNone/>
            </a:pPr>
            <a:r>
              <a:rPr lang="zh-CN" altLang="en-US" sz="2000" b="1" dirty="0" smtClean="0">
                <a:latin typeface="微软雅黑" charset="0"/>
                <a:ea typeface="微软雅黑" charset="0"/>
                <a:sym typeface="+mn-ea"/>
              </a:rPr>
              <a:t>加密</a:t>
            </a:r>
            <a:r>
              <a:rPr lang="zh-CN" altLang="en-US" sz="2000" b="1" dirty="0">
                <a:latin typeface="微软雅黑" charset="0"/>
                <a:ea typeface="微软雅黑" charset="0"/>
                <a:sym typeface="+mn-ea"/>
              </a:rPr>
              <a:t>后的数据如何进行模糊</a:t>
            </a:r>
            <a:r>
              <a:rPr lang="zh-CN" altLang="en-US" sz="2000" b="1" dirty="0" smtClean="0">
                <a:latin typeface="微软雅黑" charset="0"/>
                <a:ea typeface="微软雅黑" charset="0"/>
                <a:sym typeface="+mn-ea"/>
              </a:rPr>
              <a:t>查询</a:t>
            </a:r>
            <a:endParaRPr kumimoji="1" lang="zh-CN" altLang="en-US" sz="2000" b="1" dirty="0">
              <a:latin typeface="微软雅黑" charset="0"/>
              <a:ea typeface="微软雅黑" charset="0"/>
              <a:sym typeface="+mn-ea"/>
            </a:endParaRPr>
          </a:p>
          <a:p>
            <a:pPr marL="228600" lvl="1" algn="l">
              <a:lnSpc>
                <a:spcPct val="150000"/>
              </a:lnSpc>
              <a:spcBef>
                <a:spcPts val="0"/>
              </a:spcBef>
              <a:buClrTx/>
              <a:buSzTx/>
            </a:pPr>
            <a:r>
              <a:rPr kumimoji="1" lang="zh-CN" altLang="en-US" sz="1600" b="1" dirty="0">
                <a:latin typeface="微软雅黑" panose="020B0503020204020204" pitchFamily="34" charset="-122"/>
                <a:ea typeface="微软雅黑" panose="020B0503020204020204" pitchFamily="34" charset="-122"/>
                <a:sym typeface="+mn-ea"/>
              </a:rPr>
              <a:t>加载数据到内存数据库</a:t>
            </a:r>
            <a:endParaRPr kumimoji="1" lang="zh-CN" altLang="en-US" sz="1600" b="1" dirty="0">
              <a:latin typeface="微软雅黑" panose="020B0503020204020204" pitchFamily="34" charset="-122"/>
              <a:ea typeface="微软雅黑" panose="020B0503020204020204" pitchFamily="34" charset="-122"/>
              <a:sym typeface="+mn-ea"/>
            </a:endParaRPr>
          </a:p>
          <a:p>
            <a:pPr marL="742950" lvl="1" indent="-285750">
              <a:lnSpc>
                <a:spcPct val="150000"/>
              </a:lnSpc>
              <a:spcBef>
                <a:spcPts val="0"/>
              </a:spcBef>
              <a:buFont typeface="Arial" panose="020B0604020202020204" pitchFamily="34" charset="0"/>
              <a:buChar char="•"/>
            </a:pPr>
            <a:r>
              <a:rPr lang="zh-CN" altLang="en-US" sz="1600" dirty="0">
                <a:sym typeface="+mn-ea"/>
              </a:rPr>
              <a:t>将所有数据加载到</a:t>
            </a:r>
            <a:r>
              <a:rPr lang="zh-CN" altLang="en-US" sz="1600" dirty="0" smtClean="0">
                <a:sym typeface="+mn-ea"/>
              </a:rPr>
              <a:t>内存数据库中</a:t>
            </a:r>
            <a:r>
              <a:rPr lang="zh-CN" altLang="en-US" sz="1600" dirty="0">
                <a:sym typeface="+mn-ea"/>
              </a:rPr>
              <a:t>进行</a:t>
            </a:r>
            <a:r>
              <a:rPr lang="zh-CN" altLang="en-US" sz="1600" dirty="0" smtClean="0">
                <a:sym typeface="+mn-ea"/>
              </a:rPr>
              <a:t>解密，这样我们就和查询原文一样了。这个方案虽然可以实现模糊查询，</a:t>
            </a:r>
            <a:r>
              <a:rPr lang="zh-CN" altLang="en-US" sz="1600" dirty="0">
                <a:sym typeface="+mn-ea"/>
              </a:rPr>
              <a:t>如果数据量小的话可以使用这个方式来做，这样做既简单又实惠，如果数据量大</a:t>
            </a:r>
            <a:r>
              <a:rPr lang="zh-CN" altLang="en-US" sz="1600" dirty="0" smtClean="0">
                <a:sym typeface="+mn-ea"/>
              </a:rPr>
              <a:t>的话那就是灾难。</a:t>
            </a:r>
            <a:endParaRPr lang="en-US" altLang="zh-CN" sz="1600" dirty="0" smtClean="0"/>
          </a:p>
          <a:p>
            <a:pPr marL="228600" lvl="1" algn="l">
              <a:lnSpc>
                <a:spcPct val="150000"/>
              </a:lnSpc>
              <a:spcBef>
                <a:spcPts val="0"/>
              </a:spcBef>
              <a:buClrTx/>
              <a:buSzTx/>
              <a:buFont typeface="Arial" panose="020B0604020202020204" pitchFamily="34" charset="0"/>
              <a:buChar char="•"/>
            </a:pPr>
            <a:r>
              <a:rPr kumimoji="1" lang="zh-CN" altLang="en-US" sz="1600" b="1" dirty="0">
                <a:latin typeface="微软雅黑" panose="020B0503020204020204" pitchFamily="34" charset="-122"/>
                <a:ea typeface="微软雅黑" panose="020B0503020204020204" pitchFamily="34" charset="-122"/>
                <a:sym typeface="+mn-ea"/>
              </a:rPr>
              <a:t>数据库中实现与程序一致的加解密函数</a:t>
            </a:r>
            <a:endParaRPr kumimoji="1" lang="zh-CN" altLang="en-US" sz="1600" b="1" dirty="0">
              <a:latin typeface="微软雅黑" panose="020B0503020204020204" pitchFamily="34" charset="-122"/>
              <a:ea typeface="微软雅黑" panose="020B0503020204020204" pitchFamily="34" charset="-122"/>
            </a:endParaRPr>
          </a:p>
          <a:p>
            <a:pPr marL="742950" lvl="1" indent="-285750">
              <a:lnSpc>
                <a:spcPct val="150000"/>
              </a:lnSpc>
              <a:spcBef>
                <a:spcPts val="0"/>
              </a:spcBef>
              <a:buFont typeface="Arial" panose="020B0604020202020204" pitchFamily="34" charset="0"/>
              <a:buChar char="•"/>
            </a:pPr>
            <a:r>
              <a:rPr lang="zh-CN" altLang="en-US" sz="1600" dirty="0" smtClean="0">
                <a:sym typeface="+mn-ea"/>
              </a:rPr>
              <a:t>修改</a:t>
            </a:r>
            <a:r>
              <a:rPr lang="zh-CN" altLang="en-US" sz="1600" dirty="0">
                <a:sym typeface="+mn-ea"/>
              </a:rPr>
              <a:t>模糊查询条件，使用</a:t>
            </a:r>
            <a:r>
              <a:rPr lang="zh-CN" altLang="en-US" sz="1600" dirty="0" smtClean="0">
                <a:sym typeface="+mn-ea"/>
              </a:rPr>
              <a:t>数据库解密</a:t>
            </a:r>
            <a:r>
              <a:rPr lang="zh-CN" altLang="en-US" sz="1600" dirty="0">
                <a:sym typeface="+mn-ea"/>
              </a:rPr>
              <a:t>函数先</a:t>
            </a:r>
            <a:r>
              <a:rPr lang="zh-CN" altLang="en-US" sz="1600" dirty="0" smtClean="0">
                <a:sym typeface="+mn-ea"/>
              </a:rPr>
              <a:t>解密后再</a:t>
            </a:r>
            <a:r>
              <a:rPr lang="zh-CN" altLang="en-US" sz="1600" dirty="0">
                <a:sym typeface="+mn-ea"/>
              </a:rPr>
              <a:t>模糊查找，这样做的优点是实现成本低，开发使用成本低，只需要将以往的模糊查找稍微修改一下就可以</a:t>
            </a:r>
            <a:r>
              <a:rPr lang="zh-CN" altLang="en-US" sz="1600" dirty="0" smtClean="0">
                <a:sym typeface="+mn-ea"/>
              </a:rPr>
              <a:t>实现。但是数据库中密文和加密函数存储在一起，无法应对数据库账号泄漏场景。</a:t>
            </a:r>
            <a:endParaRPr lang="en-US" altLang="zh-CN" sz="1600" dirty="0" smtClean="0"/>
          </a:p>
          <a:p>
            <a:pPr marL="457200" lvl="1">
              <a:lnSpc>
                <a:spcPct val="150000"/>
              </a:lnSpc>
              <a:spcBef>
                <a:spcPts val="0"/>
              </a:spcBef>
            </a:pPr>
            <a:endParaRPr lang="en-US" altLang="zh-CN" sz="1600" dirty="0" smtClean="0"/>
          </a:p>
          <a:p>
            <a:pPr marL="228600" lvl="1" algn="l">
              <a:lnSpc>
                <a:spcPct val="150000"/>
              </a:lnSpc>
              <a:spcBef>
                <a:spcPts val="0"/>
              </a:spcBef>
              <a:buClrTx/>
              <a:buSzTx/>
              <a:buFont typeface="Arial" panose="020B0604020202020204" pitchFamily="34" charset="0"/>
              <a:buChar char="•"/>
            </a:pPr>
            <a:r>
              <a:rPr kumimoji="1" lang="zh-CN" altLang="en-US" sz="1600" b="1" dirty="0">
                <a:latin typeface="微软雅黑" panose="020B0503020204020204" pitchFamily="34" charset="-122"/>
                <a:ea typeface="微软雅黑" panose="020B0503020204020204" pitchFamily="34" charset="-122"/>
                <a:sym typeface="+mn-ea"/>
              </a:rPr>
              <a:t>脱敏存储</a:t>
            </a:r>
            <a:endParaRPr kumimoji="1" lang="zh-CN" altLang="en-US" sz="1600" b="1" dirty="0">
              <a:latin typeface="微软雅黑" panose="020B0503020204020204" pitchFamily="34" charset="-122"/>
              <a:ea typeface="微软雅黑" panose="020B0503020204020204" pitchFamily="34" charset="-122"/>
            </a:endParaRPr>
          </a:p>
          <a:p>
            <a:pPr marL="742950" lvl="1" indent="-285750">
              <a:lnSpc>
                <a:spcPct val="150000"/>
              </a:lnSpc>
              <a:spcBef>
                <a:spcPts val="0"/>
              </a:spcBef>
              <a:buFont typeface="Arial" panose="020B0604020202020204" pitchFamily="34" charset="0"/>
              <a:buChar char="•"/>
            </a:pPr>
            <a:r>
              <a:rPr lang="zh-CN" altLang="en-US" sz="1600" dirty="0" smtClean="0">
                <a:sym typeface="+mn-ea"/>
              </a:rPr>
              <a:t>对密文数据进行脱敏后存储到模糊查询列，该方案会丢失太多精度。</a:t>
            </a:r>
            <a:endParaRPr lang="en-US" altLang="zh-CN" sz="1600" dirty="0" smtClean="0"/>
          </a:p>
          <a:p>
            <a:pPr marL="457200" lvl="1">
              <a:lnSpc>
                <a:spcPct val="150000"/>
              </a:lnSpc>
              <a:spcBef>
                <a:spcPts val="0"/>
              </a:spcBef>
            </a:pPr>
            <a:r>
              <a:rPr lang="zh-CN" altLang="en-US" sz="1600" dirty="0" smtClean="0">
                <a:sym typeface="+mn-ea"/>
              </a:rPr>
              <a:t>例如：手机号为</a:t>
            </a:r>
            <a:r>
              <a:rPr lang="en-US" altLang="zh-CN" sz="1600" dirty="0" smtClean="0">
                <a:sym typeface="+mn-ea"/>
              </a:rPr>
              <a:t>13012345678</a:t>
            </a:r>
            <a:r>
              <a:rPr lang="zh-CN" altLang="en-US" sz="1600" dirty="0" smtClean="0">
                <a:sym typeface="+mn-ea"/>
              </a:rPr>
              <a:t>通过</a:t>
            </a:r>
            <a:r>
              <a:rPr lang="en-US" altLang="zh-CN" sz="1600" dirty="0" smtClean="0">
                <a:sym typeface="+mn-ea"/>
              </a:rPr>
              <a:t>AES</a:t>
            </a:r>
            <a:r>
              <a:rPr lang="zh-CN" altLang="en-US" sz="1600" dirty="0" smtClean="0">
                <a:sym typeface="+mn-ea"/>
              </a:rPr>
              <a:t>加密得到密文列</a:t>
            </a:r>
            <a:r>
              <a:rPr lang="en-US" altLang="zh-CN" sz="1600" dirty="0" smtClean="0">
                <a:sym typeface="+mn-ea"/>
              </a:rPr>
              <a:t>phone</a:t>
            </a:r>
            <a:r>
              <a:rPr lang="zh-CN" altLang="en-US" sz="1600" dirty="0" smtClean="0">
                <a:sym typeface="+mn-ea"/>
              </a:rPr>
              <a:t>，通过脱敏算法得到</a:t>
            </a:r>
            <a:r>
              <a:rPr lang="en-US" altLang="zh-CN" sz="1600" dirty="0" err="1" smtClean="0">
                <a:sym typeface="+mn-ea"/>
              </a:rPr>
              <a:t>phone_mask</a:t>
            </a:r>
            <a:r>
              <a:rPr lang="zh-CN" altLang="en-US" sz="1600" dirty="0" smtClean="0">
                <a:sym typeface="+mn-ea"/>
              </a:rPr>
              <a:t>列</a:t>
            </a:r>
            <a:endParaRPr lang="en-US" altLang="zh-CN" sz="1600" dirty="0" smtClean="0"/>
          </a:p>
          <a:p>
            <a:pPr marL="0" lvl="1">
              <a:lnSpc>
                <a:spcPct val="150000"/>
              </a:lnSpc>
              <a:spcBef>
                <a:spcPts val="0"/>
              </a:spcBef>
            </a:pPr>
            <a:endParaRPr lang="en-US" altLang="zh-CN" sz="1600" dirty="0"/>
          </a:p>
          <a:p>
            <a:pPr marL="342900" indent="-342900">
              <a:lnSpc>
                <a:spcPct val="150000"/>
              </a:lnSpc>
              <a:spcBef>
                <a:spcPts val="0"/>
              </a:spcBef>
              <a:buFont typeface="Arial" panose="020B0604020202020204" pitchFamily="34" charset="0"/>
              <a:buChar char="•"/>
            </a:pPr>
            <a:endParaRPr lang="zh-CN" altLang="en-US" sz="1400" dirty="0" smtClean="0">
              <a:solidFill>
                <a:schemeClr val="accent1"/>
              </a:solidFill>
              <a:latin typeface="微软雅黑" charset="0"/>
              <a:ea typeface="微软雅黑" charset="0"/>
              <a:cs typeface="微软雅黑" charset="0"/>
            </a:endParaRPr>
          </a:p>
        </p:txBody>
      </p:sp>
      <p:pic>
        <p:nvPicPr>
          <p:cNvPr id="4" name="图片 3"/>
          <p:cNvPicPr>
            <a:picLocks noChangeAspect="1"/>
          </p:cNvPicPr>
          <p:nvPr/>
        </p:nvPicPr>
        <p:blipFill>
          <a:blip r:embed="rId2"/>
          <a:stretch>
            <a:fillRect/>
          </a:stretch>
        </p:blipFill>
        <p:spPr>
          <a:xfrm>
            <a:off x="2819226" y="3843554"/>
            <a:ext cx="6553200" cy="723900"/>
          </a:xfrm>
          <a:prstGeom prst="rect">
            <a:avLst/>
          </a:prstGeom>
        </p:spPr>
      </p:pic>
      <p:pic>
        <p:nvPicPr>
          <p:cNvPr id="6" name="图片 5"/>
          <p:cNvPicPr>
            <a:picLocks noChangeAspect="1"/>
          </p:cNvPicPr>
          <p:nvPr/>
        </p:nvPicPr>
        <p:blipFill>
          <a:blip r:embed="rId3"/>
          <a:stretch>
            <a:fillRect/>
          </a:stretch>
        </p:blipFill>
        <p:spPr>
          <a:xfrm>
            <a:off x="2745744" y="5273616"/>
            <a:ext cx="6701434" cy="6721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385500" y="376401"/>
            <a:ext cx="8457770" cy="46037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模糊查询如何</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解决</a:t>
            </a:r>
            <a:endPar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7"/>
          <p:cNvSpPr>
            <a:spLocks noGrp="1"/>
          </p:cNvSpPr>
          <p:nvPr>
            <p:ph sz="quarter" idx="11"/>
          </p:nvPr>
        </p:nvSpPr>
        <p:spPr>
          <a:xfrm>
            <a:off x="285772" y="1091306"/>
            <a:ext cx="11557497" cy="5683566"/>
          </a:xfrm>
        </p:spPr>
        <p:txBody>
          <a:bodyPr>
            <a:normAutofit/>
          </a:bodyPr>
          <a:lstStyle/>
          <a:p>
            <a:pPr marL="0" indent="0">
              <a:lnSpc>
                <a:spcPct val="150000"/>
              </a:lnSpc>
              <a:spcBef>
                <a:spcPts val="0"/>
              </a:spcBef>
              <a:buNone/>
            </a:pPr>
            <a:r>
              <a:rPr lang="zh-CN" altLang="en-US" sz="2000" b="1" dirty="0" smtClean="0">
                <a:latin typeface="微软雅黑" charset="0"/>
                <a:ea typeface="微软雅黑" charset="0"/>
                <a:sym typeface="+mn-ea"/>
              </a:rPr>
              <a:t>加密</a:t>
            </a:r>
            <a:r>
              <a:rPr lang="zh-CN" altLang="en-US" sz="2000" b="1" dirty="0">
                <a:latin typeface="微软雅黑" charset="0"/>
                <a:ea typeface="微软雅黑" charset="0"/>
                <a:sym typeface="+mn-ea"/>
              </a:rPr>
              <a:t>后的数据如何进行模糊</a:t>
            </a:r>
            <a:r>
              <a:rPr lang="zh-CN" altLang="en-US" sz="2000" b="1" dirty="0" smtClean="0">
                <a:latin typeface="微软雅黑" charset="0"/>
                <a:ea typeface="微软雅黑" charset="0"/>
                <a:sym typeface="+mn-ea"/>
              </a:rPr>
              <a:t>查询</a:t>
            </a:r>
            <a:endParaRPr kumimoji="1" lang="zh-CN" altLang="en-US" sz="2000" b="1" dirty="0">
              <a:latin typeface="微软雅黑" charset="0"/>
              <a:ea typeface="微软雅黑" charset="0"/>
              <a:sym typeface="+mn-ea"/>
            </a:endParaRPr>
          </a:p>
          <a:p>
            <a:pPr>
              <a:lnSpc>
                <a:spcPct val="150000"/>
              </a:lnSpc>
              <a:spcBef>
                <a:spcPts val="0"/>
              </a:spcBef>
            </a:pPr>
            <a:r>
              <a:rPr lang="zh-CN" altLang="en-US" sz="1780" b="1" dirty="0" smtClean="0">
                <a:latin typeface="微软雅黑" charset="0"/>
                <a:ea typeface="微软雅黑" charset="0"/>
                <a:sym typeface="+mn-ea"/>
              </a:rPr>
              <a:t>分词</a:t>
            </a:r>
            <a:r>
              <a:rPr lang="zh-CN" altLang="en-US" sz="1780" b="1" dirty="0">
                <a:latin typeface="微软雅黑" charset="0"/>
                <a:ea typeface="微软雅黑" charset="0"/>
                <a:sym typeface="+mn-ea"/>
              </a:rPr>
              <a:t>组合加密</a:t>
            </a:r>
            <a:r>
              <a:rPr lang="zh-CN" altLang="en-US" sz="1780" b="1" dirty="0" smtClean="0">
                <a:latin typeface="微软雅黑" charset="0"/>
                <a:ea typeface="微软雅黑" charset="0"/>
                <a:sym typeface="+mn-ea"/>
              </a:rPr>
              <a:t>存储</a:t>
            </a:r>
            <a:endParaRPr lang="en-US" altLang="zh-CN" sz="1600" dirty="0" smtClean="0"/>
          </a:p>
          <a:p>
            <a:pPr indent="457200" fontAlgn="auto">
              <a:lnSpc>
                <a:spcPct val="100000"/>
              </a:lnSpc>
              <a:spcBef>
                <a:spcPts val="0"/>
              </a:spcBef>
            </a:pPr>
            <a:r>
              <a:rPr lang="en-US" altLang="zh-CN" sz="1600" dirty="0" err="1" smtClean="0">
                <a:latin typeface="微软雅黑" charset="0"/>
                <a:ea typeface="微软雅黑" charset="0"/>
                <a:cs typeface="微软雅黑" charset="0"/>
                <a:sym typeface="+mn-ea"/>
              </a:rPr>
              <a:t>对密文数据进行分词组合，将分词组合的结果集分别进行加密。对字符进行固定长度的分组，将一个字段拆分为多个，比如说根据4位英文字符，2个中文字符为一个检索条件，举个例子：</a:t>
            </a:r>
            <a:endParaRPr lang="en-US" altLang="zh-CN" sz="1600" dirty="0" err="1" smtClean="0">
              <a:latin typeface="微软雅黑" charset="0"/>
              <a:ea typeface="微软雅黑" charset="0"/>
              <a:cs typeface="微软雅黑" charset="0"/>
            </a:endParaRPr>
          </a:p>
          <a:p>
            <a:pPr indent="457200" fontAlgn="auto">
              <a:lnSpc>
                <a:spcPct val="100000"/>
              </a:lnSpc>
              <a:spcBef>
                <a:spcPts val="0"/>
              </a:spcBef>
            </a:pPr>
            <a:r>
              <a:rPr lang="en-US" altLang="zh-CN" sz="1600" dirty="0" err="1" smtClean="0">
                <a:latin typeface="微软雅黑" charset="0"/>
                <a:ea typeface="微软雅黑" charset="0"/>
                <a:cs typeface="微软雅黑" charset="0"/>
                <a:sym typeface="+mn-ea"/>
              </a:rPr>
              <a:t>ningyu1使用4个字符为一组的加密方式，第一组ning ，第二组ingy ，第三组ngyu ，第四组gyu1 … 依次类推，全部加密之后存储到模糊查询列。</a:t>
            </a:r>
            <a:endParaRPr lang="en-US" altLang="zh-CN" sz="1600" dirty="0" err="1" smtClean="0">
              <a:latin typeface="微软雅黑" charset="0"/>
              <a:ea typeface="微软雅黑" charset="0"/>
              <a:cs typeface="微软雅黑" charset="0"/>
              <a:sym typeface="+mn-ea"/>
            </a:endParaRPr>
          </a:p>
          <a:p>
            <a:pPr indent="457200" fontAlgn="auto">
              <a:lnSpc>
                <a:spcPct val="100000"/>
              </a:lnSpc>
              <a:spcBef>
                <a:spcPts val="0"/>
              </a:spcBef>
            </a:pPr>
            <a:r>
              <a:rPr lang="en-US" altLang="zh-CN" sz="1600" dirty="0" err="1" smtClean="0">
                <a:latin typeface="微软雅黑" charset="0"/>
                <a:ea typeface="微软雅黑" charset="0"/>
                <a:cs typeface="微软雅黑" charset="0"/>
                <a:sym typeface="+mn-ea"/>
              </a:rPr>
              <a:t>如果需要检索所有包含检索条件4个字符的数据比如：ingy ，加密字符后通过 key like “%partial%” 查库。</a:t>
            </a:r>
            <a:endParaRPr lang="en-US" altLang="zh-CN" sz="1600" dirty="0" err="1" smtClean="0">
              <a:latin typeface="微软雅黑" charset="0"/>
              <a:ea typeface="微软雅黑" charset="0"/>
              <a:cs typeface="微软雅黑" charset="0"/>
              <a:sym typeface="+mn-ea"/>
            </a:endParaRPr>
          </a:p>
          <a:p>
            <a:pPr indent="457200" fontAlgn="auto">
              <a:lnSpc>
                <a:spcPct val="100000"/>
              </a:lnSpc>
              <a:spcBef>
                <a:spcPts val="0"/>
              </a:spcBef>
            </a:pPr>
            <a:r>
              <a:rPr lang="en-US" altLang="zh-CN" sz="1600" dirty="0" err="1" smtClean="0">
                <a:latin typeface="微软雅黑" charset="0"/>
                <a:ea typeface="微软雅黑" charset="0"/>
                <a:cs typeface="微软雅黑" charset="0"/>
                <a:sym typeface="+mn-ea"/>
              </a:rPr>
              <a:t>淘宝、拼多多、JD他们的API，他们对平台订单数据中的用户敏感数据就是加密的同时支持模糊查询，使用就是这个方法。</a:t>
            </a:r>
            <a:endParaRPr lang="en-US" altLang="zh-CN" sz="1600" dirty="0" err="1" smtClean="0">
              <a:latin typeface="微软雅黑" charset="0"/>
              <a:ea typeface="微软雅黑" charset="0"/>
              <a:cs typeface="微软雅黑" charset="0"/>
              <a:sym typeface="+mn-ea"/>
            </a:endParaRPr>
          </a:p>
          <a:p>
            <a:pPr>
              <a:lnSpc>
                <a:spcPct val="150000"/>
              </a:lnSpc>
              <a:spcBef>
                <a:spcPts val="0"/>
              </a:spcBef>
            </a:pPr>
            <a:r>
              <a:rPr lang="en-US" altLang="zh-CN" sz="1600" dirty="0" err="1" smtClean="0">
                <a:latin typeface="微软雅黑" charset="0"/>
                <a:ea typeface="微软雅黑" charset="0"/>
                <a:cs typeface="微软雅黑" charset="0"/>
                <a:sym typeface="+mn-ea"/>
              </a:rPr>
              <a:t>缺点：</a:t>
            </a:r>
            <a:endParaRPr lang="en-US" altLang="zh-CN" sz="1600" dirty="0" err="1" smtClean="0">
              <a:latin typeface="微软雅黑" charset="0"/>
              <a:ea typeface="微软雅黑" charset="0"/>
              <a:cs typeface="微软雅黑" charset="0"/>
              <a:sym typeface="+mn-ea"/>
            </a:endParaRPr>
          </a:p>
          <a:p>
            <a:pPr marL="285750" indent="285750">
              <a:lnSpc>
                <a:spcPct val="150000"/>
              </a:lnSpc>
              <a:spcBef>
                <a:spcPts val="0"/>
              </a:spcBef>
              <a:buFont typeface="Arial" panose="020B0604020202020204" pitchFamily="34" charset="0"/>
              <a:buChar char="•"/>
            </a:pPr>
            <a:r>
              <a:rPr lang="en-US" altLang="zh-CN" sz="1600" dirty="0" err="1" smtClean="0">
                <a:latin typeface="微软雅黑" charset="0"/>
                <a:ea typeface="微软雅黑" charset="0"/>
                <a:cs typeface="微软雅黑" charset="0"/>
                <a:sym typeface="+mn-ea"/>
              </a:rPr>
              <a:t>存储成本增加</a:t>
            </a:r>
            <a:endParaRPr lang="en-US" altLang="zh-CN" sz="1600" dirty="0" err="1" smtClean="0">
              <a:latin typeface="微软雅黑" charset="0"/>
              <a:ea typeface="微软雅黑" charset="0"/>
              <a:cs typeface="微软雅黑" charset="0"/>
              <a:sym typeface="+mn-ea"/>
            </a:endParaRPr>
          </a:p>
          <a:p>
            <a:pPr marL="742950" lvl="1" indent="285750" fontAlgn="auto">
              <a:lnSpc>
                <a:spcPct val="100000"/>
              </a:lnSpc>
              <a:spcBef>
                <a:spcPts val="0"/>
              </a:spcBef>
              <a:buFont typeface="Arial" panose="020B0604020202020204" pitchFamily="34" charset="0"/>
              <a:buChar char="•"/>
            </a:pPr>
            <a:r>
              <a:rPr lang="en-US" altLang="zh-CN" sz="1600" dirty="0" err="1" smtClean="0">
                <a:latin typeface="微软雅黑" charset="0"/>
                <a:ea typeface="微软雅黑" charset="0"/>
                <a:cs typeface="微软雅黑" charset="0"/>
                <a:sym typeface="+mn-ea"/>
              </a:rPr>
              <a:t>自由分组会增加数据量</a:t>
            </a:r>
            <a:endParaRPr lang="en-US" altLang="zh-CN" sz="1600" dirty="0" err="1" smtClean="0">
              <a:latin typeface="微软雅黑" charset="0"/>
              <a:ea typeface="微软雅黑" charset="0"/>
              <a:cs typeface="微软雅黑" charset="0"/>
              <a:sym typeface="+mn-ea"/>
            </a:endParaRPr>
          </a:p>
          <a:p>
            <a:pPr marL="742950" lvl="1" indent="285750" fontAlgn="auto">
              <a:lnSpc>
                <a:spcPct val="100000"/>
              </a:lnSpc>
              <a:spcBef>
                <a:spcPts val="0"/>
              </a:spcBef>
              <a:buFont typeface="Arial" panose="020B0604020202020204" pitchFamily="34" charset="0"/>
              <a:buChar char="•"/>
            </a:pPr>
            <a:r>
              <a:rPr lang="en-US" altLang="zh-CN" sz="1600" dirty="0" err="1" smtClean="0">
                <a:latin typeface="微软雅黑" charset="0"/>
                <a:ea typeface="微软雅黑" charset="0"/>
                <a:cs typeface="微软雅黑" charset="0"/>
                <a:sym typeface="+mn-ea"/>
              </a:rPr>
              <a:t>加密后长度会增长</a:t>
            </a:r>
            <a:endParaRPr lang="en-US" altLang="zh-CN" sz="1600" dirty="0" err="1" smtClean="0">
              <a:latin typeface="微软雅黑" charset="0"/>
              <a:ea typeface="微软雅黑" charset="0"/>
              <a:cs typeface="微软雅黑" charset="0"/>
            </a:endParaRPr>
          </a:p>
          <a:p>
            <a:pPr marL="285750" indent="285750">
              <a:lnSpc>
                <a:spcPct val="150000"/>
              </a:lnSpc>
              <a:spcBef>
                <a:spcPts val="0"/>
              </a:spcBef>
              <a:buFont typeface="Arial" panose="020B0604020202020204" pitchFamily="34" charset="0"/>
              <a:buChar char="•"/>
            </a:pPr>
            <a:r>
              <a:rPr lang="en-US" altLang="zh-CN" sz="1600" dirty="0" err="1" smtClean="0">
                <a:latin typeface="微软雅黑" charset="0"/>
                <a:ea typeface="微软雅黑" charset="0"/>
                <a:cs typeface="微软雅黑" charset="0"/>
                <a:sym typeface="+mn-ea"/>
              </a:rPr>
              <a:t>模糊查询长度有限制</a:t>
            </a:r>
            <a:endParaRPr lang="en-US" altLang="zh-CN" sz="1600" dirty="0" err="1" smtClean="0">
              <a:latin typeface="微软雅黑" charset="0"/>
              <a:ea typeface="微软雅黑" charset="0"/>
              <a:cs typeface="微软雅黑" charset="0"/>
              <a:sym typeface="+mn-ea"/>
            </a:endParaRPr>
          </a:p>
          <a:p>
            <a:pPr marL="742950" lvl="1" indent="285750" fontAlgn="auto">
              <a:lnSpc>
                <a:spcPct val="100000"/>
              </a:lnSpc>
              <a:spcBef>
                <a:spcPts val="0"/>
              </a:spcBef>
              <a:buFont typeface="Arial" panose="020B0604020202020204" pitchFamily="34" charset="0"/>
              <a:buChar char="•"/>
            </a:pPr>
            <a:r>
              <a:rPr lang="en-US" altLang="zh-CN" sz="1600" dirty="0" err="1" smtClean="0">
                <a:latin typeface="微软雅黑" charset="0"/>
                <a:ea typeface="微软雅黑" charset="0"/>
                <a:cs typeface="微软雅黑" charset="0"/>
                <a:sym typeface="+mn-ea"/>
              </a:rPr>
              <a:t>由于安全问题，自由组合长度不能太低，不然可以采取彩虹表破解。</a:t>
            </a:r>
            <a:endParaRPr lang="en-US" altLang="zh-CN" sz="1600" dirty="0" err="1" smtClean="0">
              <a:latin typeface="微软雅黑" charset="0"/>
              <a:ea typeface="微软雅黑" charset="0"/>
              <a:cs typeface="微软雅黑" charset="0"/>
            </a:endParaRPr>
          </a:p>
          <a:p>
            <a:pPr marL="742950" lvl="1" indent="285750" fontAlgn="auto">
              <a:lnSpc>
                <a:spcPct val="100000"/>
              </a:lnSpc>
              <a:spcBef>
                <a:spcPts val="0"/>
              </a:spcBef>
              <a:buFont typeface="Arial" panose="020B0604020202020204" pitchFamily="34" charset="0"/>
              <a:buChar char="•"/>
            </a:pPr>
            <a:r>
              <a:rPr lang="en-US" altLang="zh-CN" sz="1600" dirty="0" err="1" smtClean="0">
                <a:latin typeface="微软雅黑" charset="0"/>
                <a:ea typeface="微软雅黑" charset="0"/>
                <a:cs typeface="微软雅黑" charset="0"/>
                <a:sym typeface="+mn-ea"/>
              </a:rPr>
              <a:t>对模糊查询的字符长度是有要求的，以我上面举的例子模糊查询字符原文长度必须大于等于4个英文/数字，或者2个汉字才能搜索到结果</a:t>
            </a:r>
            <a:endParaRPr lang="en-US" altLang="zh-CN" sz="1600" dirty="0" err="1" smtClean="0">
              <a:latin typeface="微软雅黑" charset="0"/>
              <a:ea typeface="微软雅黑" charset="0"/>
              <a:cs typeface="微软雅黑" charset="0"/>
            </a:endParaRPr>
          </a:p>
          <a:p>
            <a:pPr marL="0" lvl="1">
              <a:lnSpc>
                <a:spcPct val="150000"/>
              </a:lnSpc>
              <a:spcBef>
                <a:spcPts val="0"/>
              </a:spcBef>
            </a:pPr>
            <a:endParaRPr lang="en-US" altLang="zh-CN" sz="1600" dirty="0"/>
          </a:p>
          <a:p>
            <a:pPr marL="342900" indent="-342900">
              <a:lnSpc>
                <a:spcPct val="150000"/>
              </a:lnSpc>
              <a:spcBef>
                <a:spcPts val="0"/>
              </a:spcBef>
              <a:buFont typeface="Arial" panose="020B0604020202020204" pitchFamily="34" charset="0"/>
              <a:buChar char="•"/>
            </a:pPr>
            <a:endParaRPr lang="zh-CN" altLang="en-US" sz="1400" dirty="0" smtClean="0">
              <a:solidFill>
                <a:schemeClr val="accent1"/>
              </a:solidFill>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7d195523061f1c0"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hidden="1"/>
          <p:cNvSpPr txBox="1"/>
          <p:nvPr/>
        </p:nvSpPr>
        <p:spPr>
          <a:xfrm>
            <a:off x="-355600" y="-550922"/>
            <a:ext cx="204223" cy="5724644"/>
          </a:xfrm>
          <a:prstGeom prst="rect">
            <a:avLst/>
          </a:prstGeom>
          <a:noFill/>
        </p:spPr>
        <p:txBody>
          <a:bodyPr vert="wordArtVert" wrap="none" rtlCol="0">
            <a:spAutoFit/>
          </a:bodyPr>
          <a:lstStyle/>
          <a:p>
            <a:pPr algn="ctr"/>
            <a:r>
              <a:rPr lang="en-US" altLang="zh-CN" sz="100" dirty="0">
                <a:latin typeface="inpin heiti" charset="-122"/>
                <a:ea typeface="inpin heiti" charset="-122"/>
              </a:rPr>
              <a:t>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a:t>
            </a:r>
            <a:endParaRPr lang="zh-CN" altLang="en-US" sz="100" dirty="0">
              <a:latin typeface="inpin heiti" charset="-122"/>
              <a:ea typeface="inpin heiti" charset="-122"/>
            </a:endParaRPr>
          </a:p>
        </p:txBody>
      </p:sp>
      <p:sp>
        <p:nvSpPr>
          <p:cNvPr id="14" name="PA_库_文本框 6" descr="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
          <p:cNvSpPr txBox="1"/>
          <p:nvPr>
            <p:custDataLst>
              <p:tags r:id="rId1"/>
            </p:custDataLst>
          </p:nvPr>
        </p:nvSpPr>
        <p:spPr>
          <a:xfrm>
            <a:off x="385500" y="376401"/>
            <a:ext cx="8457770" cy="460375"/>
          </a:xfrm>
          <a:prstGeom prst="rect">
            <a:avLst/>
          </a:prstGeom>
          <a:noFill/>
        </p:spPr>
        <p:txBody>
          <a:bodyPr wrap="square" rtlCol="0">
            <a:spAutoFit/>
          </a:bodyPr>
          <a:lstStyle/>
          <a:p>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模糊查询如何</a:t>
            </a:r>
            <a:r>
              <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rPr>
              <a:t>解决</a:t>
            </a:r>
            <a:endParaRPr lang="zh-CN" altLang="en-US" sz="2400" b="1" spc="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7"/>
          <p:cNvSpPr>
            <a:spLocks noGrp="1"/>
          </p:cNvSpPr>
          <p:nvPr>
            <p:ph sz="quarter" idx="11"/>
          </p:nvPr>
        </p:nvSpPr>
        <p:spPr>
          <a:xfrm>
            <a:off x="285772" y="1091306"/>
            <a:ext cx="11557497" cy="5683566"/>
          </a:xfrm>
        </p:spPr>
        <p:txBody>
          <a:bodyPr>
            <a:normAutofit lnSpcReduction="10000"/>
          </a:bodyPr>
          <a:lstStyle/>
          <a:p>
            <a:pPr>
              <a:lnSpc>
                <a:spcPct val="150000"/>
              </a:lnSpc>
              <a:spcBef>
                <a:spcPts val="0"/>
              </a:spcBef>
            </a:pPr>
            <a:r>
              <a:rPr lang="zh-CN" altLang="en-US" sz="2000" b="1" dirty="0" smtClean="0">
                <a:latin typeface="微软雅黑" charset="0"/>
                <a:ea typeface="微软雅黑" charset="0"/>
                <a:cs typeface="微软雅黑" charset="0"/>
                <a:sym typeface="+mn-ea"/>
              </a:rPr>
              <a:t>单字符摘要算法</a:t>
            </a:r>
            <a:endParaRPr lang="en-US" altLang="zh-CN" sz="2000" dirty="0">
              <a:latin typeface="微软雅黑" charset="0"/>
              <a:ea typeface="微软雅黑" charset="0"/>
              <a:cs typeface="微软雅黑" charset="0"/>
            </a:endParaRPr>
          </a:p>
          <a:p>
            <a:pPr indent="457200" fontAlgn="auto">
              <a:lnSpc>
                <a:spcPct val="130000"/>
              </a:lnSpc>
              <a:spcBef>
                <a:spcPts val="0"/>
              </a:spcBef>
              <a:buNone/>
            </a:pPr>
            <a:r>
              <a:rPr lang="zh-CN" altLang="en-US" sz="1800" dirty="0" smtClean="0">
                <a:latin typeface="微软雅黑" charset="0"/>
                <a:ea typeface="微软雅黑" charset="0"/>
                <a:cs typeface="微软雅黑" charset="0"/>
                <a:sym typeface="+mn-ea"/>
              </a:rPr>
              <a:t>上述方案都能使用，但是有没有更好的方案。我们发现单字符加密存储是性能和搜索都能兼顾的，但是不符合安全要求，那怎么办。</a:t>
            </a:r>
            <a:r>
              <a:rPr lang="zh-CN" altLang="en-US" sz="1800" smtClean="0">
                <a:latin typeface="微软雅黑" charset="0"/>
                <a:ea typeface="微软雅黑" charset="0"/>
                <a:cs typeface="微软雅黑" charset="0"/>
                <a:sym typeface="+mn-ea"/>
              </a:rPr>
              <a:t>受到脱敏算法</a:t>
            </a:r>
            <a:r>
              <a:rPr lang="zh-CN" altLang="en-US" sz="1800" dirty="0" smtClean="0">
                <a:latin typeface="微软雅黑" charset="0"/>
                <a:ea typeface="微软雅黑" charset="0"/>
                <a:cs typeface="微软雅黑" charset="0"/>
                <a:sym typeface="+mn-ea"/>
              </a:rPr>
              <a:t>和密码散列函数的启发，我们发现丢失数据、和单向函数这个思路我们可以借鉴。</a:t>
            </a:r>
            <a:endParaRPr lang="en-US" altLang="zh-CN" sz="2000" dirty="0" smtClean="0">
              <a:latin typeface="微软雅黑" charset="0"/>
              <a:ea typeface="微软雅黑" charset="0"/>
              <a:cs typeface="微软雅黑" charset="0"/>
              <a:sym typeface="+mn-ea"/>
            </a:endParaRPr>
          </a:p>
          <a:p>
            <a:pPr marL="285750" indent="-285750">
              <a:lnSpc>
                <a:spcPct val="150000"/>
              </a:lnSpc>
              <a:spcBef>
                <a:spcPts val="0"/>
              </a:spcBef>
              <a:buFont typeface="Arial" panose="020B0604020202020204" pitchFamily="34" charset="0"/>
              <a:buChar char="•"/>
            </a:pPr>
            <a:r>
              <a:rPr lang="zh-CN" altLang="en-US" sz="2000" b="1" dirty="0" smtClean="0">
                <a:latin typeface="微软雅黑" charset="0"/>
                <a:ea typeface="微软雅黑" charset="0"/>
                <a:cs typeface="微软雅黑" charset="0"/>
                <a:sym typeface="+mn-ea"/>
              </a:rPr>
              <a:t>密码散列函数应该有的四个主要特性</a:t>
            </a:r>
            <a:endParaRPr lang="zh-CN" altLang="en-US" sz="2000" dirty="0" smtClean="0">
              <a:latin typeface="微软雅黑" charset="0"/>
              <a:ea typeface="微软雅黑" charset="0"/>
              <a:cs typeface="微软雅黑" charset="0"/>
              <a:sym typeface="+mn-ea"/>
            </a:endParaRPr>
          </a:p>
          <a:p>
            <a:pPr marL="628650" indent="-285750" fontAlgn="auto">
              <a:lnSpc>
                <a:spcPct val="100000"/>
              </a:lnSpc>
              <a:buFont typeface="Arial" panose="020B0604020202020204" pitchFamily="34" charset="0"/>
              <a:buChar char="•"/>
            </a:pPr>
            <a:r>
              <a:rPr lang="zh-CN" altLang="en-US" sz="1800" dirty="0" smtClean="0">
                <a:latin typeface="微软雅黑" charset="0"/>
                <a:ea typeface="微软雅黑" charset="0"/>
                <a:cs typeface="微软雅黑" charset="0"/>
                <a:sym typeface="+mn-ea"/>
              </a:rPr>
              <a:t>对于</a:t>
            </a:r>
            <a:r>
              <a:rPr lang="zh-CN" altLang="en-US" sz="1800" dirty="0">
                <a:latin typeface="微软雅黑" charset="0"/>
                <a:ea typeface="微软雅黑" charset="0"/>
                <a:cs typeface="微软雅黑" charset="0"/>
                <a:sym typeface="+mn-ea"/>
              </a:rPr>
              <a:t>任何一个给定的消息，它都很容易就能运算出散列数值。</a:t>
            </a:r>
            <a:endParaRPr lang="zh-CN" altLang="en-US" sz="1800" dirty="0">
              <a:latin typeface="微软雅黑" charset="0"/>
              <a:ea typeface="微软雅黑" charset="0"/>
              <a:cs typeface="微软雅黑" charset="0"/>
            </a:endParaRPr>
          </a:p>
          <a:p>
            <a:pPr marL="628650" indent="-285750" fontAlgn="auto">
              <a:lnSpc>
                <a:spcPct val="100000"/>
              </a:lnSpc>
              <a:buFont typeface="Arial" panose="020B0604020202020204" pitchFamily="34" charset="0"/>
              <a:buChar char="•"/>
            </a:pPr>
            <a:r>
              <a:rPr lang="zh-CN" altLang="en-US" sz="1800" dirty="0" smtClean="0">
                <a:latin typeface="微软雅黑" charset="0"/>
                <a:ea typeface="微软雅黑" charset="0"/>
                <a:cs typeface="微软雅黑" charset="0"/>
                <a:sym typeface="+mn-ea"/>
              </a:rPr>
              <a:t>难以由</a:t>
            </a:r>
            <a:r>
              <a:rPr lang="zh-CN" altLang="en-US" sz="1800" dirty="0">
                <a:latin typeface="微软雅黑" charset="0"/>
                <a:ea typeface="微软雅黑" charset="0"/>
                <a:cs typeface="微软雅黑" charset="0"/>
                <a:sym typeface="+mn-ea"/>
              </a:rPr>
              <a:t>一个已知的散列数值，去推算出原始的消息。</a:t>
            </a:r>
            <a:endParaRPr lang="zh-CN" altLang="en-US" sz="1800" dirty="0">
              <a:latin typeface="微软雅黑" charset="0"/>
              <a:ea typeface="微软雅黑" charset="0"/>
              <a:cs typeface="微软雅黑" charset="0"/>
            </a:endParaRPr>
          </a:p>
          <a:p>
            <a:pPr marL="628650" indent="-285750" fontAlgn="auto">
              <a:lnSpc>
                <a:spcPct val="100000"/>
              </a:lnSpc>
              <a:buFont typeface="Arial" panose="020B0604020202020204" pitchFamily="34" charset="0"/>
              <a:buChar char="•"/>
            </a:pPr>
            <a:r>
              <a:rPr lang="zh-CN" altLang="en-US" sz="1800" dirty="0">
                <a:latin typeface="微软雅黑" charset="0"/>
                <a:ea typeface="微软雅黑" charset="0"/>
                <a:cs typeface="微软雅黑" charset="0"/>
                <a:sym typeface="+mn-ea"/>
              </a:rPr>
              <a:t>在不更动散列数值的前提下，修改消息内容是不可行的。</a:t>
            </a:r>
            <a:endParaRPr lang="zh-CN" altLang="en-US" sz="1800" dirty="0">
              <a:latin typeface="微软雅黑" charset="0"/>
              <a:ea typeface="微软雅黑" charset="0"/>
              <a:cs typeface="微软雅黑" charset="0"/>
            </a:endParaRPr>
          </a:p>
          <a:p>
            <a:pPr marL="628650" indent="-285750" fontAlgn="auto">
              <a:lnSpc>
                <a:spcPct val="100000"/>
              </a:lnSpc>
              <a:buFont typeface="Arial" panose="020B0604020202020204" pitchFamily="34" charset="0"/>
              <a:buChar char="•"/>
            </a:pPr>
            <a:r>
              <a:rPr lang="zh-CN" altLang="en-US" sz="1800" dirty="0">
                <a:latin typeface="微软雅黑" charset="0"/>
                <a:ea typeface="微软雅黑" charset="0"/>
                <a:cs typeface="微软雅黑" charset="0"/>
                <a:sym typeface="+mn-ea"/>
              </a:rPr>
              <a:t>对于两个不同的消息，只有</a:t>
            </a:r>
            <a:r>
              <a:rPr lang="zh-CN" altLang="en-US" sz="1800" dirty="0">
                <a:solidFill>
                  <a:srgbClr val="FF0000"/>
                </a:solidFill>
                <a:latin typeface="微软雅黑" charset="0"/>
                <a:ea typeface="微软雅黑" charset="0"/>
                <a:cs typeface="微软雅黑" charset="0"/>
                <a:sym typeface="+mn-ea"/>
              </a:rPr>
              <a:t>极低的几率</a:t>
            </a:r>
            <a:r>
              <a:rPr lang="zh-CN" altLang="en-US" sz="1800" dirty="0">
                <a:latin typeface="微软雅黑" charset="0"/>
                <a:ea typeface="微软雅黑" charset="0"/>
                <a:cs typeface="微软雅黑" charset="0"/>
                <a:sym typeface="+mn-ea"/>
              </a:rPr>
              <a:t>会产生相同的散列数值</a:t>
            </a:r>
            <a:r>
              <a:rPr lang="zh-CN" altLang="en-US" sz="1800" dirty="0" smtClean="0">
                <a:latin typeface="微软雅黑" charset="0"/>
                <a:ea typeface="微软雅黑" charset="0"/>
                <a:cs typeface="微软雅黑" charset="0"/>
                <a:sym typeface="+mn-ea"/>
              </a:rPr>
              <a:t>。</a:t>
            </a:r>
            <a:endParaRPr lang="zh-CN" altLang="zh-CN" sz="1800" dirty="0">
              <a:latin typeface="微软雅黑" charset="0"/>
              <a:ea typeface="微软雅黑" charset="0"/>
              <a:cs typeface="微软雅黑" charset="0"/>
            </a:endParaRPr>
          </a:p>
          <a:p>
            <a:pPr lvl="0" indent="457200" fontAlgn="auto">
              <a:lnSpc>
                <a:spcPct val="100000"/>
              </a:lnSpc>
            </a:pPr>
            <a:r>
              <a:rPr lang="zh-CN" altLang="en-US" sz="1800" dirty="0" smtClean="0">
                <a:latin typeface="微软雅黑" charset="0"/>
                <a:ea typeface="微软雅黑" charset="0"/>
                <a:cs typeface="微软雅黑" charset="0"/>
                <a:sym typeface="+mn-ea"/>
              </a:rPr>
              <a:t>安全性：因为有单向函数，所以是不可以推算原始消息的。因为我们想模糊搜索精确度提升，所以想单字符加密，但是又会被彩虹表破解。</a:t>
            </a:r>
            <a:endParaRPr lang="en-US" altLang="zh-CN" sz="1800" dirty="0">
              <a:latin typeface="微软雅黑" charset="0"/>
              <a:ea typeface="微软雅黑" charset="0"/>
              <a:cs typeface="微软雅黑" charset="0"/>
              <a:sym typeface="+mn-ea"/>
            </a:endParaRPr>
          </a:p>
          <a:p>
            <a:pPr indent="457200" fontAlgn="auto">
              <a:lnSpc>
                <a:spcPct val="100000"/>
              </a:lnSpc>
              <a:spcBef>
                <a:spcPts val="0"/>
              </a:spcBef>
            </a:pPr>
            <a:r>
              <a:rPr lang="zh-CN" altLang="en-US" sz="1800" dirty="0" smtClean="0">
                <a:latin typeface="微软雅黑" charset="0"/>
                <a:ea typeface="微软雅黑" charset="0"/>
                <a:cs typeface="微软雅黑" charset="0"/>
                <a:sym typeface="+mn-ea"/>
              </a:rPr>
              <a:t>所以我们借鉴单向函数（</a:t>
            </a:r>
            <a:r>
              <a:rPr lang="zh-CN" altLang="en-US" sz="1800" dirty="0">
                <a:latin typeface="微软雅黑" charset="0"/>
                <a:ea typeface="微软雅黑" charset="0"/>
                <a:cs typeface="微软雅黑" charset="0"/>
                <a:sym typeface="+mn-ea"/>
              </a:rPr>
              <a:t>保证每个字符加密之后的字符一致），然后</a:t>
            </a:r>
            <a:r>
              <a:rPr lang="zh-CN" altLang="en-US" sz="1800" dirty="0">
                <a:solidFill>
                  <a:srgbClr val="FF0000"/>
                </a:solidFill>
                <a:latin typeface="微软雅黑" charset="0"/>
                <a:ea typeface="微软雅黑" charset="0"/>
                <a:cs typeface="微软雅黑" charset="0"/>
                <a:sym typeface="+mn-ea"/>
              </a:rPr>
              <a:t>增加碰撞</a:t>
            </a:r>
            <a:r>
              <a:rPr lang="zh-CN" altLang="en-US" sz="1800" dirty="0">
                <a:latin typeface="微软雅黑" charset="0"/>
                <a:ea typeface="微软雅黑" charset="0"/>
                <a:cs typeface="微软雅黑" charset="0"/>
                <a:sym typeface="+mn-ea"/>
              </a:rPr>
              <a:t>（保证每个字符串逆向结果为</a:t>
            </a:r>
            <a:r>
              <a:rPr lang="en-US" altLang="zh-CN" sz="1800" dirty="0">
                <a:latin typeface="微软雅黑" charset="0"/>
                <a:ea typeface="微软雅黑" charset="0"/>
                <a:cs typeface="微软雅黑" charset="0"/>
                <a:sym typeface="+mn-ea"/>
              </a:rPr>
              <a:t>1</a:t>
            </a:r>
            <a:r>
              <a:rPr lang="zh-CN" altLang="en-US" sz="1800" dirty="0">
                <a:latin typeface="微软雅黑" charset="0"/>
                <a:ea typeface="微软雅黑" charset="0"/>
                <a:cs typeface="微软雅黑" charset="0"/>
                <a:sym typeface="+mn-ea"/>
              </a:rPr>
              <a:t>：</a:t>
            </a:r>
            <a:r>
              <a:rPr lang="en-US" altLang="zh-CN" sz="1800" dirty="0">
                <a:latin typeface="微软雅黑" charset="0"/>
                <a:ea typeface="微软雅黑" charset="0"/>
                <a:cs typeface="微软雅黑" charset="0"/>
                <a:sym typeface="+mn-ea"/>
              </a:rPr>
              <a:t>N</a:t>
            </a:r>
            <a:r>
              <a:rPr lang="zh-CN" altLang="en-US" sz="1800" dirty="0" smtClean="0">
                <a:latin typeface="微软雅黑" charset="0"/>
                <a:ea typeface="微软雅黑" charset="0"/>
                <a:cs typeface="微软雅黑" charset="0"/>
                <a:sym typeface="+mn-ea"/>
              </a:rPr>
              <a:t>），这样就大大加强了安全性。</a:t>
            </a:r>
            <a:endParaRPr lang="en-US" altLang="zh-CN" sz="2000" dirty="0"/>
          </a:p>
          <a:p>
            <a:pPr marL="0" lvl="1" fontAlgn="auto">
              <a:lnSpc>
                <a:spcPct val="100000"/>
              </a:lnSpc>
              <a:spcBef>
                <a:spcPts val="0"/>
              </a:spcBef>
            </a:pPr>
            <a:endParaRPr lang="en-US" altLang="zh-CN" sz="1600" dirty="0"/>
          </a:p>
          <a:p>
            <a:pPr marL="342900" indent="-342900">
              <a:lnSpc>
                <a:spcPct val="150000"/>
              </a:lnSpc>
              <a:spcBef>
                <a:spcPts val="0"/>
              </a:spcBef>
              <a:buFont typeface="Arial" panose="020B0604020202020204" pitchFamily="34" charset="0"/>
              <a:buChar char="•"/>
            </a:pPr>
            <a:endParaRPr lang="zh-CN" altLang="en-US" sz="1400" dirty="0" smtClean="0">
              <a:solidFill>
                <a:schemeClr val="accent1"/>
              </a:solidFill>
              <a:latin typeface="微软雅黑" charset="0"/>
              <a:ea typeface="微软雅黑" charset="0"/>
              <a:cs typeface="微软雅黑"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5000">
        <p:random/>
      </p:transition>
    </mc:Choice>
    <mc:Fallback>
      <p:transition spd="slow" advClick="0" advTm="5000">
        <p:random/>
      </p:transition>
    </mc:Fallback>
  </mc:AlternateContent>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 name="KSO_WM_BEAUTIFY_FLAG" val=""/>
</p:tagLst>
</file>

<file path=ppt/tags/tag13.xml><?xml version="1.0" encoding="utf-8"?>
<p:tagLst xmlns:p="http://schemas.openxmlformats.org/presentationml/2006/main">
  <p:tag name="PA" val="v4.0.0"/>
  <p:tag name="KSO_WM_BEAUTIFY_FLAG" val=""/>
</p:tagLst>
</file>

<file path=ppt/tags/tag14.xml><?xml version="1.0" encoding="utf-8"?>
<p:tagLst xmlns:p="http://schemas.openxmlformats.org/presentationml/2006/main">
  <p:tag name="PA" val="v4.0.0"/>
  <p:tag name="KSO_WM_BEAUTIFY_FLAG" val=""/>
</p:tagLst>
</file>

<file path=ppt/tags/tag15.xml><?xml version="1.0" encoding="utf-8"?>
<p:tagLst xmlns:p="http://schemas.openxmlformats.org/presentationml/2006/main">
  <p:tag name="PA" val="v4.0.0"/>
  <p:tag name="KSO_WM_BEAUTIFY_FLAG" val=""/>
</p:tagLst>
</file>

<file path=ppt/tags/tag16.xml><?xml version="1.0" encoding="utf-8"?>
<p:tagLst xmlns:p="http://schemas.openxmlformats.org/presentationml/2006/main">
  <p:tag name="PA" val="v4.0.0"/>
  <p:tag name="KSO_WM_BEAUTIFY_FLAG" val=""/>
</p:tagLst>
</file>

<file path=ppt/tags/tag17.xml><?xml version="1.0" encoding="utf-8"?>
<p:tagLst xmlns:p="http://schemas.openxmlformats.org/presentationml/2006/main">
  <p:tag name="PA" val="v4.0.0"/>
  <p:tag name="KSO_WM_BEAUTIFY_FLAG" val=""/>
</p:tagLst>
</file>

<file path=ppt/tags/tag18.xml><?xml version="1.0" encoding="utf-8"?>
<p:tagLst xmlns:p="http://schemas.openxmlformats.org/presentationml/2006/main">
  <p:tag name="PA" val="v4.0.0"/>
  <p:tag name="KSO_WM_BEAUTIFY_FLAG" val=""/>
</p:tagLst>
</file>

<file path=ppt/tags/tag19.xml><?xml version="1.0" encoding="utf-8"?>
<p:tagLst xmlns:p="http://schemas.openxmlformats.org/presentationml/2006/main">
  <p:tag name="PA" val="v4.0.0"/>
  <p:tag name="KSO_WM_BEAUTIFY_FLAG" val=""/>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ISPRING_PRESENTATION_TITLE" val="11视频"/>
  <p:tag name="COMMONDATA" val="eyJoZGlkIjoiOGU5ZWFmYTg1YTZjYTdiZGQ1OWM4ODAxNmIxZjU3NmEifQ=="/>
  <p:tag name="KSO_WPP_MARK_KEY" val="846d6b3e-8d82-4309-aecb-d34c6f2fd023"/>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 name="KSO_WM_BEAUTIFY_FLAG" val=""/>
</p:tagLst>
</file>

<file path=ppt/tags/tag6.xml><?xml version="1.0" encoding="utf-8"?>
<p:tagLst xmlns:p="http://schemas.openxmlformats.org/presentationml/2006/main">
  <p:tag name="PA" val="v4.0.0"/>
  <p:tag name="KSO_WM_BEAUTIFY_FLAG" val=""/>
</p:tagLst>
</file>

<file path=ppt/tags/tag7.xml><?xml version="1.0" encoding="utf-8"?>
<p:tagLst xmlns:p="http://schemas.openxmlformats.org/presentationml/2006/main">
  <p:tag name="PA" val="v4.0.0"/>
  <p:tag name="KSO_WM_BEAUTIFY_FLAG" val=""/>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自定义 44">
      <a:dk1>
        <a:srgbClr val="262626"/>
      </a:dk1>
      <a:lt1>
        <a:srgbClr val="FFFFFF"/>
      </a:lt1>
      <a:dk2>
        <a:srgbClr val="262626"/>
      </a:dk2>
      <a:lt2>
        <a:srgbClr val="FFFFFF"/>
      </a:lt2>
      <a:accent1>
        <a:srgbClr val="08C4F5"/>
      </a:accent1>
      <a:accent2>
        <a:srgbClr val="02FFFF"/>
      </a:accent2>
      <a:accent3>
        <a:srgbClr val="6DFFD1"/>
      </a:accent3>
      <a:accent4>
        <a:srgbClr val="08C4F5"/>
      </a:accent4>
      <a:accent5>
        <a:srgbClr val="02DDDA"/>
      </a:accent5>
      <a:accent6>
        <a:srgbClr val="6DFFD9"/>
      </a:accent6>
      <a:hlink>
        <a:srgbClr val="FFFFFF"/>
      </a:hlink>
      <a:folHlink>
        <a:srgbClr val="5959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ctr">
          <a:defRPr sz="7200" dirty="0" smtClean="0">
            <a:latin typeface="AgencyFB" panose="02000806040000020003" pitchFamily="2"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9110</Words>
  <Application>WPS 表格</Application>
  <PresentationFormat>宽屏</PresentationFormat>
  <Paragraphs>229</Paragraphs>
  <Slides>16</Slides>
  <Notes>10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宋体</vt:lpstr>
      <vt:lpstr>Wingdings</vt:lpstr>
      <vt:lpstr>AgencyFB</vt:lpstr>
      <vt:lpstr>苹方-简</vt:lpstr>
      <vt:lpstr>inpin heiti</vt:lpstr>
      <vt:lpstr>微软雅黑</vt:lpstr>
      <vt:lpstr>汉仪旗黑</vt:lpstr>
      <vt:lpstr>微软雅黑</vt:lpstr>
      <vt:lpstr>Microsoft YaHei Light</vt:lpstr>
      <vt:lpstr>宋体</vt:lpstr>
      <vt:lpstr>Arial Unicode MS</vt:lpstr>
      <vt:lpstr>等线</vt:lpstr>
      <vt:lpstr>汉仪中等线KW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©PPTSTORE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11视频</dc:title>
  <dc:creator>©PPTSTORE</dc:creator>
  <dc:description>©PPTSTORE 版权所有</dc:description>
  <cp:lastModifiedBy>shallow</cp:lastModifiedBy>
  <cp:revision>124</cp:revision>
  <dcterms:created xsi:type="dcterms:W3CDTF">2023-05-17T07:49:49Z</dcterms:created>
  <dcterms:modified xsi:type="dcterms:W3CDTF">2023-05-17T07:49:49Z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D980F4EE34136F741D876464F203E9ED_43</vt:lpwstr>
  </property>
  <property fmtid="{D5CDD505-2E9C-101B-9397-08002B2CF9AE}" pid="3" name="KSOProductBuildVer">
    <vt:lpwstr>2052-5.2.1.7798</vt:lpwstr>
  </property>
</Properties>
</file>