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473" r:id="rId5"/>
    <p:sldId id="469" r:id="rId6"/>
    <p:sldId id="470" r:id="rId7"/>
    <p:sldId id="481" r:id="rId8"/>
    <p:sldId id="479" r:id="rId9"/>
    <p:sldId id="485" r:id="rId10"/>
    <p:sldId id="484" r:id="rId11"/>
    <p:sldId id="482" r:id="rId12"/>
    <p:sldId id="483" r:id="rId13"/>
    <p:sldId id="486" r:id="rId14"/>
    <p:sldId id="487" r:id="rId15"/>
    <p:sldId id="488" r:id="rId16"/>
    <p:sldId id="489" r:id="rId17"/>
    <p:sldId id="490" r:id="rId18"/>
    <p:sldId id="494" r:id="rId19"/>
    <p:sldId id="495" r:id="rId20"/>
    <p:sldId id="491" r:id="rId21"/>
    <p:sldId id="492" r:id="rId22"/>
    <p:sldId id="501" r:id="rId23"/>
    <p:sldId id="502" r:id="rId24"/>
    <p:sldId id="503" r:id="rId25"/>
    <p:sldId id="504" r:id="rId26"/>
    <p:sldId id="474" r:id="rId27"/>
    <p:sldId id="46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84C1A"/>
    <a:srgbClr val="141952"/>
    <a:srgbClr val="5DEAFF"/>
    <a:srgbClr val="F5F7F9"/>
    <a:srgbClr val="F9FDFF"/>
    <a:srgbClr val="1846AC"/>
    <a:srgbClr val="1F5FB7"/>
    <a:srgbClr val="091762"/>
    <a:srgbClr val="010039"/>
    <a:srgbClr val="0E1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8" autoAdjust="0"/>
    <p:restoredTop sz="91020"/>
  </p:normalViewPr>
  <p:slideViewPr>
    <p:cSldViewPr snapToGrid="0" showGuides="1">
      <p:cViewPr>
        <p:scale>
          <a:sx n="80" d="100"/>
          <a:sy n="80" d="100"/>
        </p:scale>
        <p:origin x="848" y="960"/>
      </p:cViewPr>
      <p:guideLst>
        <p:guide orient="horz" pos="2084"/>
        <p:guide pos="5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8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062F988E-9E07-426D-AFDE-8B794615B60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0C0D2D55-CF41-4EE6-89DD-CF95E89B48A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4566" y="1284246"/>
            <a:ext cx="3042868" cy="3293166"/>
          </a:xfrm>
          <a:custGeom>
            <a:avLst/>
            <a:gdLst>
              <a:gd name="connsiteX0" fmla="*/ 1521434 w 3042868"/>
              <a:gd name="connsiteY0" fmla="*/ 0 h 3293166"/>
              <a:gd name="connsiteX1" fmla="*/ 1861081 w 3042868"/>
              <a:gd name="connsiteY1" fmla="*/ 81125 h 3293166"/>
              <a:gd name="connsiteX2" fmla="*/ 2703082 w 3042868"/>
              <a:gd name="connsiteY2" fmla="*/ 568801 h 3293166"/>
              <a:gd name="connsiteX3" fmla="*/ 3042868 w 3042868"/>
              <a:gd name="connsiteY3" fmla="*/ 1157978 h 3293166"/>
              <a:gd name="connsiteX4" fmla="*/ 3042868 w 3042868"/>
              <a:gd name="connsiteY4" fmla="*/ 2135189 h 3293166"/>
              <a:gd name="connsiteX5" fmla="*/ 2703082 w 3042868"/>
              <a:gd name="connsiteY5" fmla="*/ 2724367 h 3293166"/>
              <a:gd name="connsiteX6" fmla="*/ 1861081 w 3042868"/>
              <a:gd name="connsiteY6" fmla="*/ 3212043 h 3293166"/>
              <a:gd name="connsiteX7" fmla="*/ 1181789 w 3042868"/>
              <a:gd name="connsiteY7" fmla="*/ 3212043 h 3293166"/>
              <a:gd name="connsiteX8" fmla="*/ 339788 w 3042868"/>
              <a:gd name="connsiteY8" fmla="*/ 2724367 h 3293166"/>
              <a:gd name="connsiteX9" fmla="*/ 0 w 3042868"/>
              <a:gd name="connsiteY9" fmla="*/ 2135189 h 3293166"/>
              <a:gd name="connsiteX10" fmla="*/ 0 w 3042868"/>
              <a:gd name="connsiteY10" fmla="*/ 1157978 h 3293166"/>
              <a:gd name="connsiteX11" fmla="*/ 339788 w 3042868"/>
              <a:gd name="connsiteY11" fmla="*/ 568801 h 3293166"/>
              <a:gd name="connsiteX12" fmla="*/ 1181789 w 3042868"/>
              <a:gd name="connsiteY12" fmla="*/ 81125 h 3293166"/>
              <a:gd name="connsiteX13" fmla="*/ 1521434 w 3042868"/>
              <a:gd name="connsiteY13" fmla="*/ 0 h 329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42868" h="3293166">
                <a:moveTo>
                  <a:pt x="1521434" y="0"/>
                </a:moveTo>
                <a:cubicBezTo>
                  <a:pt x="1644560" y="0"/>
                  <a:pt x="1767681" y="27042"/>
                  <a:pt x="1861081" y="81125"/>
                </a:cubicBezTo>
                <a:lnTo>
                  <a:pt x="2703082" y="568801"/>
                </a:lnTo>
                <a:cubicBezTo>
                  <a:pt x="2890021" y="676966"/>
                  <a:pt x="3042868" y="942112"/>
                  <a:pt x="3042868" y="1157978"/>
                </a:cubicBezTo>
                <a:lnTo>
                  <a:pt x="3042868" y="2135189"/>
                </a:lnTo>
                <a:cubicBezTo>
                  <a:pt x="3042868" y="2351057"/>
                  <a:pt x="2890021" y="2616200"/>
                  <a:pt x="2703082" y="2724367"/>
                </a:cubicBezTo>
                <a:lnTo>
                  <a:pt x="1861081" y="3212043"/>
                </a:lnTo>
                <a:cubicBezTo>
                  <a:pt x="1674283" y="3320208"/>
                  <a:pt x="1368587" y="3320208"/>
                  <a:pt x="1181789" y="3212043"/>
                </a:cubicBezTo>
                <a:lnTo>
                  <a:pt x="339788" y="2724367"/>
                </a:lnTo>
                <a:cubicBezTo>
                  <a:pt x="152849" y="2616200"/>
                  <a:pt x="0" y="2351057"/>
                  <a:pt x="0" y="2135189"/>
                </a:cubicBezTo>
                <a:lnTo>
                  <a:pt x="0" y="1157978"/>
                </a:lnTo>
                <a:cubicBezTo>
                  <a:pt x="0" y="942112"/>
                  <a:pt x="152849" y="676966"/>
                  <a:pt x="339788" y="568801"/>
                </a:cubicBezTo>
                <a:lnTo>
                  <a:pt x="1181789" y="81125"/>
                </a:lnTo>
                <a:cubicBezTo>
                  <a:pt x="1275189" y="27042"/>
                  <a:pt x="1398311" y="0"/>
                  <a:pt x="15214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783006" y="884459"/>
            <a:ext cx="5570795" cy="5546858"/>
          </a:xfrm>
          <a:custGeom>
            <a:avLst/>
            <a:gdLst>
              <a:gd name="connsiteX0" fmla="*/ 3781061 w 5570795"/>
              <a:gd name="connsiteY0" fmla="*/ 32 h 5546858"/>
              <a:gd name="connsiteX1" fmla="*/ 4235977 w 5570795"/>
              <a:gd name="connsiteY1" fmla="*/ 29714 h 5546858"/>
              <a:gd name="connsiteX2" fmla="*/ 4776379 w 5570795"/>
              <a:gd name="connsiteY2" fmla="*/ 183402 h 5546858"/>
              <a:gd name="connsiteX3" fmla="*/ 5354857 w 5570795"/>
              <a:gd name="connsiteY3" fmla="*/ 709537 h 5546858"/>
              <a:gd name="connsiteX4" fmla="*/ 5480137 w 5570795"/>
              <a:gd name="connsiteY4" fmla="*/ 1001498 h 5546858"/>
              <a:gd name="connsiteX5" fmla="*/ 5504233 w 5570795"/>
              <a:gd name="connsiteY5" fmla="*/ 1065118 h 5546858"/>
              <a:gd name="connsiteX6" fmla="*/ 5529141 w 5570795"/>
              <a:gd name="connsiteY6" fmla="*/ 1170754 h 5546858"/>
              <a:gd name="connsiteX7" fmla="*/ 5532428 w 5570795"/>
              <a:gd name="connsiteY7" fmla="*/ 1215312 h 5546858"/>
              <a:gd name="connsiteX8" fmla="*/ 5570282 w 5570795"/>
              <a:gd name="connsiteY8" fmla="*/ 1727459 h 5546858"/>
              <a:gd name="connsiteX9" fmla="*/ 5496841 w 5570795"/>
              <a:gd name="connsiteY9" fmla="*/ 2423212 h 5546858"/>
              <a:gd name="connsiteX10" fmla="*/ 5245233 w 5570795"/>
              <a:gd name="connsiteY10" fmla="*/ 3410313 h 5546858"/>
              <a:gd name="connsiteX11" fmla="*/ 4881349 w 5570795"/>
              <a:gd name="connsiteY11" fmla="*/ 4326186 h 5546858"/>
              <a:gd name="connsiteX12" fmla="*/ 4532362 w 5570795"/>
              <a:gd name="connsiteY12" fmla="*/ 4894640 h 5546858"/>
              <a:gd name="connsiteX13" fmla="*/ 4157440 w 5570795"/>
              <a:gd name="connsiteY13" fmla="*/ 5274848 h 5546858"/>
              <a:gd name="connsiteX14" fmla="*/ 3772741 w 5570795"/>
              <a:gd name="connsiteY14" fmla="*/ 5482022 h 5546858"/>
              <a:gd name="connsiteX15" fmla="*/ 3704166 w 5570795"/>
              <a:gd name="connsiteY15" fmla="*/ 5506529 h 5546858"/>
              <a:gd name="connsiteX16" fmla="*/ 3621567 w 5570795"/>
              <a:gd name="connsiteY16" fmla="*/ 5526006 h 5546858"/>
              <a:gd name="connsiteX17" fmla="*/ 3600424 w 5570795"/>
              <a:gd name="connsiteY17" fmla="*/ 5527084 h 5546858"/>
              <a:gd name="connsiteX18" fmla="*/ 3476481 w 5570795"/>
              <a:gd name="connsiteY18" fmla="*/ 5542501 h 5546858"/>
              <a:gd name="connsiteX19" fmla="*/ 2988425 w 5570795"/>
              <a:gd name="connsiteY19" fmla="*/ 5493972 h 5546858"/>
              <a:gd name="connsiteX20" fmla="*/ 2407692 w 5570795"/>
              <a:gd name="connsiteY20" fmla="*/ 5242973 h 5546858"/>
              <a:gd name="connsiteX21" fmla="*/ 1847086 w 5570795"/>
              <a:gd name="connsiteY21" fmla="*/ 4843673 h 5546858"/>
              <a:gd name="connsiteX22" fmla="*/ 742928 w 5570795"/>
              <a:gd name="connsiteY22" fmla="*/ 3703396 h 5546858"/>
              <a:gd name="connsiteX23" fmla="*/ 272177 w 5570795"/>
              <a:gd name="connsiteY23" fmla="*/ 2995537 h 5546858"/>
              <a:gd name="connsiteX24" fmla="*/ 66472 w 5570795"/>
              <a:gd name="connsiteY24" fmla="*/ 2487277 h 5546858"/>
              <a:gd name="connsiteX25" fmla="*/ 56328 w 5570795"/>
              <a:gd name="connsiteY25" fmla="*/ 2461270 h 5546858"/>
              <a:gd name="connsiteX26" fmla="*/ 32525 w 5570795"/>
              <a:gd name="connsiteY26" fmla="*/ 2360324 h 5546858"/>
              <a:gd name="connsiteX27" fmla="*/ 28605 w 5570795"/>
              <a:gd name="connsiteY27" fmla="*/ 2325555 h 5546858"/>
              <a:gd name="connsiteX28" fmla="*/ 375 w 5570795"/>
              <a:gd name="connsiteY28" fmla="*/ 2077668 h 5546858"/>
              <a:gd name="connsiteX29" fmla="*/ 183785 w 5570795"/>
              <a:gd name="connsiteY29" fmla="*/ 1387767 h 5546858"/>
              <a:gd name="connsiteX30" fmla="*/ 532926 w 5570795"/>
              <a:gd name="connsiteY30" fmla="*/ 991232 h 5546858"/>
              <a:gd name="connsiteX31" fmla="*/ 1071099 w 5570795"/>
              <a:gd name="connsiteY31" fmla="*/ 645478 h 5546858"/>
              <a:gd name="connsiteX32" fmla="*/ 1554023 w 5570795"/>
              <a:gd name="connsiteY32" fmla="*/ 438591 h 5546858"/>
              <a:gd name="connsiteX33" fmla="*/ 1952673 w 5570795"/>
              <a:gd name="connsiteY33" fmla="*/ 307591 h 5546858"/>
              <a:gd name="connsiteX34" fmla="*/ 2353636 w 5570795"/>
              <a:gd name="connsiteY34" fmla="*/ 200016 h 5546858"/>
              <a:gd name="connsiteX35" fmla="*/ 2373577 w 5570795"/>
              <a:gd name="connsiteY35" fmla="*/ 192708 h 5546858"/>
              <a:gd name="connsiteX36" fmla="*/ 2442494 w 5570795"/>
              <a:gd name="connsiteY36" fmla="*/ 176457 h 5546858"/>
              <a:gd name="connsiteX37" fmla="*/ 2472720 w 5570795"/>
              <a:gd name="connsiteY37" fmla="*/ 171935 h 5546858"/>
              <a:gd name="connsiteX38" fmla="*/ 2991213 w 5570795"/>
              <a:gd name="connsiteY38" fmla="*/ 70514 h 5546858"/>
              <a:gd name="connsiteX39" fmla="*/ 3628823 w 5570795"/>
              <a:gd name="connsiteY39" fmla="*/ 3535 h 5546858"/>
              <a:gd name="connsiteX40" fmla="*/ 3781061 w 5570795"/>
              <a:gd name="connsiteY40" fmla="*/ 32 h 554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570795" h="5546858">
                <a:moveTo>
                  <a:pt x="3781061" y="32"/>
                </a:moveTo>
                <a:cubicBezTo>
                  <a:pt x="3933155" y="-587"/>
                  <a:pt x="4084803" y="7912"/>
                  <a:pt x="4235977" y="29714"/>
                </a:cubicBezTo>
                <a:cubicBezTo>
                  <a:pt x="4422890" y="56764"/>
                  <a:pt x="4604250" y="103362"/>
                  <a:pt x="4776379" y="183402"/>
                </a:cubicBezTo>
                <a:cubicBezTo>
                  <a:pt x="5023663" y="298608"/>
                  <a:pt x="5219389" y="470784"/>
                  <a:pt x="5354857" y="709537"/>
                </a:cubicBezTo>
                <a:cubicBezTo>
                  <a:pt x="5407449" y="802133"/>
                  <a:pt x="5448657" y="899755"/>
                  <a:pt x="5480137" y="1001498"/>
                </a:cubicBezTo>
                <a:cubicBezTo>
                  <a:pt x="5486837" y="1023105"/>
                  <a:pt x="5496012" y="1043869"/>
                  <a:pt x="5504233" y="1065118"/>
                </a:cubicBezTo>
                <a:cubicBezTo>
                  <a:pt x="5512555" y="1100412"/>
                  <a:pt x="5520878" y="1135707"/>
                  <a:pt x="5529141" y="1170754"/>
                </a:cubicBezTo>
                <a:cubicBezTo>
                  <a:pt x="5530238" y="1185607"/>
                  <a:pt x="5529753" y="1200571"/>
                  <a:pt x="5532428" y="1215312"/>
                </a:cubicBezTo>
                <a:cubicBezTo>
                  <a:pt x="5562961" y="1384495"/>
                  <a:pt x="5573343" y="1555565"/>
                  <a:pt x="5570282" y="1727459"/>
                </a:cubicBezTo>
                <a:cubicBezTo>
                  <a:pt x="5566063" y="1961373"/>
                  <a:pt x="5538621" y="2193207"/>
                  <a:pt x="5496841" y="2423212"/>
                </a:cubicBezTo>
                <a:cubicBezTo>
                  <a:pt x="5436477" y="2758167"/>
                  <a:pt x="5348823" y="3086268"/>
                  <a:pt x="5245233" y="3410313"/>
                </a:cubicBezTo>
                <a:cubicBezTo>
                  <a:pt x="5144811" y="3723969"/>
                  <a:pt x="5028438" y="4031225"/>
                  <a:pt x="4881349" y="4326186"/>
                </a:cubicBezTo>
                <a:cubicBezTo>
                  <a:pt x="4781591" y="4525831"/>
                  <a:pt x="4668747" y="4717621"/>
                  <a:pt x="4532362" y="4894640"/>
                </a:cubicBezTo>
                <a:cubicBezTo>
                  <a:pt x="4423077" y="5036869"/>
                  <a:pt x="4300613" y="5166313"/>
                  <a:pt x="4157440" y="5274848"/>
                </a:cubicBezTo>
                <a:cubicBezTo>
                  <a:pt x="4039871" y="5363798"/>
                  <a:pt x="3912694" y="5434691"/>
                  <a:pt x="3772741" y="5482022"/>
                </a:cubicBezTo>
                <a:cubicBezTo>
                  <a:pt x="3749701" y="5489799"/>
                  <a:pt x="3727089" y="5498258"/>
                  <a:pt x="3704166" y="5506529"/>
                </a:cubicBezTo>
                <a:cubicBezTo>
                  <a:pt x="3676549" y="5513042"/>
                  <a:pt x="3649185" y="5519494"/>
                  <a:pt x="3621567" y="5526006"/>
                </a:cubicBezTo>
                <a:cubicBezTo>
                  <a:pt x="3614435" y="5526385"/>
                  <a:pt x="3607381" y="5525964"/>
                  <a:pt x="3600424" y="5527084"/>
                </a:cubicBezTo>
                <a:cubicBezTo>
                  <a:pt x="3559090" y="5532141"/>
                  <a:pt x="3517969" y="5539232"/>
                  <a:pt x="3476481" y="5542501"/>
                </a:cubicBezTo>
                <a:cubicBezTo>
                  <a:pt x="3310959" y="5556261"/>
                  <a:pt x="3148550" y="5536719"/>
                  <a:pt x="2988425" y="5493972"/>
                </a:cubicBezTo>
                <a:cubicBezTo>
                  <a:pt x="2782641" y="5439064"/>
                  <a:pt x="2591074" y="5350319"/>
                  <a:pt x="2407692" y="5242973"/>
                </a:cubicBezTo>
                <a:cubicBezTo>
                  <a:pt x="2208849" y="5126765"/>
                  <a:pt x="2023177" y="4991559"/>
                  <a:pt x="1847086" y="4843673"/>
                </a:cubicBezTo>
                <a:cubicBezTo>
                  <a:pt x="1439634" y="4501790"/>
                  <a:pt x="1074604" y="4118641"/>
                  <a:pt x="742928" y="3703396"/>
                </a:cubicBezTo>
                <a:cubicBezTo>
                  <a:pt x="565336" y="3481089"/>
                  <a:pt x="404611" y="3247511"/>
                  <a:pt x="272177" y="2995537"/>
                </a:cubicBezTo>
                <a:cubicBezTo>
                  <a:pt x="186533" y="2833096"/>
                  <a:pt x="111824" y="2665992"/>
                  <a:pt x="66472" y="2487277"/>
                </a:cubicBezTo>
                <a:cubicBezTo>
                  <a:pt x="64066" y="2478205"/>
                  <a:pt x="59690" y="2469857"/>
                  <a:pt x="56328" y="2461270"/>
                </a:cubicBezTo>
                <a:cubicBezTo>
                  <a:pt x="48413" y="2427704"/>
                  <a:pt x="40440" y="2393890"/>
                  <a:pt x="32525" y="2360324"/>
                </a:cubicBezTo>
                <a:cubicBezTo>
                  <a:pt x="31368" y="2348613"/>
                  <a:pt x="31283" y="2336909"/>
                  <a:pt x="28605" y="2325555"/>
                </a:cubicBezTo>
                <a:cubicBezTo>
                  <a:pt x="9652" y="2244047"/>
                  <a:pt x="2139" y="2161144"/>
                  <a:pt x="375" y="2077668"/>
                </a:cubicBezTo>
                <a:cubicBezTo>
                  <a:pt x="-5350" y="1829946"/>
                  <a:pt x="54534" y="1599579"/>
                  <a:pt x="183785" y="1387767"/>
                </a:cubicBezTo>
                <a:cubicBezTo>
                  <a:pt x="277005" y="1235258"/>
                  <a:pt x="396507" y="1105730"/>
                  <a:pt x="532926" y="991232"/>
                </a:cubicBezTo>
                <a:cubicBezTo>
                  <a:pt x="697739" y="853104"/>
                  <a:pt x="879614" y="741957"/>
                  <a:pt x="1071099" y="645478"/>
                </a:cubicBezTo>
                <a:cubicBezTo>
                  <a:pt x="1227998" y="566795"/>
                  <a:pt x="1389348" y="499046"/>
                  <a:pt x="1554023" y="438591"/>
                </a:cubicBezTo>
                <a:cubicBezTo>
                  <a:pt x="1685424" y="390151"/>
                  <a:pt x="1818263" y="345539"/>
                  <a:pt x="1952673" y="307591"/>
                </a:cubicBezTo>
                <a:cubicBezTo>
                  <a:pt x="2086011" y="269636"/>
                  <a:pt x="2220027" y="235690"/>
                  <a:pt x="2353636" y="200016"/>
                </a:cubicBezTo>
                <a:cubicBezTo>
                  <a:pt x="2360419" y="198155"/>
                  <a:pt x="2366911" y="195061"/>
                  <a:pt x="2373577" y="192708"/>
                </a:cubicBezTo>
                <a:cubicBezTo>
                  <a:pt x="2396634" y="187271"/>
                  <a:pt x="2419437" y="181894"/>
                  <a:pt x="2442494" y="176457"/>
                </a:cubicBezTo>
                <a:cubicBezTo>
                  <a:pt x="2452550" y="174866"/>
                  <a:pt x="2462781" y="174018"/>
                  <a:pt x="2472720" y="171935"/>
                </a:cubicBezTo>
                <a:cubicBezTo>
                  <a:pt x="2644406" y="133274"/>
                  <a:pt x="2817277" y="98502"/>
                  <a:pt x="2991213" y="70514"/>
                </a:cubicBezTo>
                <a:cubicBezTo>
                  <a:pt x="3202585" y="36825"/>
                  <a:pt x="3415099" y="12507"/>
                  <a:pt x="3628823" y="3535"/>
                </a:cubicBezTo>
                <a:cubicBezTo>
                  <a:pt x="3679617" y="1458"/>
                  <a:pt x="3730364" y="238"/>
                  <a:pt x="3781061" y="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696701" y="355957"/>
            <a:ext cx="6495299" cy="6495299"/>
          </a:xfrm>
          <a:custGeom>
            <a:avLst/>
            <a:gdLst>
              <a:gd name="connsiteX0" fmla="*/ 6495299 w 6495299"/>
              <a:gd name="connsiteY0" fmla="*/ 0 h 6495299"/>
              <a:gd name="connsiteX1" fmla="*/ 6495299 w 6495299"/>
              <a:gd name="connsiteY1" fmla="*/ 3356640 h 6495299"/>
              <a:gd name="connsiteX2" fmla="*/ 3356639 w 6495299"/>
              <a:gd name="connsiteY2" fmla="*/ 6495299 h 6495299"/>
              <a:gd name="connsiteX3" fmla="*/ 0 w 6495299"/>
              <a:gd name="connsiteY3" fmla="*/ 6495299 h 6495299"/>
              <a:gd name="connsiteX4" fmla="*/ 6495299 w 6495299"/>
              <a:gd name="connsiteY4" fmla="*/ 0 h 6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5299" h="6495299">
                <a:moveTo>
                  <a:pt x="6495299" y="0"/>
                </a:moveTo>
                <a:lnTo>
                  <a:pt x="6495299" y="3356640"/>
                </a:lnTo>
                <a:cubicBezTo>
                  <a:pt x="4761865" y="3356640"/>
                  <a:pt x="3356639" y="4761866"/>
                  <a:pt x="3356639" y="6495299"/>
                </a:cubicBezTo>
                <a:lnTo>
                  <a:pt x="0" y="6495299"/>
                </a:lnTo>
                <a:cubicBezTo>
                  <a:pt x="0" y="2908044"/>
                  <a:pt x="2908043" y="0"/>
                  <a:pt x="64952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558771" y="1"/>
            <a:ext cx="6613988" cy="6607413"/>
          </a:xfrm>
          <a:custGeom>
            <a:avLst/>
            <a:gdLst>
              <a:gd name="connsiteX0" fmla="*/ 0 w 6613988"/>
              <a:gd name="connsiteY0" fmla="*/ 0 h 6607413"/>
              <a:gd name="connsiteX1" fmla="*/ 3418234 w 6613988"/>
              <a:gd name="connsiteY1" fmla="*/ 0 h 6607413"/>
              <a:gd name="connsiteX2" fmla="*/ 3434394 w 6613988"/>
              <a:gd name="connsiteY2" fmla="*/ 320036 h 6607413"/>
              <a:gd name="connsiteX3" fmla="*/ 6613988 w 6613988"/>
              <a:gd name="connsiteY3" fmla="*/ 3189348 h 6607413"/>
              <a:gd name="connsiteX4" fmla="*/ 6613988 w 6613988"/>
              <a:gd name="connsiteY4" fmla="*/ 6607413 h 6607413"/>
              <a:gd name="connsiteX5" fmla="*/ 8436 w 6613988"/>
              <a:gd name="connsiteY5" fmla="*/ 333618 h 660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3988" h="6607413">
                <a:moveTo>
                  <a:pt x="0" y="0"/>
                </a:moveTo>
                <a:lnTo>
                  <a:pt x="3418234" y="0"/>
                </a:lnTo>
                <a:lnTo>
                  <a:pt x="3434394" y="320036"/>
                </a:lnTo>
                <a:cubicBezTo>
                  <a:pt x="3598066" y="1931686"/>
                  <a:pt x="4959155" y="3189348"/>
                  <a:pt x="6613988" y="3189348"/>
                </a:cubicBezTo>
                <a:lnTo>
                  <a:pt x="6613988" y="6607413"/>
                </a:lnTo>
                <a:cubicBezTo>
                  <a:pt x="3075241" y="6607413"/>
                  <a:pt x="185584" y="3828340"/>
                  <a:pt x="8436" y="3336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  <p:pic>
        <p:nvPicPr>
          <p:cNvPr id="7" name="图片 6" descr="形状&#10;&#10;中度可信度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19" y="258955"/>
            <a:ext cx="3239982" cy="655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示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487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9122" y="1745058"/>
            <a:ext cx="8629414" cy="5012782"/>
          </a:xfrm>
          <a:custGeom>
            <a:avLst/>
            <a:gdLst>
              <a:gd name="connsiteX0" fmla="*/ 0 w 8629414"/>
              <a:gd name="connsiteY0" fmla="*/ 0 h 5012782"/>
              <a:gd name="connsiteX1" fmla="*/ 8629414 w 8629414"/>
              <a:gd name="connsiteY1" fmla="*/ 0 h 5012782"/>
              <a:gd name="connsiteX2" fmla="*/ 8629414 w 8629414"/>
              <a:gd name="connsiteY2" fmla="*/ 5012782 h 5012782"/>
              <a:gd name="connsiteX3" fmla="*/ 0 w 8629414"/>
              <a:gd name="connsiteY3" fmla="*/ 5012782 h 501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9414" h="5012782">
                <a:moveTo>
                  <a:pt x="0" y="0"/>
                </a:moveTo>
                <a:lnTo>
                  <a:pt x="8629414" y="0"/>
                </a:lnTo>
                <a:lnTo>
                  <a:pt x="8629414" y="5012782"/>
                </a:lnTo>
                <a:lnTo>
                  <a:pt x="0" y="50127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753928" cy="6857999"/>
          </a:xfrm>
          <a:custGeom>
            <a:avLst/>
            <a:gdLst>
              <a:gd name="connsiteX0" fmla="*/ 0 w 9753928"/>
              <a:gd name="connsiteY0" fmla="*/ 4534222 h 6857999"/>
              <a:gd name="connsiteX1" fmla="*/ 2298767 w 9753928"/>
              <a:gd name="connsiteY1" fmla="*/ 6857999 h 6857999"/>
              <a:gd name="connsiteX2" fmla="*/ 0 w 9753928"/>
              <a:gd name="connsiteY2" fmla="*/ 6857999 h 6857999"/>
              <a:gd name="connsiteX3" fmla="*/ 6904115 w 9753928"/>
              <a:gd name="connsiteY3" fmla="*/ 3976920 h 6857999"/>
              <a:gd name="connsiteX4" fmla="*/ 9753928 w 9753928"/>
              <a:gd name="connsiteY4" fmla="*/ 6857999 h 6857999"/>
              <a:gd name="connsiteX5" fmla="*/ 6090441 w 9753928"/>
              <a:gd name="connsiteY5" fmla="*/ 6857999 h 6857999"/>
              <a:gd name="connsiteX6" fmla="*/ 5071980 w 9753928"/>
              <a:gd name="connsiteY6" fmla="*/ 5827814 h 6857999"/>
              <a:gd name="connsiteX7" fmla="*/ 0 w 9753928"/>
              <a:gd name="connsiteY7" fmla="*/ 765214 h 6857999"/>
              <a:gd name="connsiteX8" fmla="*/ 6026347 w 9753928"/>
              <a:gd name="connsiteY8" fmla="*/ 6857999 h 6857999"/>
              <a:gd name="connsiteX9" fmla="*/ 2362861 w 9753928"/>
              <a:gd name="connsiteY9" fmla="*/ 6857999 h 6857999"/>
              <a:gd name="connsiteX10" fmla="*/ 0 w 9753928"/>
              <a:gd name="connsiteY10" fmla="*/ 4468565 h 6857999"/>
              <a:gd name="connsiteX11" fmla="*/ 0 w 9753928"/>
              <a:gd name="connsiteY11" fmla="*/ 0 h 6857999"/>
              <a:gd name="connsiteX12" fmla="*/ 2970967 w 9753928"/>
              <a:gd name="connsiteY12" fmla="*/ 0 h 6857999"/>
              <a:gd name="connsiteX13" fmla="*/ 4831239 w 9753928"/>
              <a:gd name="connsiteY13" fmla="*/ 1881378 h 6857999"/>
              <a:gd name="connsiteX14" fmla="*/ 2999106 w 9753928"/>
              <a:gd name="connsiteY14" fmla="*/ 3732271 h 6857999"/>
              <a:gd name="connsiteX15" fmla="*/ 0 w 9753928"/>
              <a:gd name="connsiteY15" fmla="*/ 70033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53928" h="6857999">
                <a:moveTo>
                  <a:pt x="0" y="4534222"/>
                </a:moveTo>
                <a:lnTo>
                  <a:pt x="2298767" y="6857999"/>
                </a:lnTo>
                <a:lnTo>
                  <a:pt x="0" y="6857999"/>
                </a:lnTo>
                <a:close/>
                <a:moveTo>
                  <a:pt x="6904115" y="3976920"/>
                </a:moveTo>
                <a:lnTo>
                  <a:pt x="9753928" y="6857999"/>
                </a:lnTo>
                <a:lnTo>
                  <a:pt x="6090441" y="6857999"/>
                </a:lnTo>
                <a:lnTo>
                  <a:pt x="5071980" y="5827814"/>
                </a:lnTo>
                <a:close/>
                <a:moveTo>
                  <a:pt x="0" y="765214"/>
                </a:moveTo>
                <a:lnTo>
                  <a:pt x="6026347" y="6857999"/>
                </a:lnTo>
                <a:lnTo>
                  <a:pt x="2362861" y="6857999"/>
                </a:lnTo>
                <a:lnTo>
                  <a:pt x="0" y="4468565"/>
                </a:lnTo>
                <a:close/>
                <a:moveTo>
                  <a:pt x="0" y="0"/>
                </a:moveTo>
                <a:lnTo>
                  <a:pt x="2970967" y="0"/>
                </a:lnTo>
                <a:lnTo>
                  <a:pt x="4831239" y="1881378"/>
                </a:lnTo>
                <a:lnTo>
                  <a:pt x="2999106" y="3732271"/>
                </a:lnTo>
                <a:lnTo>
                  <a:pt x="0" y="700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366854"/>
            <a:ext cx="6390038" cy="5491147"/>
          </a:xfrm>
          <a:custGeom>
            <a:avLst/>
            <a:gdLst>
              <a:gd name="connsiteX0" fmla="*/ 5314201 w 6390038"/>
              <a:gd name="connsiteY0" fmla="*/ 2167118 h 5491147"/>
              <a:gd name="connsiteX1" fmla="*/ 6390038 w 6390038"/>
              <a:gd name="connsiteY1" fmla="*/ 3254537 h 5491147"/>
              <a:gd name="connsiteX2" fmla="*/ 4177879 w 6390038"/>
              <a:gd name="connsiteY2" fmla="*/ 5491147 h 5491147"/>
              <a:gd name="connsiteX3" fmla="*/ 2026847 w 6390038"/>
              <a:gd name="connsiteY3" fmla="*/ 5491147 h 5491147"/>
              <a:gd name="connsiteX4" fmla="*/ 5139828 w 6390038"/>
              <a:gd name="connsiteY4" fmla="*/ 147992 h 5491147"/>
              <a:gd name="connsiteX5" fmla="*/ 6215665 w 6390038"/>
              <a:gd name="connsiteY5" fmla="*/ 1235412 h 5491147"/>
              <a:gd name="connsiteX6" fmla="*/ 2006258 w 6390038"/>
              <a:gd name="connsiteY6" fmla="*/ 5491147 h 5491147"/>
              <a:gd name="connsiteX7" fmla="*/ 1 w 6390038"/>
              <a:gd name="connsiteY7" fmla="*/ 5491147 h 5491147"/>
              <a:gd name="connsiteX8" fmla="*/ 1 w 6390038"/>
              <a:gd name="connsiteY8" fmla="*/ 5345086 h 5491147"/>
              <a:gd name="connsiteX9" fmla="*/ 929776 w 6390038"/>
              <a:gd name="connsiteY9" fmla="*/ 11582 h 5491147"/>
              <a:gd name="connsiteX10" fmla="*/ 2006258 w 6390038"/>
              <a:gd name="connsiteY10" fmla="*/ 1099002 h 5491147"/>
              <a:gd name="connsiteX11" fmla="*/ 0 w 6390038"/>
              <a:gd name="connsiteY11" fmla="*/ 3126492 h 5491147"/>
              <a:gd name="connsiteX12" fmla="*/ 0 w 6390038"/>
              <a:gd name="connsiteY12" fmla="*/ 951653 h 5491147"/>
              <a:gd name="connsiteX13" fmla="*/ 3112980 w 6390038"/>
              <a:gd name="connsiteY13" fmla="*/ 0 h 5491147"/>
              <a:gd name="connsiteX14" fmla="*/ 4188818 w 6390038"/>
              <a:gd name="connsiteY14" fmla="*/ 1087420 h 5491147"/>
              <a:gd name="connsiteX15" fmla="*/ 0 w 6390038"/>
              <a:gd name="connsiteY15" fmla="*/ 5323852 h 5491147"/>
              <a:gd name="connsiteX16" fmla="*/ 0 w 6390038"/>
              <a:gd name="connsiteY16" fmla="*/ 3147726 h 549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90038" h="5491147">
                <a:moveTo>
                  <a:pt x="5314201" y="2167118"/>
                </a:moveTo>
                <a:lnTo>
                  <a:pt x="6390038" y="3254537"/>
                </a:lnTo>
                <a:lnTo>
                  <a:pt x="4177879" y="5491147"/>
                </a:lnTo>
                <a:lnTo>
                  <a:pt x="2026847" y="5491147"/>
                </a:lnTo>
                <a:close/>
                <a:moveTo>
                  <a:pt x="5139828" y="147992"/>
                </a:moveTo>
                <a:lnTo>
                  <a:pt x="6215665" y="1235412"/>
                </a:lnTo>
                <a:lnTo>
                  <a:pt x="2006258" y="5491147"/>
                </a:lnTo>
                <a:lnTo>
                  <a:pt x="1" y="5491147"/>
                </a:lnTo>
                <a:lnTo>
                  <a:pt x="1" y="5345086"/>
                </a:lnTo>
                <a:close/>
                <a:moveTo>
                  <a:pt x="929776" y="11582"/>
                </a:moveTo>
                <a:lnTo>
                  <a:pt x="2006258" y="1099002"/>
                </a:lnTo>
                <a:lnTo>
                  <a:pt x="0" y="3126492"/>
                </a:lnTo>
                <a:lnTo>
                  <a:pt x="0" y="951653"/>
                </a:lnTo>
                <a:close/>
                <a:moveTo>
                  <a:pt x="3112980" y="0"/>
                </a:moveTo>
                <a:lnTo>
                  <a:pt x="4188818" y="1087420"/>
                </a:lnTo>
                <a:lnTo>
                  <a:pt x="0" y="5323852"/>
                </a:lnTo>
                <a:lnTo>
                  <a:pt x="0" y="31477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-8132"/>
            <a:ext cx="6083351" cy="6859270"/>
          </a:xfrm>
          <a:custGeom>
            <a:avLst/>
            <a:gdLst>
              <a:gd name="connsiteX0" fmla="*/ 0 w 6083351"/>
              <a:gd name="connsiteY0" fmla="*/ 0 h 6859270"/>
              <a:gd name="connsiteX1" fmla="*/ 4464999 w 6083351"/>
              <a:gd name="connsiteY1" fmla="*/ 0 h 6859270"/>
              <a:gd name="connsiteX2" fmla="*/ 4472310 w 6083351"/>
              <a:gd name="connsiteY2" fmla="*/ 5746 h 6859270"/>
              <a:gd name="connsiteX3" fmla="*/ 6083351 w 6083351"/>
              <a:gd name="connsiteY3" fmla="*/ 3422779 h 6859270"/>
              <a:gd name="connsiteX4" fmla="*/ 4472310 w 6083351"/>
              <a:gd name="connsiteY4" fmla="*/ 6839811 h 6859270"/>
              <a:gd name="connsiteX5" fmla="*/ 4447555 w 6083351"/>
              <a:gd name="connsiteY5" fmla="*/ 6859270 h 6859270"/>
              <a:gd name="connsiteX6" fmla="*/ 0 w 6083351"/>
              <a:gd name="connsiteY6" fmla="*/ 6859270 h 685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3351" h="6859270">
                <a:moveTo>
                  <a:pt x="0" y="0"/>
                </a:moveTo>
                <a:lnTo>
                  <a:pt x="4464999" y="0"/>
                </a:lnTo>
                <a:lnTo>
                  <a:pt x="4472310" y="5746"/>
                </a:lnTo>
                <a:cubicBezTo>
                  <a:pt x="5456213" y="817948"/>
                  <a:pt x="6083351" y="2047106"/>
                  <a:pt x="6083351" y="3422779"/>
                </a:cubicBezTo>
                <a:cubicBezTo>
                  <a:pt x="6083351" y="4798451"/>
                  <a:pt x="5456213" y="6027610"/>
                  <a:pt x="4472310" y="6839811"/>
                </a:cubicBezTo>
                <a:lnTo>
                  <a:pt x="4447555" y="6859270"/>
                </a:lnTo>
                <a:lnTo>
                  <a:pt x="0" y="6859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2836"/>
            <a:ext cx="10515600" cy="42108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8200" y="804573"/>
            <a:ext cx="10515600" cy="398366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inpin heiti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9679939C-B193-42F4-9B99-82291E39D77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786EAD84-77F6-4D6E-A09A-B0B44D85BB22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5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4.png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5.png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6.png"/><Relationship Id="rId1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7.png"/><Relationship Id="rId1" Type="http://schemas.openxmlformats.org/officeDocument/2006/relationships/tags" Target="../tags/tag3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8.png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5.pn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6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37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1.png"/><Relationship Id="rId1" Type="http://schemas.openxmlformats.org/officeDocument/2006/relationships/tags" Target="../tags/tag38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pic>
        <p:nvPicPr>
          <p:cNvPr id="9" name="图片 8" descr="文本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" y="0"/>
            <a:ext cx="1218793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架构设计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" y="1574800"/>
            <a:ext cx="5350510" cy="2560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30" y="1565275"/>
            <a:ext cx="5773420" cy="25603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0907" y="1073089"/>
            <a:ext cx="12496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分片扩容迁移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0772" y="4789434"/>
            <a:ext cx="138811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30min 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迁移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50G 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0772" y="5196469"/>
            <a:ext cx="898525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暂停时间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10s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57150" y="-5715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33502" y="2036696"/>
            <a:ext cx="2722880" cy="2011785"/>
            <a:chOff x="5505689" y="804147"/>
            <a:chExt cx="2722880" cy="2011785"/>
          </a:xfrm>
        </p:grpSpPr>
        <p:sp>
          <p:nvSpPr>
            <p:cNvPr id="8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"/>
              </p:custDataLst>
            </p:nvPr>
          </p:nvSpPr>
          <p:spPr>
            <a:xfrm>
              <a:off x="5505689" y="2072347"/>
              <a:ext cx="2722880" cy="74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问题和优化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0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2"/>
              </p:custDataLst>
            </p:nvPr>
          </p:nvSpPr>
          <p:spPr>
            <a:xfrm>
              <a:off x="5511171" y="804147"/>
              <a:ext cx="1122680" cy="1070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03</a:t>
              </a:r>
              <a:endPara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837573" y="1819810"/>
              <a:ext cx="469875" cy="62280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3" name="图片 12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主要问题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072515" y="1816735"/>
            <a:ext cx="4451985" cy="386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高并发场景事务状态异常：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ommit error</a:t>
            </a: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072515" y="2685415"/>
            <a:ext cx="4451985" cy="386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kumimoji="1" 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线程数不可控或不可变，</a:t>
            </a:r>
            <a:r>
              <a:rPr kumimoji="1"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Full GC/OOM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072515" y="3564890"/>
            <a:ext cx="4451985" cy="386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kumimoji="1"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 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连接兜底策略导致的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GC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耗时抖动</a:t>
            </a:r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72515" y="4408805"/>
            <a:ext cx="1294130" cy="386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/>
              <a:t>优雅停机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优化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14602" y="1106109"/>
            <a:ext cx="191516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高并发 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Commit error</a:t>
            </a:r>
            <a:endParaRPr kumimoji="1"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05" y="1918335"/>
            <a:ext cx="3800475" cy="31565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915" y="1967865"/>
            <a:ext cx="2002155" cy="29222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19422" y="5335814"/>
            <a:ext cx="3579495" cy="4699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2th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请求在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begin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时将连接改为了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release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2th flush response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 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3th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请求将不会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wait release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乘号 16"/>
          <p:cNvSpPr/>
          <p:nvPr/>
        </p:nvSpPr>
        <p:spPr>
          <a:xfrm>
            <a:off x="8567420" y="3814445"/>
            <a:ext cx="695325" cy="39052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588372" y="3866424"/>
            <a:ext cx="1137920" cy="287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已提交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修复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优化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43532" y="2764064"/>
            <a:ext cx="2190115" cy="287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1" 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默认使用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CacheThreadPool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14602" y="1132779"/>
            <a:ext cx="23926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线程池控制，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Full GC/OOM</a:t>
            </a:r>
            <a:endParaRPr kumimoji="1"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4238625" y="2809240"/>
            <a:ext cx="11430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50837" y="2120174"/>
            <a:ext cx="4346575" cy="1384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线程过多产生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Full GC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原因：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  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上下文切换耗时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  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同一时刻执行的请求过多时来不及回收对象却需要更多空间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  RT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爆炸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3532" y="4459514"/>
            <a:ext cx="1223645" cy="287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固定线程数量</a:t>
            </a:r>
            <a:endParaRPr kumimoji="1"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4238625" y="4460875"/>
            <a:ext cx="11430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450837" y="4009299"/>
            <a:ext cx="3127375" cy="12014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  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每个集群要根据规格计算一个合适的值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  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长事务较多占用线程后，导致吞吐量下降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1757" y="1833154"/>
            <a:ext cx="2849245" cy="287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的业务线程池有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种配置方式：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优化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8697" y="1171514"/>
            <a:ext cx="39312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MySQL Connector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导致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G1GC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remark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耗时较长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" y="1957705"/>
            <a:ext cx="11063605" cy="24288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58697" y="4773839"/>
            <a:ext cx="3394710" cy="652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remark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Stop-The-World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操作，导致耗时增加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频率：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次、几天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次，全局并发标记触发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优化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6952" y="1129604"/>
            <a:ext cx="39312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MySQL Connector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导致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G1GC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remark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耗时较长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9977" y="1604554"/>
            <a:ext cx="3785235" cy="4699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提速：</a:t>
            </a:r>
            <a:r>
              <a:rPr kumimoji="1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kumimoji="1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kumimoji="1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-XX:+ParallelRefProcEnabled 来并行的处理ref proc</a:t>
            </a:r>
            <a:endParaRPr kumimoji="1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" y="2229485"/>
            <a:ext cx="11342370" cy="26612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4712" y="5381534"/>
            <a:ext cx="4215130" cy="4699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处理虚引用耗时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156ms</a:t>
            </a:r>
            <a:endParaRPr kumimoji="1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kumimoji="1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[PhantomReference, 2558 refs, 25 refs, 0.1562824 secs] 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5381625" y="5473700"/>
            <a:ext cx="11430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141082" y="5381534"/>
            <a:ext cx="4215130" cy="4699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处理虚引用耗时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25ms</a:t>
            </a:r>
            <a:endParaRPr kumimoji="1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kumimoji="1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[PhantomReference, 2558 refs, 25 refs, 0.</a:t>
            </a:r>
            <a:r>
              <a:rPr kumimoji="1"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0253985</a:t>
            </a:r>
            <a:r>
              <a:rPr kumimoji="1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secs] 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优化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2512" y="1128969"/>
            <a:ext cx="39312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MySQL Connector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导致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G1GC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remark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耗时较长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1232" y="1685834"/>
            <a:ext cx="2011680" cy="287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虚引用耗时为什么这么高？</a:t>
            </a:r>
            <a:endParaRPr kumimoji="1"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11337" y="5324384"/>
            <a:ext cx="3901440" cy="8356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处理虚引用耗时 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0.5ms</a:t>
            </a:r>
            <a:endParaRPr kumimoji="1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kumimoji="1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[PhantomReference, </a:t>
            </a:r>
            <a:r>
              <a:rPr kumimoji="1"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kumimoji="1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refs, </a:t>
            </a:r>
            <a:r>
              <a:rPr kumimoji="1"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</a:t>
            </a:r>
            <a:r>
              <a:rPr kumimoji="1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refs, 0.0005622 secs]</a:t>
            </a:r>
            <a:endParaRPr kumimoji="1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kumimoji="1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kumimoji="1" 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由于有[Unloading, 0.0194194 secs]操作，整体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28ms</a:t>
            </a:r>
            <a:r>
              <a:rPr kumimoji="1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05" y="2070100"/>
            <a:ext cx="11495405" cy="28111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4077" y="5141504"/>
            <a:ext cx="4935220" cy="12014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原因：</a:t>
            </a:r>
            <a:r>
              <a:rPr kumimoji="1" 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 SDK 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使用虚引用实现兜底关闭连接网络资源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kumimoji="1" 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AbandonedConnectionCleanupThread 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场景：释放未被正常关闭就被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GC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回收掉的连接对象的网络资源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必要性分析：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HikariDatasource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会正确的处理资源释放，关闭兜底功能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6257925" y="5599430"/>
            <a:ext cx="11430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优化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6837" y="1741714"/>
            <a:ext cx="6331585" cy="287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调用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Netty workGroup.</a:t>
            </a:r>
            <a:r>
              <a:rPr kumimoji="1"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shutdownGracefully()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方法后，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Proxy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无法向存量客户端连接写响应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14602" y="1132779"/>
            <a:ext cx="8940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优雅停机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40" y="2319020"/>
            <a:ext cx="8275955" cy="962025"/>
          </a:xfrm>
          <a:prstGeom prst="rect">
            <a:avLst/>
          </a:prstGeom>
        </p:spPr>
      </p:pic>
      <p:sp>
        <p:nvSpPr>
          <p:cNvPr id="8" name="燕尾形箭头 7"/>
          <p:cNvSpPr/>
          <p:nvPr/>
        </p:nvSpPr>
        <p:spPr>
          <a:xfrm rot="5400000">
            <a:off x="5020945" y="3847465"/>
            <a:ext cx="944245" cy="495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636642" y="4957989"/>
            <a:ext cx="2011680" cy="287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客户端查询、事务执行失败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优化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14602" y="1132779"/>
            <a:ext cx="8940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优雅停机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0" y="1599565"/>
            <a:ext cx="4866640" cy="4229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22882" y="2176689"/>
            <a:ext cx="3695700" cy="287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1.connection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执行完请求后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check shutdown status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22882" y="2957739"/>
            <a:ext cx="2340610" cy="287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等待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connection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请求执行结束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2882" y="3751489"/>
            <a:ext cx="1376045" cy="287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关闭业务线程池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22882" y="4516664"/>
            <a:ext cx="1720850" cy="287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关闭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I/O LoopGroup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34975" y="2197100"/>
            <a:ext cx="11611610" cy="1838325"/>
            <a:chOff x="599" y="2932"/>
            <a:chExt cx="18286" cy="2895"/>
          </a:xfrm>
        </p:grpSpPr>
        <p:sp>
          <p:nvSpPr>
            <p:cNvPr id="6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2"/>
              </p:custDataLst>
            </p:nvPr>
          </p:nvSpPr>
          <p:spPr>
            <a:xfrm>
              <a:off x="8890" y="5066"/>
              <a:ext cx="1248" cy="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刘建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7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3"/>
              </p:custDataLst>
            </p:nvPr>
          </p:nvSpPr>
          <p:spPr>
            <a:xfrm>
              <a:off x="599" y="2932"/>
              <a:ext cx="18286" cy="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000" b="1" dirty="0">
                  <a:solidFill>
                    <a:srgbClr val="1419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ShardingSpehere 在Oppo的实践</a:t>
              </a:r>
              <a:endParaRPr lang="zh-CN" altLang="en-US" sz="5000" b="1" dirty="0">
                <a:solidFill>
                  <a:srgbClr val="1419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</p:grpSp>
      <p:sp>
        <p:nvSpPr>
          <p:cNvPr id="12" name="流程图: 联系 11"/>
          <p:cNvSpPr/>
          <p:nvPr/>
        </p:nvSpPr>
        <p:spPr>
          <a:xfrm>
            <a:off x="4872355" y="3773805"/>
            <a:ext cx="464820" cy="18000"/>
          </a:xfrm>
          <a:prstGeom prst="flowChartConnector">
            <a:avLst/>
          </a:prstGeom>
          <a:solidFill>
            <a:srgbClr val="141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联系 13"/>
          <p:cNvSpPr/>
          <p:nvPr>
            <p:custDataLst>
              <p:tags r:id="rId4"/>
            </p:custDataLst>
          </p:nvPr>
        </p:nvSpPr>
        <p:spPr>
          <a:xfrm>
            <a:off x="6814214" y="3767455"/>
            <a:ext cx="464820" cy="18000"/>
          </a:xfrm>
          <a:prstGeom prst="flowChartConnector">
            <a:avLst/>
          </a:prstGeom>
          <a:solidFill>
            <a:srgbClr val="141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 descr="形状&#10;&#10;中度可信度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19" y="258955"/>
            <a:ext cx="3239982" cy="655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57150" y="-5715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33502" y="2036696"/>
            <a:ext cx="2214880" cy="2011785"/>
            <a:chOff x="5505689" y="804147"/>
            <a:chExt cx="2214880" cy="2011785"/>
          </a:xfrm>
        </p:grpSpPr>
        <p:sp>
          <p:nvSpPr>
            <p:cNvPr id="8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"/>
              </p:custDataLst>
            </p:nvPr>
          </p:nvSpPr>
          <p:spPr>
            <a:xfrm>
              <a:off x="5505689" y="2072347"/>
              <a:ext cx="2214880" cy="74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实践情况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0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2"/>
              </p:custDataLst>
            </p:nvPr>
          </p:nvSpPr>
          <p:spPr>
            <a:xfrm>
              <a:off x="5511171" y="804147"/>
              <a:ext cx="1122680" cy="1070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03</a:t>
              </a:r>
              <a:endPara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837573" y="1819810"/>
              <a:ext cx="469875" cy="62280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3" name="图片 12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实践情况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9692" y="1519494"/>
            <a:ext cx="10718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标准化规范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80352" y="2057664"/>
            <a:ext cx="333375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白名单：一定是经过验证的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才能在正式环境使用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80352" y="2474224"/>
            <a:ext cx="3268345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黑名单：添加逻辑限制，如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update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多路由直接报错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79692" y="3983929"/>
            <a:ext cx="8940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安全管理</a:t>
            </a:r>
            <a:endParaRPr kumimoji="1" 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80352" y="4549404"/>
            <a:ext cx="3430905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单表库：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普通表只能存在于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RDS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上，保证普通表安全性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28597" y="1519494"/>
            <a:ext cx="10718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产品平台化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29257" y="2057664"/>
            <a:ext cx="208788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可视化：通过可视化视角管控集群</a:t>
            </a:r>
            <a:endParaRPr kumimoji="1" 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29257" y="2474224"/>
            <a:ext cx="183388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存量迁移：支持存量数据迁移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80352" y="4917704"/>
            <a:ext cx="246888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关联查询：只有绑定表才能进行关联查询</a:t>
            </a:r>
            <a:endParaRPr kumimoji="1" 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29257" y="2890149"/>
            <a:ext cx="221361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扩容：支持新增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RDS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节点、迁移分片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28597" y="3983929"/>
            <a:ext cx="7162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可观测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29257" y="4522099"/>
            <a:ext cx="183388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流量：流量可通过调用链查看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29257" y="4938659"/>
            <a:ext cx="304419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JVM\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容器：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JVM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常规指标、告警、容器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、内存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29257" y="5354584"/>
            <a:ext cx="132588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慢日志：逻辑慢日志</a:t>
            </a:r>
            <a:endParaRPr kumimoji="1" 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实践情况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4602" y="1256604"/>
            <a:ext cx="8940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性能数据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505" y="1354455"/>
            <a:ext cx="4828540" cy="19964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66367" y="1941459"/>
            <a:ext cx="2359660" cy="11690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压测环境：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Linux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kumimoji="1" 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MySQL 5.7.2x 8C16G 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容器环境 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SSD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Proxy 8C16G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150" y="3883025"/>
            <a:ext cx="5932805" cy="17322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79372" y="4172214"/>
            <a:ext cx="3049905" cy="864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Proxy : 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请求经过代理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RDS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：直接请求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RDS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片、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单片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250W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行，数据总量大于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Buffer Pool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实践情况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4602" y="1256604"/>
            <a:ext cx="8940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规模数据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2387" y="1788424"/>
            <a:ext cx="2639060" cy="1016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单个集群最大超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亿行记录、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多个逻辑表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kumimoji="1" 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QPS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8K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TPS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1K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2387" y="4211894"/>
            <a:ext cx="12496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长期稳定运行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885" y="1688465"/>
            <a:ext cx="7777480" cy="3631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83624" y="1655879"/>
            <a:ext cx="4024752" cy="1494279"/>
            <a:chOff x="3773917" y="1541574"/>
            <a:chExt cx="4024752" cy="1494279"/>
          </a:xfrm>
        </p:grpSpPr>
        <p:pic>
          <p:nvPicPr>
            <p:cNvPr id="2" name="图片 1" descr="upload_4109542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3917" y="1541574"/>
              <a:ext cx="1494279" cy="1494279"/>
            </a:xfrm>
            <a:prstGeom prst="rect">
              <a:avLst/>
            </a:prstGeom>
          </p:spPr>
        </p:pic>
        <p:pic>
          <p:nvPicPr>
            <p:cNvPr id="3" name="图片 2" descr="QR 代码&#10;&#10;描述已自动生成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3452" y="1541574"/>
              <a:ext cx="1455217" cy="1455217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6396416" y="3087538"/>
            <a:ext cx="198129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31283" y="3087538"/>
            <a:ext cx="1411572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SphereEx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278138" y="3900545"/>
            <a:ext cx="5635724" cy="2135611"/>
          </a:xfrm>
          <a:prstGeom prst="roundRect">
            <a:avLst>
              <a:gd name="adj" fmla="val 6628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rgbClr val="2531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25622" y="3781142"/>
            <a:ext cx="5075232" cy="189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SphereEx 官网：</a:t>
            </a: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https://sphere-ex.com</a:t>
            </a:r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Open SphereEx Community：</a:t>
            </a: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https://community.sphere-ex.com </a:t>
            </a:r>
            <a:endParaRPr lang="en-US" altLang="zh-CN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Website：</a:t>
            </a: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https://shardingsphere.apache.org</a:t>
            </a:r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GitHub： </a:t>
            </a: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https://github.com/apache/shardingsphere</a:t>
            </a:r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ShardingSphere Slack Channel：</a:t>
            </a: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https://apacheshardingsphere.slack.com</a:t>
            </a:r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it@sphere-ex.com / biz@sphere-ex.com </a:t>
            </a:r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3144" y="2828621"/>
            <a:ext cx="3230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 谢！</a:t>
            </a:r>
            <a:endParaRPr kumimoji="1"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64" y="0"/>
            <a:ext cx="12187938" cy="6858000"/>
          </a:xfrm>
          <a:prstGeom prst="rect">
            <a:avLst/>
          </a:prstGeom>
        </p:spPr>
      </p:pic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92772" y="948372"/>
            <a:ext cx="1630680" cy="2774315"/>
            <a:chOff x="4868" y="2692"/>
            <a:chExt cx="2568" cy="4369"/>
          </a:xfrm>
        </p:grpSpPr>
        <p:sp>
          <p:nvSpPr>
            <p:cNvPr id="5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2"/>
              </p:custDataLst>
            </p:nvPr>
          </p:nvSpPr>
          <p:spPr>
            <a:xfrm rot="5400000">
              <a:off x="4057" y="5224"/>
              <a:ext cx="2851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Contents</a:t>
              </a:r>
              <a:endPara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6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3"/>
              </p:custDataLst>
            </p:nvPr>
          </p:nvSpPr>
          <p:spPr>
            <a:xfrm>
              <a:off x="5748" y="4316"/>
              <a:ext cx="1688" cy="1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7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录</a:t>
              </a:r>
              <a:endPara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7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4"/>
              </p:custDataLst>
            </p:nvPr>
          </p:nvSpPr>
          <p:spPr>
            <a:xfrm>
              <a:off x="4868" y="2692"/>
              <a:ext cx="1688" cy="1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7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目</a:t>
              </a:r>
              <a:endPara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720366" y="2108824"/>
            <a:ext cx="1300480" cy="1085820"/>
            <a:chOff x="5201528" y="1240184"/>
            <a:chExt cx="1300480" cy="1085820"/>
          </a:xfrm>
        </p:grpSpPr>
        <p:sp>
          <p:nvSpPr>
            <p:cNvPr id="17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5"/>
              </p:custDataLst>
            </p:nvPr>
          </p:nvSpPr>
          <p:spPr>
            <a:xfrm>
              <a:off x="5201528" y="1875789"/>
              <a:ext cx="1300480" cy="450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场景介绍</a:t>
              </a:r>
              <a:endPara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9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6"/>
              </p:custDataLst>
            </p:nvPr>
          </p:nvSpPr>
          <p:spPr>
            <a:xfrm>
              <a:off x="5505689" y="1240184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01</a:t>
              </a:r>
              <a:endPara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5735756" y="1819810"/>
              <a:ext cx="231082" cy="55756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719731" y="4076770"/>
            <a:ext cx="1579880" cy="1122650"/>
            <a:chOff x="5200893" y="1240184"/>
            <a:chExt cx="1579880" cy="1122650"/>
          </a:xfrm>
        </p:grpSpPr>
        <p:sp>
          <p:nvSpPr>
            <p:cNvPr id="47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7"/>
              </p:custDataLst>
            </p:nvPr>
          </p:nvSpPr>
          <p:spPr>
            <a:xfrm>
              <a:off x="5200893" y="1912619"/>
              <a:ext cx="1579880" cy="450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问题和优化</a:t>
              </a:r>
              <a:endPara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48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8"/>
              </p:custDataLst>
            </p:nvPr>
          </p:nvSpPr>
          <p:spPr>
            <a:xfrm>
              <a:off x="5505689" y="1240184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03</a:t>
              </a:r>
              <a:endPara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5735756" y="1819810"/>
              <a:ext cx="231082" cy="55756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523653" y="2108824"/>
            <a:ext cx="1300480" cy="1198850"/>
            <a:chOff x="5416789" y="1240184"/>
            <a:chExt cx="1300480" cy="1198850"/>
          </a:xfrm>
        </p:grpSpPr>
        <p:sp>
          <p:nvSpPr>
            <p:cNvPr id="51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9"/>
              </p:custDataLst>
            </p:nvPr>
          </p:nvSpPr>
          <p:spPr>
            <a:xfrm>
              <a:off x="5416789" y="1988819"/>
              <a:ext cx="1300480" cy="450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架构设计</a:t>
              </a:r>
              <a:endPara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52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0"/>
              </p:custDataLst>
            </p:nvPr>
          </p:nvSpPr>
          <p:spPr>
            <a:xfrm>
              <a:off x="5505689" y="1240184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02</a:t>
              </a:r>
              <a:endPara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5735756" y="1819810"/>
              <a:ext cx="231082" cy="55756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523654" y="4076770"/>
            <a:ext cx="1300480" cy="1122650"/>
            <a:chOff x="5416790" y="1240184"/>
            <a:chExt cx="1300480" cy="1122650"/>
          </a:xfrm>
        </p:grpSpPr>
        <p:sp>
          <p:nvSpPr>
            <p:cNvPr id="55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1"/>
              </p:custDataLst>
            </p:nvPr>
          </p:nvSpPr>
          <p:spPr>
            <a:xfrm>
              <a:off x="5416790" y="1912619"/>
              <a:ext cx="1300480" cy="450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实践情况</a:t>
              </a:r>
              <a:endPara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56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2"/>
              </p:custDataLst>
            </p:nvPr>
          </p:nvSpPr>
          <p:spPr>
            <a:xfrm>
              <a:off x="5505689" y="1240184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04</a:t>
              </a:r>
              <a:endPara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5735756" y="1819810"/>
              <a:ext cx="231082" cy="55756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33502" y="2036696"/>
            <a:ext cx="2214880" cy="2011785"/>
            <a:chOff x="5505689" y="804147"/>
            <a:chExt cx="2214880" cy="2011785"/>
          </a:xfrm>
        </p:grpSpPr>
        <p:sp>
          <p:nvSpPr>
            <p:cNvPr id="8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"/>
              </p:custDataLst>
            </p:nvPr>
          </p:nvSpPr>
          <p:spPr>
            <a:xfrm>
              <a:off x="5505689" y="2072347"/>
              <a:ext cx="2214880" cy="74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场景介绍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0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2"/>
              </p:custDataLst>
            </p:nvPr>
          </p:nvSpPr>
          <p:spPr>
            <a:xfrm>
              <a:off x="5505689" y="804147"/>
              <a:ext cx="11336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01</a:t>
              </a:r>
              <a:endPara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837573" y="1819810"/>
              <a:ext cx="469875" cy="62280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3" name="图片 12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场景介绍</a:t>
            </a:r>
            <a:r>
              <a:rPr lang="en-US" altLang="zh-CN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数据分片中间件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14602" y="1493459"/>
            <a:ext cx="985075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兼容MySQL，最大可扩展到250TB，支持分片、读写分离、影子库等功能</a:t>
            </a:r>
            <a:r>
              <a:rPr kumimoji="1" 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的数据中间件，形成一套标准的分片场景解决方案</a:t>
            </a:r>
            <a:endParaRPr kumimoji="1" 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014730" y="2259965"/>
            <a:ext cx="4247515" cy="549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高可用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6449695" y="2259965"/>
            <a:ext cx="4247515" cy="549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支持分片：常规分片单列、多列</a:t>
            </a:r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14730" y="3456940"/>
            <a:ext cx="4247515" cy="549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读写分离：透明的读写分离</a:t>
            </a:r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6449695" y="3456940"/>
            <a:ext cx="4247515" cy="549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可扩展：数据可迁移、短暂停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014730" y="4733925"/>
            <a:ext cx="4247515" cy="549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大容量：单个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RDS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3TB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限制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33502" y="2036696"/>
            <a:ext cx="2214880" cy="2011785"/>
            <a:chOff x="5505689" y="804147"/>
            <a:chExt cx="2214880" cy="2011785"/>
          </a:xfrm>
        </p:grpSpPr>
        <p:sp>
          <p:nvSpPr>
            <p:cNvPr id="8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"/>
              </p:custDataLst>
            </p:nvPr>
          </p:nvSpPr>
          <p:spPr>
            <a:xfrm>
              <a:off x="5505689" y="2072347"/>
              <a:ext cx="2214880" cy="74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架构设计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0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2"/>
              </p:custDataLst>
            </p:nvPr>
          </p:nvSpPr>
          <p:spPr>
            <a:xfrm>
              <a:off x="5511171" y="804147"/>
              <a:ext cx="1122680" cy="1070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02</a:t>
              </a:r>
              <a:endPara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837573" y="1819810"/>
              <a:ext cx="469875" cy="62280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3" name="图片 12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架构设计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2987" y="1075629"/>
            <a:ext cx="7162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高可用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045" y="1471295"/>
            <a:ext cx="8114030" cy="4758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架构设计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5052" y="1102299"/>
            <a:ext cx="8940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同城多活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65" y="1238250"/>
            <a:ext cx="8103870" cy="4751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架构设计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3467" y="1171514"/>
            <a:ext cx="538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分片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95" y="1953260"/>
            <a:ext cx="4685030" cy="2387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060" y="1953260"/>
            <a:ext cx="4601210" cy="23526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25902" y="4624334"/>
            <a:ext cx="94488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传统分片方式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06917" y="4595759"/>
            <a:ext cx="94488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当前分片方式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49287" y="5204724"/>
            <a:ext cx="272288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分片名唯一，通过名称描述其在整体中的位置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14602" y="5204724"/>
            <a:ext cx="119888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热点分片处理困难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14602" y="5543179"/>
            <a:ext cx="145288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无法针对分片进行迁移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14602" y="5921004"/>
            <a:ext cx="170688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分片名无意义，无法自解释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49287" y="5543179"/>
            <a:ext cx="107188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迁移分片影响小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  <p:tag name="KSO_WM_BEAUTIFY_FLAG" val="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  <p:tag name="KSO_WM_BEAUTIFY_FLAG" val=""/>
</p:tagLst>
</file>

<file path=ppt/tags/tag21.xml><?xml version="1.0" encoding="utf-8"?>
<p:tagLst xmlns:p="http://schemas.openxmlformats.org/presentationml/2006/main">
  <p:tag name="PA" val="v4.0.0"/>
  <p:tag name="KSO_WM_BEAUTIFY_FLAG" val=""/>
</p:tagLst>
</file>

<file path=ppt/tags/tag22.xml><?xml version="1.0" encoding="utf-8"?>
<p:tagLst xmlns:p="http://schemas.openxmlformats.org/presentationml/2006/main">
  <p:tag name="PA" val="v4.0.0"/>
  <p:tag name="KSO_WM_BEAUTIFY_FLAG" val=""/>
</p:tagLst>
</file>

<file path=ppt/tags/tag23.xml><?xml version="1.0" encoding="utf-8"?>
<p:tagLst xmlns:p="http://schemas.openxmlformats.org/presentationml/2006/main">
  <p:tag name="PA" val="v4.0.0"/>
  <p:tag name="KSO_WM_BEAUTIFY_FLAG" val="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  <p:tag name="KSO_WM_BEAUTIFY_FLAG" val=""/>
</p:tagLst>
</file>

<file path=ppt/tags/tag27.xml><?xml version="1.0" encoding="utf-8"?>
<p:tagLst xmlns:p="http://schemas.openxmlformats.org/presentationml/2006/main">
  <p:tag name="PA" val="v4.0.0"/>
  <p:tag name="KSO_WM_BEAUTIFY_FLAG" val=""/>
</p:tagLst>
</file>

<file path=ppt/tags/tag28.xml><?xml version="1.0" encoding="utf-8"?>
<p:tagLst xmlns:p="http://schemas.openxmlformats.org/presentationml/2006/main">
  <p:tag name="PA" val="v4.0.0"/>
  <p:tag name="KSO_WM_BEAUTIFY_FLAG" val=""/>
</p:tagLst>
</file>

<file path=ppt/tags/tag29.xml><?xml version="1.0" encoding="utf-8"?>
<p:tagLst xmlns:p="http://schemas.openxmlformats.org/presentationml/2006/main">
  <p:tag name="PA" val="v4.0.0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PA" val="v4.0.0"/>
  <p:tag name="KSO_WM_BEAUTIFY_FLAG" val=""/>
</p:tagLst>
</file>

<file path=ppt/tags/tag31.xml><?xml version="1.0" encoding="utf-8"?>
<p:tagLst xmlns:p="http://schemas.openxmlformats.org/presentationml/2006/main">
  <p:tag name="PA" val="v4.0.0"/>
  <p:tag name="KSO_WM_BEAUTIFY_FLAG" val=""/>
</p:tagLst>
</file>

<file path=ppt/tags/tag32.xml><?xml version="1.0" encoding="utf-8"?>
<p:tagLst xmlns:p="http://schemas.openxmlformats.org/presentationml/2006/main">
  <p:tag name="PA" val="v4.0.0"/>
  <p:tag name="KSO_WM_BEAUTIFY_FLAG" val=""/>
</p:tagLst>
</file>

<file path=ppt/tags/tag33.xml><?xml version="1.0" encoding="utf-8"?>
<p:tagLst xmlns:p="http://schemas.openxmlformats.org/presentationml/2006/main">
  <p:tag name="PA" val="v4.0.0"/>
  <p:tag name="KSO_WM_BEAUTIFY_FLAG" val="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  <p:tag name="KSO_WM_BEAUTIFY_FLAG" val=""/>
</p:tagLst>
</file>

<file path=ppt/tags/tag37.xml><?xml version="1.0" encoding="utf-8"?>
<p:tagLst xmlns:p="http://schemas.openxmlformats.org/presentationml/2006/main">
  <p:tag name="PA" val="v4.0.0"/>
  <p:tag name="KSO_WM_BEAUTIFY_FLAG" val=""/>
</p:tagLst>
</file>

<file path=ppt/tags/tag38.xml><?xml version="1.0" encoding="utf-8"?>
<p:tagLst xmlns:p="http://schemas.openxmlformats.org/presentationml/2006/main">
  <p:tag name="PA" val="v4.0.0"/>
  <p:tag name="KSO_WM_BEAUTIFY_FLAG" val="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自定义 44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8C4F5"/>
      </a:accent1>
      <a:accent2>
        <a:srgbClr val="02FFFF"/>
      </a:accent2>
      <a:accent3>
        <a:srgbClr val="6DFFD1"/>
      </a:accent3>
      <a:accent4>
        <a:srgbClr val="08C4F5"/>
      </a:accent4>
      <a:accent5>
        <a:srgbClr val="02DDDA"/>
      </a:accent5>
      <a:accent6>
        <a:srgbClr val="6DFFD9"/>
      </a:accent6>
      <a:hlink>
        <a:srgbClr val="FFFFFF"/>
      </a:hlink>
      <a:folHlink>
        <a:srgbClr val="59595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7200" dirty="0" smtClean="0">
            <a:latin typeface="AgencyFB" panose="02000806040000020003" pitchFamily="2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9391</Words>
  <Application>WPS 演示</Application>
  <PresentationFormat>宽屏</PresentationFormat>
  <Paragraphs>319</Paragraphs>
  <Slides>25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AgencyFB</vt:lpstr>
      <vt:lpstr>苹方-简</vt:lpstr>
      <vt:lpstr>inpin heiti</vt:lpstr>
      <vt:lpstr>微软雅黑</vt:lpstr>
      <vt:lpstr>微软雅黑 Light</vt:lpstr>
      <vt:lpstr>汉仪旗黑</vt:lpstr>
      <vt:lpstr>宋体</vt:lpstr>
      <vt:lpstr>Arial Unicode MS</vt:lpstr>
      <vt:lpstr>等线</vt:lpstr>
      <vt:lpstr>宋体-简</vt:lpstr>
      <vt:lpstr>黑体-简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©PPTSTORE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11视频</dc:title>
  <dc:creator>©PPTSTORE</dc:creator>
  <dc:description>©PPTSTORE 版权所有</dc:description>
  <cp:lastModifiedBy>shelei</cp:lastModifiedBy>
  <cp:revision>128</cp:revision>
  <dcterms:created xsi:type="dcterms:W3CDTF">2023-05-29T10:05:16Z</dcterms:created>
  <dcterms:modified xsi:type="dcterms:W3CDTF">2023-05-29T10:05:16Z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64D5771B01D58797691E6B6459FD67DF_43</vt:lpwstr>
  </property>
  <property fmtid="{D5CDD505-2E9C-101B-9397-08002B2CF9AE}" pid="3" name="KSOProductBuildVer">
    <vt:lpwstr>2052-5.2.0.7913</vt:lpwstr>
  </property>
</Properties>
</file>